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5195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053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7106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552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6643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3070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3802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7616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8755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38917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416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FA9E0F-FF31-4718-BA24-AB9A06A3449E}" type="datetimeFigureOut">
              <a:rPr lang="en-US" smtClean="0"/>
              <a:t>12/2/2020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E841ED3-D6E8-4D69-AE17-4F98314F202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40999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78F8639F-5514-4F9A-967F-57D542862972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  <p:sp>
        <p:nvSpPr>
          <p:cNvPr id="2058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just" eaLnBrk="1" hangingPunct="1"/>
            <a:r>
              <a:rPr lang="en-US" altLang="en-US" b="1" smtClean="0">
                <a:latin typeface="Times New Roman" panose="02020603050405020304" pitchFamily="18" charset="0"/>
              </a:rPr>
              <a:t>Flour Treatment</a:t>
            </a:r>
          </a:p>
        </p:txBody>
      </p:sp>
      <p:sp>
        <p:nvSpPr>
          <p:cNvPr id="20582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81200" y="1295400"/>
            <a:ext cx="8229600" cy="5257800"/>
          </a:xfrm>
        </p:spPr>
        <p:txBody>
          <a:bodyPr/>
          <a:lstStyle/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Flour is treated for</a:t>
            </a:r>
          </a:p>
          <a:p>
            <a:pPr marL="922338" lvl="1" algn="just">
              <a:buClr>
                <a:srgbClr val="0000FF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Bleaching</a:t>
            </a:r>
          </a:p>
          <a:p>
            <a:pPr marL="922338" lvl="1" algn="just">
              <a:buClr>
                <a:srgbClr val="0000FF"/>
              </a:buClr>
              <a:buFontTx/>
              <a:buChar char="o"/>
            </a:pPr>
            <a:r>
              <a:rPr lang="en-US" altLang="en-US" sz="3200">
                <a:latin typeface="Times New Roman" panose="02020603050405020304" pitchFamily="18" charset="0"/>
              </a:rPr>
              <a:t>Improving functional properties</a:t>
            </a:r>
            <a:r>
              <a:rPr lang="en-US" altLang="en-US" smtClean="0">
                <a:latin typeface="Times New Roman" panose="02020603050405020304" pitchFamily="18" charset="0"/>
              </a:rPr>
              <a:t> 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Benzyl peroxide, acetone peroxide and chlorine dioxide are used in bleaching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Bleaching is done to destroy carotenoids in flour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 smtClean="0">
                <a:latin typeface="Times New Roman" panose="02020603050405020304" pitchFamily="18" charset="0"/>
              </a:rPr>
              <a:t>Cake flour is mandatory treated with chlorine gas but this flour is not used for bread making</a:t>
            </a:r>
          </a:p>
        </p:txBody>
      </p:sp>
      <p:sp>
        <p:nvSpPr>
          <p:cNvPr id="205829" name="Slide Number Placeholder 3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EEC8065C-E774-4707-B8E2-ADA8480808A4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820396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850" name="Rectangle 6"/>
          <p:cNvSpPr>
            <a:spLocks noGrp="1" noChangeArrowheads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1C4EF14C-F18D-438C-9A33-2C4DDBFEE0CA}" type="slidenum">
              <a:rPr lang="en-US" altLang="en-US" sz="1400"/>
              <a:pPr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  <p:sp>
        <p:nvSpPr>
          <p:cNvPr id="20685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828800" y="381000"/>
            <a:ext cx="8382000" cy="5867400"/>
          </a:xfrm>
        </p:spPr>
        <p:txBody>
          <a:bodyPr/>
          <a:lstStyle/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Natural bleaching takes place when flour is exposed to air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The function of oxidizing, maturing and enrichment is to improve the strength of gluten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These processes decrease S-H bonds and increase S-S or double sulfur bonds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ADA (Azodicarbon amide) is common maturing agent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Vitamin C acts both oxidizing and bleaching agent</a:t>
            </a:r>
          </a:p>
          <a:p>
            <a:pPr marL="522288" indent="-522288" algn="just">
              <a:buClr>
                <a:srgbClr val="0000FF"/>
              </a:buClr>
              <a:buFontTx/>
              <a:buChar char="o"/>
            </a:pPr>
            <a:r>
              <a:rPr lang="en-US" altLang="en-US">
                <a:latin typeface="Times New Roman" panose="02020603050405020304" pitchFamily="18" charset="0"/>
              </a:rPr>
              <a:t>Acetone peroxide and chlorine act as bleaching and maturing agents</a:t>
            </a:r>
          </a:p>
          <a:p>
            <a:pPr marL="522288" indent="-522288" algn="just"/>
            <a:endParaRPr lang="en-US" altLang="en-US">
              <a:latin typeface="Times New Roman" panose="02020603050405020304" pitchFamily="18" charset="0"/>
            </a:endParaRPr>
          </a:p>
        </p:txBody>
      </p:sp>
      <p:sp>
        <p:nvSpPr>
          <p:cNvPr id="206852" name="Slide Number Placeholder 2"/>
          <p:cNvSpPr txBox="1">
            <a:spLocks noGrp="1"/>
          </p:cNvSpPr>
          <p:nvPr/>
        </p:nvSpPr>
        <p:spPr bwMode="auto">
          <a:xfrm>
            <a:off x="8077200" y="6245225"/>
            <a:ext cx="2133600" cy="476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lr>
                <a:srgbClr val="FFFFCC"/>
              </a:buClr>
              <a:buChar char="•"/>
              <a:defRPr sz="3200">
                <a:solidFill>
                  <a:schemeClr val="tx1"/>
                </a:solidFill>
                <a:latin typeface="Palatino Linotype" panose="02040502050505030304" pitchFamily="18" charset="0"/>
              </a:defRPr>
            </a:lvl1pPr>
            <a:lvl2pPr marL="742950" indent="-285750">
              <a:spcBef>
                <a:spcPct val="20000"/>
              </a:spcBef>
              <a:buClr>
                <a:srgbClr val="FFFFCC"/>
              </a:buClr>
              <a:buChar char="–"/>
              <a:defRPr sz="2800">
                <a:solidFill>
                  <a:schemeClr val="tx1"/>
                </a:solidFill>
                <a:latin typeface="Palatino Linotype" panose="02040502050505030304" pitchFamily="18" charset="0"/>
              </a:defRPr>
            </a:lvl2pPr>
            <a:lvl3pPr marL="1143000" indent="-228600">
              <a:spcBef>
                <a:spcPct val="20000"/>
              </a:spcBef>
              <a:buClr>
                <a:srgbClr val="FFFFCC"/>
              </a:buClr>
              <a:buChar char="•"/>
              <a:defRPr sz="2400">
                <a:solidFill>
                  <a:schemeClr val="tx1"/>
                </a:solidFill>
                <a:latin typeface="Palatino Linotype" panose="02040502050505030304" pitchFamily="18" charset="0"/>
              </a:defRPr>
            </a:lvl3pPr>
            <a:lvl4pPr marL="1600200" indent="-228600">
              <a:spcBef>
                <a:spcPct val="20000"/>
              </a:spcBef>
              <a:buClr>
                <a:srgbClr val="FFFFCC"/>
              </a:buClr>
              <a:buChar char="–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4pPr>
            <a:lvl5pPr marL="2057400" indent="-228600">
              <a:spcBef>
                <a:spcPct val="20000"/>
              </a:spcBef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FFFFCC"/>
              </a:buClr>
              <a:buChar char="»"/>
              <a:defRPr sz="2000">
                <a:solidFill>
                  <a:schemeClr val="tx1"/>
                </a:solidFill>
                <a:latin typeface="Palatino Linotype" panose="02040502050505030304" pitchFamily="18" charset="0"/>
              </a:defRPr>
            </a:lvl9pPr>
          </a:lstStyle>
          <a:p>
            <a:pPr algn="r" eaLnBrk="1" hangingPunct="1">
              <a:spcBef>
                <a:spcPct val="0"/>
              </a:spcBef>
              <a:buClrTx/>
              <a:buFontTx/>
              <a:buNone/>
            </a:pPr>
            <a:fld id="{F017407A-2750-4040-B6A9-1AF0F64F9CBA}" type="slidenum">
              <a:rPr lang="en-US" altLang="en-US" sz="1400"/>
              <a:pPr algn="r" eaLnBrk="1" hangingPunct="1">
                <a:spcBef>
                  <a:spcPct val="0"/>
                </a:spcBef>
                <a:buClrTx/>
                <a:buFontTx/>
                <a:buNone/>
              </a:pPr>
              <a:t>2</a:t>
            </a:fld>
            <a:endParaRPr lang="en-US" altLang="en-US" sz="1400"/>
          </a:p>
        </p:txBody>
      </p:sp>
    </p:spTree>
    <p:extLst>
      <p:ext uri="{BB962C8B-B14F-4D97-AF65-F5344CB8AC3E}">
        <p14:creationId xmlns:p14="http://schemas.microsoft.com/office/powerpoint/2010/main" val="2029562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115</Words>
  <Application>Microsoft Office PowerPoint</Application>
  <PresentationFormat>Widescreen</PresentationFormat>
  <Paragraphs>17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8" baseType="lpstr">
      <vt:lpstr>Arial</vt:lpstr>
      <vt:lpstr>Calibri</vt:lpstr>
      <vt:lpstr>Calibri Light</vt:lpstr>
      <vt:lpstr>Palatino Linotype</vt:lpstr>
      <vt:lpstr>Times New Roman</vt:lpstr>
      <vt:lpstr>Office Theme</vt:lpstr>
      <vt:lpstr>Flour Treatment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Flour Treatment</dc:title>
  <dc:creator>Dr. Mueen</dc:creator>
  <cp:lastModifiedBy>Dr. Mueen</cp:lastModifiedBy>
  <cp:revision>1</cp:revision>
  <dcterms:created xsi:type="dcterms:W3CDTF">2020-12-02T07:05:20Z</dcterms:created>
  <dcterms:modified xsi:type="dcterms:W3CDTF">2020-12-02T07:05:40Z</dcterms:modified>
</cp:coreProperties>
</file>