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94" r:id="rId3"/>
    <p:sldId id="257" r:id="rId4"/>
    <p:sldId id="280" r:id="rId5"/>
    <p:sldId id="258" r:id="rId6"/>
    <p:sldId id="281" r:id="rId7"/>
    <p:sldId id="259" r:id="rId8"/>
    <p:sldId id="260" r:id="rId9"/>
    <p:sldId id="282" r:id="rId10"/>
    <p:sldId id="261" r:id="rId11"/>
    <p:sldId id="262" r:id="rId12"/>
    <p:sldId id="265" r:id="rId13"/>
    <p:sldId id="283" r:id="rId14"/>
    <p:sldId id="266" r:id="rId15"/>
    <p:sldId id="295" r:id="rId16"/>
    <p:sldId id="267" r:id="rId17"/>
    <p:sldId id="268" r:id="rId18"/>
    <p:sldId id="269" r:id="rId19"/>
    <p:sldId id="270" r:id="rId20"/>
    <p:sldId id="271" r:id="rId21"/>
    <p:sldId id="272" r:id="rId22"/>
    <p:sldId id="273" r:id="rId23"/>
    <p:sldId id="274" r:id="rId24"/>
    <p:sldId id="284" r:id="rId25"/>
    <p:sldId id="275" r:id="rId26"/>
    <p:sldId id="286" r:id="rId27"/>
    <p:sldId id="279" r:id="rId28"/>
    <p:sldId id="276" r:id="rId29"/>
    <p:sldId id="277" r:id="rId30"/>
    <p:sldId id="285" r:id="rId31"/>
    <p:sldId id="278"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5950956-FD63-43B3-B543-B43E8CFA818D}" type="datetimeFigureOut">
              <a:rPr lang="en-US" smtClean="0"/>
              <a:pPr/>
              <a:t>1/28/2018</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D138E97-1D9C-4A15-B6D8-BF3BAD3923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950956-FD63-43B3-B543-B43E8CFA818D}" type="datetimeFigureOut">
              <a:rPr lang="en-US" smtClean="0"/>
              <a:pPr/>
              <a:t>1/28/2018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138E97-1D9C-4A15-B6D8-BF3BAD3923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5950956-FD63-43B3-B543-B43E8CFA818D}" type="datetimeFigureOut">
              <a:rPr lang="en-US" smtClean="0"/>
              <a:pPr/>
              <a:t>1/28/2018</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D138E97-1D9C-4A15-B6D8-BF3BAD3923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950956-FD63-43B3-B543-B43E8CFA818D}" type="datetimeFigureOut">
              <a:rPr lang="en-US" smtClean="0"/>
              <a:pPr/>
              <a:t>1/28/2018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138E97-1D9C-4A15-B6D8-BF3BAD3923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5950956-FD63-43B3-B543-B43E8CFA818D}" type="datetimeFigureOut">
              <a:rPr lang="en-US" smtClean="0"/>
              <a:pPr/>
              <a:t>1/28/2018</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D138E97-1D9C-4A15-B6D8-BF3BAD3923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950956-FD63-43B3-B543-B43E8CFA818D}" type="datetimeFigureOut">
              <a:rPr lang="en-US" smtClean="0"/>
              <a:pPr/>
              <a:t>1/28/2018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D138E97-1D9C-4A15-B6D8-BF3BAD3923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5950956-FD63-43B3-B543-B43E8CFA818D}" type="datetimeFigureOut">
              <a:rPr lang="en-US" smtClean="0"/>
              <a:pPr/>
              <a:t>1/28/2018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D138E97-1D9C-4A15-B6D8-BF3BAD3923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5950956-FD63-43B3-B543-B43E8CFA818D}" type="datetimeFigureOut">
              <a:rPr lang="en-US" smtClean="0"/>
              <a:pPr/>
              <a:t>1/28/2018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D138E97-1D9C-4A15-B6D8-BF3BAD3923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5950956-FD63-43B3-B543-B43E8CFA818D}" type="datetimeFigureOut">
              <a:rPr lang="en-US" smtClean="0"/>
              <a:pPr/>
              <a:t>1/28/2018</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D138E97-1D9C-4A15-B6D8-BF3BAD3923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950956-FD63-43B3-B543-B43E8CFA818D}" type="datetimeFigureOut">
              <a:rPr lang="en-US" smtClean="0"/>
              <a:pPr/>
              <a:t>1/28/2018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D138E97-1D9C-4A15-B6D8-BF3BAD3923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5950956-FD63-43B3-B543-B43E8CFA818D}" type="datetimeFigureOut">
              <a:rPr lang="en-US" smtClean="0"/>
              <a:pPr/>
              <a:t>1/28/2018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D138E97-1D9C-4A15-B6D8-BF3BAD3923F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5950956-FD63-43B3-B543-B43E8CFA818D}" type="datetimeFigureOut">
              <a:rPr lang="en-US" smtClean="0"/>
              <a:pPr/>
              <a:t>1/28/2018</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D138E97-1D9C-4A15-B6D8-BF3BAD3923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9600" dirty="0" smtClean="0"/>
              <a:t>CVS</a:t>
            </a:r>
            <a:endParaRPr lang="en-US" sz="9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15200" cy="1310640"/>
          </a:xfrm>
        </p:spPr>
        <p:txBody>
          <a:bodyPr>
            <a:noAutofit/>
          </a:bodyPr>
          <a:lstStyle/>
          <a:p>
            <a:r>
              <a:rPr lang="en-US" sz="2400" b="1" dirty="0"/>
              <a:t>Another Cause of the Plateau of the Action Potential Is a Decrease in the Permeability of Cardiac Muscle Cells to Potassium Ions.</a:t>
            </a:r>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dirty="0"/>
              <a:t>The </a:t>
            </a:r>
            <a:r>
              <a:rPr lang="en-US" dirty="0" smtClean="0"/>
              <a:t>decrease in </a:t>
            </a:r>
            <a:r>
              <a:rPr lang="en-US" dirty="0"/>
              <a:t>cardiac potassium permeability also prevents return of the membrane potential in cardiac muscle; this mechanism is not present in skeletal muscle. </a:t>
            </a:r>
            <a:endParaRPr lang="en-US" dirty="0" smtClean="0"/>
          </a:p>
          <a:p>
            <a:pPr algn="just">
              <a:lnSpc>
                <a:spcPct val="150000"/>
              </a:lnSpc>
            </a:pPr>
            <a:r>
              <a:rPr lang="en-US" dirty="0" smtClean="0"/>
              <a:t>When </a:t>
            </a:r>
            <a:r>
              <a:rPr lang="en-US" dirty="0"/>
              <a:t>the slow calcium-sodium channels close after 0.2 to 0.3 second, the potassium permeability increases rapidly. Potassium ions thus exit the cardiac myocytes, and membrane potential returns to its resting level.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077200" cy="1463040"/>
          </a:xfrm>
        </p:spPr>
        <p:txBody>
          <a:bodyPr>
            <a:noAutofit/>
          </a:bodyPr>
          <a:lstStyle/>
          <a:p>
            <a:r>
              <a:rPr lang="en-US" sz="2800" b="1" dirty="0" smtClean="0"/>
              <a:t>Diffusion </a:t>
            </a:r>
            <a:r>
              <a:rPr lang="en-US" sz="2800" b="1" dirty="0"/>
              <a:t>of Calcium Into the Myofibrils Promotes Muscle Contraction.</a:t>
            </a:r>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US" dirty="0"/>
              <a:t>The action potential spreads into each cardiac muscle fiber along the </a:t>
            </a:r>
            <a:r>
              <a:rPr lang="en-US" i="1" dirty="0"/>
              <a:t>transverse (T) tubules, </a:t>
            </a:r>
            <a:r>
              <a:rPr lang="en-US" dirty="0"/>
              <a:t>causing the longitudinal sarcoplasmic tubules to release calcium ions into the sarcoplasmic reticulum. </a:t>
            </a:r>
            <a:endParaRPr lang="en-US" dirty="0" smtClean="0"/>
          </a:p>
          <a:p>
            <a:pPr algn="just">
              <a:lnSpc>
                <a:spcPct val="150000"/>
              </a:lnSpc>
            </a:pPr>
            <a:r>
              <a:rPr lang="en-US" dirty="0" smtClean="0"/>
              <a:t>These </a:t>
            </a:r>
            <a:r>
              <a:rPr lang="en-US" dirty="0"/>
              <a:t>calcium ions catalyze the chemical reactions that promote the sliding of the actin and myosin filaments along one another to cause muscle contraction. This mechanism is also present in skeletal muscle.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315200" cy="1463040"/>
          </a:xfrm>
        </p:spPr>
        <p:txBody>
          <a:bodyPr>
            <a:normAutofit/>
          </a:bodyPr>
          <a:lstStyle/>
          <a:p>
            <a:r>
              <a:rPr lang="en-US" sz="3200" dirty="0"/>
              <a:t>Diffusion of Calcium Into the Myofibrils Promotes Muscle Contraction</a:t>
            </a:r>
          </a:p>
        </p:txBody>
      </p:sp>
      <p:sp>
        <p:nvSpPr>
          <p:cNvPr id="3" name="Content Placeholder 2"/>
          <p:cNvSpPr>
            <a:spLocks noGrp="1"/>
          </p:cNvSpPr>
          <p:nvPr>
            <p:ph idx="1"/>
          </p:nvPr>
        </p:nvSpPr>
        <p:spPr/>
        <p:txBody>
          <a:bodyPr>
            <a:normAutofit lnSpcReduction="10000"/>
          </a:bodyPr>
          <a:lstStyle/>
          <a:p>
            <a:pPr algn="just">
              <a:lnSpc>
                <a:spcPct val="150000"/>
              </a:lnSpc>
            </a:pPr>
            <a:r>
              <a:rPr lang="en-US" dirty="0"/>
              <a:t>Another means of calcium entry into the sarco-plasm, however, is unique to cardiac muscle. The T tubules of cardiac muscles have 25 times as great a volume as those in skeletal muscle volume. </a:t>
            </a:r>
            <a:endParaRPr lang="en-US" dirty="0" smtClean="0"/>
          </a:p>
          <a:p>
            <a:pPr algn="just">
              <a:lnSpc>
                <a:spcPct val="150000"/>
              </a:lnSpc>
            </a:pPr>
            <a:r>
              <a:rPr lang="en-US" dirty="0" smtClean="0"/>
              <a:t>These </a:t>
            </a:r>
            <a:r>
              <a:rPr lang="en-US" dirty="0"/>
              <a:t>T tubules contain large amounts of calcium that are released during the action potential.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391400" cy="1463040"/>
          </a:xfrm>
        </p:spPr>
        <p:txBody>
          <a:bodyPr>
            <a:normAutofit/>
          </a:bodyPr>
          <a:lstStyle/>
          <a:p>
            <a:r>
              <a:rPr lang="en-US" sz="3200" dirty="0"/>
              <a:t>Diffusion of Calcium Into the Myofibrils Promotes Muscle Contraction</a:t>
            </a:r>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a:t>In addition, the T tubules open directly into the extracellular fluid in cardiac muscle, so their calcium content highly depends on the extracellular calcium concentration. </a:t>
            </a:r>
            <a:endParaRPr lang="en-US" dirty="0" smtClean="0"/>
          </a:p>
          <a:p>
            <a:pPr>
              <a:lnSpc>
                <a:spcPct val="150000"/>
              </a:lnSpc>
            </a:pPr>
            <a:r>
              <a:rPr lang="en-US" dirty="0" smtClean="0"/>
              <a:t>At </a:t>
            </a:r>
            <a:r>
              <a:rPr lang="en-US" dirty="0"/>
              <a:t>the end of the plateau of the action potential, the influx of calcium ions into the muscle fiber abruptly stops, and calcium is pumped back into the sarco­plasmic reticulum and T tubules. Thus, the contrac­tion ends.</a:t>
            </a:r>
          </a:p>
          <a:p>
            <a:endParaRPr lang="en-US" dirty="0"/>
          </a:p>
        </p:txBody>
      </p:sp>
    </p:spTree>
    <p:extLst>
      <p:ext uri="{BB962C8B-B14F-4D97-AF65-F5344CB8AC3E}">
        <p14:creationId xmlns:p14="http://schemas.microsoft.com/office/powerpoint/2010/main" val="4226626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CARDIAC </a:t>
            </a:r>
            <a:r>
              <a:rPr lang="en-US" b="1" dirty="0" smtClean="0"/>
              <a:t>CYCLE</a:t>
            </a:r>
            <a:endParaRPr lang="en-US" dirty="0"/>
          </a:p>
        </p:txBody>
      </p:sp>
      <p:sp>
        <p:nvSpPr>
          <p:cNvPr id="3" name="Content Placeholder 2"/>
          <p:cNvSpPr>
            <a:spLocks noGrp="1"/>
          </p:cNvSpPr>
          <p:nvPr>
            <p:ph idx="1"/>
          </p:nvPr>
        </p:nvSpPr>
        <p:spPr/>
        <p:txBody>
          <a:bodyPr/>
          <a:lstStyle/>
          <a:p>
            <a:pPr algn="just">
              <a:lnSpc>
                <a:spcPct val="150000"/>
              </a:lnSpc>
            </a:pPr>
            <a:r>
              <a:rPr lang="en-US" dirty="0"/>
              <a:t>The events that occur at the beginning of a heartbeat and last until the beginning of the next heartbeat are called the </a:t>
            </a:r>
            <a:r>
              <a:rPr lang="en-US" i="1" dirty="0"/>
              <a:t>cardiac cycle.</a:t>
            </a:r>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CARDIAC CYCLE</a:t>
            </a:r>
            <a:endParaRPr lang="en-US" dirty="0"/>
          </a:p>
        </p:txBody>
      </p:sp>
      <p:sp>
        <p:nvSpPr>
          <p:cNvPr id="3" name="Content Placeholder 2"/>
          <p:cNvSpPr>
            <a:spLocks noGrp="1"/>
          </p:cNvSpPr>
          <p:nvPr>
            <p:ph idx="1"/>
          </p:nvPr>
        </p:nvSpPr>
        <p:spPr/>
        <p:txBody>
          <a:bodyPr>
            <a:normAutofit/>
          </a:bodyPr>
          <a:lstStyle/>
          <a:p>
            <a:r>
              <a:rPr lang="en-US" sz="3200" dirty="0" smtClean="0"/>
              <a:t>Each beat of heart begins with spontaneous AP that is initiated in the sinus node of the right atrium near the opening of superior vena cava.   </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CARDIAC CYCLE</a:t>
            </a:r>
          </a:p>
        </p:txBody>
      </p:sp>
      <p:sp>
        <p:nvSpPr>
          <p:cNvPr id="3" name="Content Placeholder 2"/>
          <p:cNvSpPr>
            <a:spLocks noGrp="1"/>
          </p:cNvSpPr>
          <p:nvPr>
            <p:ph idx="1"/>
          </p:nvPr>
        </p:nvSpPr>
        <p:spPr/>
        <p:txBody>
          <a:bodyPr/>
          <a:lstStyle/>
          <a:p>
            <a:pPr algn="just">
              <a:lnSpc>
                <a:spcPct val="150000"/>
              </a:lnSpc>
            </a:pPr>
            <a:r>
              <a:rPr lang="en-US" dirty="0"/>
              <a:t>The action potential travels through both atria and the </a:t>
            </a:r>
            <a:r>
              <a:rPr lang="en-US" i="1" dirty="0"/>
              <a:t>A-V node and bundle </a:t>
            </a:r>
            <a:r>
              <a:rPr lang="en-US" dirty="0"/>
              <a:t>into the ventricles.</a:t>
            </a:r>
          </a:p>
          <a:p>
            <a:pPr algn="just">
              <a:lnSpc>
                <a:spcPct val="150000"/>
              </a:lnSpc>
            </a:pPr>
            <a:r>
              <a:rPr lang="en-US" dirty="0"/>
              <a:t>A delay of about 0.13 second occurs in the A-V node and bundle, which allows the atria to contract before the ventricles contract.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CARDIAC CYCLE</a:t>
            </a:r>
          </a:p>
        </p:txBody>
      </p:sp>
      <p:sp>
        <p:nvSpPr>
          <p:cNvPr id="3" name="Content Placeholder 2"/>
          <p:cNvSpPr>
            <a:spLocks noGrp="1"/>
          </p:cNvSpPr>
          <p:nvPr>
            <p:ph idx="1"/>
          </p:nvPr>
        </p:nvSpPr>
        <p:spPr/>
        <p:txBody>
          <a:bodyPr>
            <a:normAutofit fontScale="92500"/>
          </a:bodyPr>
          <a:lstStyle/>
          <a:p>
            <a:pPr algn="just">
              <a:lnSpc>
                <a:spcPct val="150000"/>
              </a:lnSpc>
            </a:pPr>
            <a:r>
              <a:rPr lang="en-US" dirty="0" smtClean="0"/>
              <a:t>Figure </a:t>
            </a:r>
            <a:r>
              <a:rPr lang="en-US" dirty="0"/>
              <a:t>shows the events of the cardiac cycle. The ventricles fill with blood during </a:t>
            </a:r>
            <a:r>
              <a:rPr lang="en-US" i="1" dirty="0"/>
              <a:t>diastole </a:t>
            </a:r>
            <a:r>
              <a:rPr lang="en-US" dirty="0"/>
              <a:t>and con­tract during </a:t>
            </a:r>
            <a:r>
              <a:rPr lang="en-US" i="1" dirty="0"/>
              <a:t>systole. </a:t>
            </a:r>
            <a:r>
              <a:rPr lang="en-US" dirty="0"/>
              <a:t>The top three curves in </a:t>
            </a:r>
            <a:r>
              <a:rPr lang="en-US" dirty="0" smtClean="0"/>
              <a:t>Figure </a:t>
            </a:r>
            <a:r>
              <a:rPr lang="en-US" dirty="0"/>
              <a:t>show the aortic pressure, left ventricular pressure, and left atrial pressure. The curves below them are the changes in ventricular volume, the electrocardiogram, and the phonocardiogram (a recording of heart sounds).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CARDIAC CYCLE</a:t>
            </a:r>
          </a:p>
        </p:txBody>
      </p:sp>
      <p:sp>
        <p:nvSpPr>
          <p:cNvPr id="3" name="Content Placeholder 2"/>
          <p:cNvSpPr>
            <a:spLocks noGrp="1"/>
          </p:cNvSpPr>
          <p:nvPr>
            <p:ph idx="1"/>
          </p:nvPr>
        </p:nvSpPr>
        <p:spPr/>
        <p:txBody>
          <a:bodyPr/>
          <a:lstStyle/>
          <a:p>
            <a:pPr algn="just">
              <a:lnSpc>
                <a:spcPct val="150000"/>
              </a:lnSpc>
            </a:pPr>
            <a:r>
              <a:rPr lang="en-US" u="sng" dirty="0"/>
              <a:t>The Spread of the Action Potential in the Heart Initiates Each Heartbeat</a:t>
            </a:r>
            <a:r>
              <a:rPr lang="en-US" dirty="0"/>
              <a:t>. The electrocardiogram is a recording of the voltage generated by the heart from the surface of the body during each </a:t>
            </a:r>
            <a:r>
              <a:rPr lang="en-US" dirty="0" smtClean="0"/>
              <a:t>heartbeat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CARDIAC CYCLE</a:t>
            </a: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a:t>The </a:t>
            </a:r>
            <a:r>
              <a:rPr lang="en-US" u="sng" dirty="0"/>
              <a:t>P wave </a:t>
            </a:r>
            <a:r>
              <a:rPr lang="en-US" dirty="0"/>
              <a:t>is caused by spread of depolarization across the atria, which causes </a:t>
            </a:r>
            <a:r>
              <a:rPr lang="en-US" dirty="0" err="1"/>
              <a:t>atrial</a:t>
            </a:r>
            <a:r>
              <a:rPr lang="en-US" dirty="0"/>
              <a:t> contraction. </a:t>
            </a:r>
            <a:r>
              <a:rPr lang="en-US" dirty="0" err="1"/>
              <a:t>Atrial</a:t>
            </a:r>
            <a:r>
              <a:rPr lang="en-US" dirty="0"/>
              <a:t> pressure increases just after the P wave.</a:t>
            </a:r>
          </a:p>
          <a:p>
            <a:pPr algn="just">
              <a:lnSpc>
                <a:spcPct val="150000"/>
              </a:lnSpc>
            </a:pPr>
            <a:r>
              <a:rPr lang="en-US" dirty="0"/>
              <a:t>The </a:t>
            </a:r>
            <a:r>
              <a:rPr lang="en-US" u="sng" dirty="0"/>
              <a:t>QRS waves </a:t>
            </a:r>
            <a:r>
              <a:rPr lang="en-US" dirty="0"/>
              <a:t>appear as a result of ventricular de­polarization about 0.16 second after the onset of the P wave, initiating ventricular contraction; then the ventricular pressure begins to increase.</a:t>
            </a:r>
          </a:p>
          <a:p>
            <a:pPr algn="just">
              <a:lnSpc>
                <a:spcPct val="150000"/>
              </a:lnSpc>
            </a:pPr>
            <a:r>
              <a:rPr lang="en-US" dirty="0"/>
              <a:t>The ventricular </a:t>
            </a:r>
            <a:r>
              <a:rPr lang="en-US" u="sng" dirty="0"/>
              <a:t>T wave</a:t>
            </a:r>
            <a:r>
              <a:rPr lang="en-US" dirty="0"/>
              <a:t> is caused by </a:t>
            </a:r>
            <a:r>
              <a:rPr lang="en-US" dirty="0" err="1"/>
              <a:t>repolarization</a:t>
            </a:r>
            <a:r>
              <a:rPr lang="en-US" dirty="0"/>
              <a:t> of the ventricle.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9448800"/>
            <a:ext cx="152400" cy="6096000"/>
          </a:xfrm>
        </p:spPr>
        <p:txBody>
          <a:bodyPr>
            <a:noAutofit/>
          </a:bodyPr>
          <a:lstStyle/>
          <a:p>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886" y="76200"/>
            <a:ext cx="7827818" cy="6781800"/>
          </a:xfrm>
        </p:spPr>
      </p:pic>
    </p:spTree>
    <p:extLst>
      <p:ext uri="{BB962C8B-B14F-4D97-AF65-F5344CB8AC3E}">
        <p14:creationId xmlns:p14="http://schemas.microsoft.com/office/powerpoint/2010/main" val="644182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CARDIAC CYCLE</a:t>
            </a:r>
          </a:p>
        </p:txBody>
      </p:sp>
      <p:sp>
        <p:nvSpPr>
          <p:cNvPr id="3" name="Content Placeholder 2"/>
          <p:cNvSpPr>
            <a:spLocks noGrp="1"/>
          </p:cNvSpPr>
          <p:nvPr>
            <p:ph idx="1"/>
          </p:nvPr>
        </p:nvSpPr>
        <p:spPr/>
        <p:txBody>
          <a:bodyPr>
            <a:normAutofit fontScale="77500" lnSpcReduction="20000"/>
          </a:bodyPr>
          <a:lstStyle/>
          <a:p>
            <a:pPr algn="just">
              <a:lnSpc>
                <a:spcPct val="150000"/>
              </a:lnSpc>
            </a:pPr>
            <a:r>
              <a:rPr lang="en-US" u="sng" dirty="0"/>
              <a:t>The Atria Function as Primer Pumps for the Ventricles</a:t>
            </a:r>
            <a:r>
              <a:rPr lang="en-US" dirty="0"/>
              <a:t>. About 75 percent of ventricular filling occurs during diastole before contraction of the atria, which causes the remaining 25 percent of ventricular filling. </a:t>
            </a:r>
            <a:endParaRPr lang="en-US" dirty="0" smtClean="0"/>
          </a:p>
          <a:p>
            <a:pPr algn="just">
              <a:lnSpc>
                <a:spcPct val="150000"/>
              </a:lnSpc>
            </a:pPr>
            <a:r>
              <a:rPr lang="en-US" dirty="0" smtClean="0"/>
              <a:t>When </a:t>
            </a:r>
            <a:r>
              <a:rPr lang="en-US" dirty="0"/>
              <a:t>the atria fail to function properly, such as during atrial fibrillation, little difficulty is encountered unless a person exercises, and then shortness of breath and other symptoms of heart failure may occur. The atrial pressure waves (</a:t>
            </a:r>
            <a:r>
              <a:rPr lang="en-US" dirty="0" smtClean="0"/>
              <a:t>see Figure ) </a:t>
            </a:r>
            <a:r>
              <a:rPr lang="en-US" dirty="0"/>
              <a:t>include the following waves: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CARDIAC CYCLE</a:t>
            </a:r>
          </a:p>
        </p:txBody>
      </p:sp>
      <p:sp>
        <p:nvSpPr>
          <p:cNvPr id="3" name="Content Placeholder 2"/>
          <p:cNvSpPr>
            <a:spLocks noGrp="1"/>
          </p:cNvSpPr>
          <p:nvPr>
            <p:ph idx="1"/>
          </p:nvPr>
        </p:nvSpPr>
        <p:spPr/>
        <p:txBody>
          <a:bodyPr>
            <a:normAutofit lnSpcReduction="10000"/>
          </a:bodyPr>
          <a:lstStyle/>
          <a:p>
            <a:pPr algn="just">
              <a:lnSpc>
                <a:spcPct val="150000"/>
              </a:lnSpc>
            </a:pPr>
            <a:r>
              <a:rPr lang="en-US" dirty="0" smtClean="0"/>
              <a:t>The </a:t>
            </a:r>
            <a:r>
              <a:rPr lang="en-US" dirty="0"/>
              <a:t>a wave, which is caused by </a:t>
            </a:r>
            <a:r>
              <a:rPr lang="en-US" dirty="0" err="1"/>
              <a:t>atrial</a:t>
            </a:r>
            <a:r>
              <a:rPr lang="en-US" dirty="0"/>
              <a:t> contraction</a:t>
            </a:r>
          </a:p>
          <a:p>
            <a:pPr algn="just">
              <a:lnSpc>
                <a:spcPct val="150000"/>
              </a:lnSpc>
            </a:pPr>
            <a:r>
              <a:rPr lang="en-US" dirty="0" smtClean="0"/>
              <a:t>The </a:t>
            </a:r>
            <a:r>
              <a:rPr lang="en-US" dirty="0"/>
              <a:t>c wave, which occurs during ventricular con­traction because of slight backflow of blood and bulging of the A-V valves toward the atria</a:t>
            </a:r>
          </a:p>
          <a:p>
            <a:pPr algn="just">
              <a:lnSpc>
                <a:spcPct val="150000"/>
              </a:lnSpc>
            </a:pPr>
            <a:r>
              <a:rPr lang="en-US" dirty="0" smtClean="0"/>
              <a:t>The </a:t>
            </a:r>
            <a:r>
              <a:rPr lang="en-US" dirty="0"/>
              <a:t>v wave, which is caused by in-filling of the atria from the venous return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7467600" cy="1676400"/>
          </a:xfrm>
        </p:spPr>
        <p:txBody>
          <a:bodyPr>
            <a:normAutofit lnSpcReduction="10000"/>
          </a:bodyPr>
          <a:lstStyle/>
          <a:p>
            <a:pPr algn="just">
              <a:lnSpc>
                <a:spcPct val="150000"/>
              </a:lnSpc>
            </a:pPr>
            <a:r>
              <a:rPr lang="en-US" sz="1800" b="1" dirty="0" smtClean="0"/>
              <a:t> </a:t>
            </a:r>
            <a:r>
              <a:rPr lang="en-US" sz="1800" b="1" dirty="0"/>
              <a:t>Events of the cardiac cycle for left ventricular function showing changes in left atria! pressure, left ventricular pressure, aortic pressure, ventricular volume, the electrocardiogram, and the phonocardiogram</a:t>
            </a:r>
            <a:r>
              <a:rPr lang="en-US" sz="1800" b="1" dirty="0" smtClean="0"/>
              <a:t>.</a:t>
            </a:r>
            <a:endParaRPr lang="en-US" sz="1800" b="1" dirty="0"/>
          </a:p>
        </p:txBody>
      </p:sp>
      <p:pic>
        <p:nvPicPr>
          <p:cNvPr id="4" name="Picture 3"/>
          <p:cNvPicPr/>
          <p:nvPr/>
        </p:nvPicPr>
        <p:blipFill>
          <a:blip r:embed="rId2" cstate="print">
            <a:lum bright="30000"/>
          </a:blip>
          <a:srcRect/>
          <a:stretch>
            <a:fillRect/>
          </a:stretch>
        </p:blipFill>
        <p:spPr bwMode="auto">
          <a:xfrm>
            <a:off x="0" y="0"/>
            <a:ext cx="90678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676400"/>
          </a:xfrm>
        </p:spPr>
        <p:txBody>
          <a:bodyPr>
            <a:noAutofit/>
          </a:bodyPr>
          <a:lstStyle/>
          <a:p>
            <a:pPr algn="just"/>
            <a:r>
              <a:rPr lang="en-US" sz="2800" b="1" dirty="0"/>
              <a:t>The Ventricles Fill With Blood During Diastole. The following events occur just before and during diastole:</a:t>
            </a:r>
          </a:p>
        </p:txBody>
      </p:sp>
      <p:sp>
        <p:nvSpPr>
          <p:cNvPr id="3" name="Content Placeholder 2"/>
          <p:cNvSpPr>
            <a:spLocks noGrp="1"/>
          </p:cNvSpPr>
          <p:nvPr>
            <p:ph idx="1"/>
          </p:nvPr>
        </p:nvSpPr>
        <p:spPr>
          <a:xfrm>
            <a:off x="381000" y="1981200"/>
            <a:ext cx="7315200" cy="4474536"/>
          </a:xfrm>
        </p:spPr>
        <p:txBody>
          <a:bodyPr>
            <a:normAutofit fontScale="77500" lnSpcReduction="20000"/>
          </a:bodyPr>
          <a:lstStyle/>
          <a:p>
            <a:pPr lvl="0" algn="just">
              <a:lnSpc>
                <a:spcPct val="170000"/>
              </a:lnSpc>
            </a:pPr>
            <a:r>
              <a:rPr lang="en-US" sz="2900" dirty="0"/>
              <a:t>During systole, the A-V valves are dosed, and the atria fill with blood.</a:t>
            </a:r>
          </a:p>
          <a:p>
            <a:pPr lvl="0" algn="just">
              <a:lnSpc>
                <a:spcPct val="170000"/>
              </a:lnSpc>
            </a:pPr>
            <a:r>
              <a:rPr lang="en-US" sz="2900" dirty="0"/>
              <a:t>At the beginning of diastole is the period of </a:t>
            </a:r>
            <a:r>
              <a:rPr lang="en-US" sz="2900" dirty="0" err="1"/>
              <a:t>isovolu-mic</a:t>
            </a:r>
            <a:r>
              <a:rPr lang="en-US" sz="2900" dirty="0"/>
              <a:t> relaxation, caused by ventricular relaxation. When ventricular pressure decreases below that of the atria, the A-V valves open.</a:t>
            </a:r>
          </a:p>
          <a:p>
            <a:pPr lvl="0" algn="just">
              <a:lnSpc>
                <a:spcPct val="170000"/>
              </a:lnSpc>
            </a:pPr>
            <a:r>
              <a:rPr lang="en-US" sz="2900" dirty="0"/>
              <a:t>During diastole the higher pressure in the atria push­es blood into the ventricles.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467600" cy="1310640"/>
          </a:xfrm>
        </p:spPr>
        <p:txBody>
          <a:bodyPr>
            <a:normAutofit/>
          </a:bodyPr>
          <a:lstStyle/>
          <a:p>
            <a:r>
              <a:rPr lang="en-US" sz="2800" dirty="0"/>
              <a:t>The Ventricles Fill With Blood During Diastole. The following events occur just before and during diastole:</a:t>
            </a:r>
          </a:p>
        </p:txBody>
      </p:sp>
      <p:sp>
        <p:nvSpPr>
          <p:cNvPr id="3" name="Content Placeholder 2"/>
          <p:cNvSpPr>
            <a:spLocks noGrp="1"/>
          </p:cNvSpPr>
          <p:nvPr>
            <p:ph idx="1"/>
          </p:nvPr>
        </p:nvSpPr>
        <p:spPr/>
        <p:txBody>
          <a:bodyPr>
            <a:normAutofit fontScale="85000" lnSpcReduction="10000"/>
          </a:bodyPr>
          <a:lstStyle/>
          <a:p>
            <a:pPr lvl="0" algn="just">
              <a:lnSpc>
                <a:spcPct val="170000"/>
              </a:lnSpc>
            </a:pPr>
            <a:r>
              <a:rPr lang="en-US" sz="2800" dirty="0"/>
              <a:t>The period of rapid filling of the ventricles occurs during the first third of diastole and provides most of the ventricular filling.</a:t>
            </a:r>
          </a:p>
          <a:p>
            <a:pPr lvl="0" algn="just">
              <a:lnSpc>
                <a:spcPct val="170000"/>
              </a:lnSpc>
            </a:pPr>
            <a:r>
              <a:rPr lang="en-US" sz="2800" dirty="0"/>
              <a:t>Atrial contraction occurs during the last third of di­astole and contributes about 25 percent of the fill­ing of the ventricle. This contraction is commonly known as the "atrial kick."</a:t>
            </a:r>
          </a:p>
          <a:p>
            <a:endParaRPr lang="en-US" dirty="0"/>
          </a:p>
        </p:txBody>
      </p:sp>
    </p:spTree>
    <p:extLst>
      <p:ext uri="{BB962C8B-B14F-4D97-AF65-F5344CB8AC3E}">
        <p14:creationId xmlns:p14="http://schemas.microsoft.com/office/powerpoint/2010/main" val="3396563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Outflow of Blood From the Ventricles Occurs During Systole. The following events occur during systole</a:t>
            </a:r>
            <a:r>
              <a:rPr lang="en-US" sz="2400" b="1" dirty="0" smtClean="0"/>
              <a:t>:</a:t>
            </a:r>
            <a:endParaRPr lang="en-US" sz="2400" b="1" dirty="0"/>
          </a:p>
        </p:txBody>
      </p:sp>
      <p:sp>
        <p:nvSpPr>
          <p:cNvPr id="3" name="Content Placeholder 2"/>
          <p:cNvSpPr>
            <a:spLocks noGrp="1"/>
          </p:cNvSpPr>
          <p:nvPr>
            <p:ph idx="1"/>
          </p:nvPr>
        </p:nvSpPr>
        <p:spPr/>
        <p:txBody>
          <a:bodyPr>
            <a:normAutofit/>
          </a:bodyPr>
          <a:lstStyle/>
          <a:p>
            <a:pPr algn="just">
              <a:lnSpc>
                <a:spcPct val="150000"/>
              </a:lnSpc>
            </a:pPr>
            <a:r>
              <a:rPr lang="en-US" i="1" dirty="0"/>
              <a:t>At the beginning of systole, ventricular contraction occurs, </a:t>
            </a:r>
            <a:r>
              <a:rPr lang="en-US" dirty="0"/>
              <a:t>the A-V valves close, and pressure begins to build up in the ventricle. No outflow of blood occurs during the first 0.2 to 0.3 second of ventricular con­traction </a:t>
            </a:r>
            <a:r>
              <a:rPr lang="en-US" i="1" dirty="0"/>
              <a:t>(the period of </a:t>
            </a:r>
            <a:r>
              <a:rPr lang="en-US" i="1" dirty="0" err="1"/>
              <a:t>isovolumic</a:t>
            </a:r>
            <a:r>
              <a:rPr lang="en-US" i="1" dirty="0"/>
              <a:t> contraction). </a:t>
            </a:r>
            <a:r>
              <a:rPr lang="en-US" dirty="0"/>
              <a:t>Note that </a:t>
            </a:r>
            <a:r>
              <a:rPr lang="en-US" dirty="0" err="1"/>
              <a:t>isovolumic</a:t>
            </a:r>
            <a:r>
              <a:rPr lang="en-US" dirty="0"/>
              <a:t> means "the same volume" and refers to the ventricular volume</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543800" cy="1386840"/>
          </a:xfrm>
        </p:spPr>
        <p:txBody>
          <a:bodyPr>
            <a:normAutofit/>
          </a:bodyPr>
          <a:lstStyle/>
          <a:p>
            <a:r>
              <a:rPr lang="en-US" sz="2800" dirty="0"/>
              <a:t>Outflow of Blood From the Ventricles Occurs During Systole. The following events occur during systole:</a:t>
            </a:r>
          </a:p>
        </p:txBody>
      </p:sp>
      <p:sp>
        <p:nvSpPr>
          <p:cNvPr id="3" name="Content Placeholder 2"/>
          <p:cNvSpPr>
            <a:spLocks noGrp="1"/>
          </p:cNvSpPr>
          <p:nvPr>
            <p:ph idx="1"/>
          </p:nvPr>
        </p:nvSpPr>
        <p:spPr/>
        <p:txBody>
          <a:bodyPr/>
          <a:lstStyle/>
          <a:p>
            <a:pPr>
              <a:lnSpc>
                <a:spcPct val="150000"/>
              </a:lnSpc>
            </a:pPr>
            <a:r>
              <a:rPr lang="en-US" dirty="0"/>
              <a:t>When the left ventricular pressure exceeds the aortic pressure of about 80 mm Hg and the right ventricular pressure exceeds the pulmonary artery pressure of 8 mm Hg, the aortic and pulmonary valves open. Ventricular outflow occurs, called the </a:t>
            </a:r>
            <a:r>
              <a:rPr lang="en-US" i="1" dirty="0"/>
              <a:t>period of ejection.</a:t>
            </a:r>
            <a:endParaRPr lang="en-US" dirty="0"/>
          </a:p>
          <a:p>
            <a:endParaRPr lang="en-US" dirty="0"/>
          </a:p>
        </p:txBody>
      </p:sp>
    </p:spTree>
    <p:extLst>
      <p:ext uri="{BB962C8B-B14F-4D97-AF65-F5344CB8AC3E}">
        <p14:creationId xmlns:p14="http://schemas.microsoft.com/office/powerpoint/2010/main" val="3033052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1600"/>
            <a:ext cx="7543800" cy="2834640"/>
          </a:xfrm>
        </p:spPr>
        <p:txBody>
          <a:bodyPr>
            <a:normAutofit/>
          </a:bodyPr>
          <a:lstStyle/>
          <a:p>
            <a:r>
              <a:rPr lang="en-US" sz="2400" dirty="0"/>
              <a:t>Outflow of Blood From the Ventricles Occurs During Systole. The following events occur during systole:</a:t>
            </a:r>
          </a:p>
        </p:txBody>
      </p:sp>
      <p:sp>
        <p:nvSpPr>
          <p:cNvPr id="3" name="Content Placeholder 2"/>
          <p:cNvSpPr>
            <a:spLocks noGrp="1"/>
          </p:cNvSpPr>
          <p:nvPr>
            <p:ph idx="1"/>
          </p:nvPr>
        </p:nvSpPr>
        <p:spPr/>
        <p:txBody>
          <a:bodyPr>
            <a:normAutofit fontScale="70000" lnSpcReduction="20000"/>
          </a:bodyPr>
          <a:lstStyle/>
          <a:p>
            <a:pPr algn="just">
              <a:lnSpc>
                <a:spcPct val="160000"/>
              </a:lnSpc>
            </a:pPr>
            <a:r>
              <a:rPr lang="en-US" dirty="0" smtClean="0"/>
              <a:t>Most ejection occurs during the first part of this pe­riod </a:t>
            </a:r>
            <a:r>
              <a:rPr lang="en-US" i="1" dirty="0" smtClean="0"/>
              <a:t>(period of rapid ejection).</a:t>
            </a:r>
            <a:endParaRPr lang="en-US" dirty="0" smtClean="0"/>
          </a:p>
          <a:p>
            <a:pPr algn="just">
              <a:lnSpc>
                <a:spcPct val="160000"/>
              </a:lnSpc>
            </a:pPr>
            <a:r>
              <a:rPr lang="en-US" dirty="0" smtClean="0"/>
              <a:t>The period of rapid ejection is followed by the </a:t>
            </a:r>
            <a:r>
              <a:rPr lang="en-US" i="1" dirty="0" smtClean="0"/>
              <a:t>period of slow ejection. </a:t>
            </a:r>
            <a:r>
              <a:rPr lang="en-US" dirty="0" smtClean="0"/>
              <a:t>During this period, aortic pressure may slightly exceed the ventricular pressure because the kinetic energy of the blood leaving the ventri­cle is converted to the pressure in the aorta, which slightly increases its pressure.</a:t>
            </a:r>
          </a:p>
          <a:p>
            <a:pPr algn="just">
              <a:lnSpc>
                <a:spcPct val="160000"/>
              </a:lnSpc>
            </a:pPr>
            <a:r>
              <a:rPr lang="en-US" dirty="0" smtClean="0"/>
              <a:t>During the last period of systole, the ventricular pressures fall below the aortic and pulmonary artery pressures, and thus the aortic and pulmonary valves dose at this time. </a:t>
            </a:r>
          </a:p>
          <a:p>
            <a:pPr>
              <a:lnSpc>
                <a:spcPct val="160000"/>
              </a:lnSpc>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The Fraction of the End-Diastolic Volume That Is Ejected Is Called the Ejection Fraction.</a:t>
            </a:r>
          </a:p>
        </p:txBody>
      </p:sp>
      <p:sp>
        <p:nvSpPr>
          <p:cNvPr id="3" name="Content Placeholder 2"/>
          <p:cNvSpPr>
            <a:spLocks noGrp="1"/>
          </p:cNvSpPr>
          <p:nvPr>
            <p:ph idx="1"/>
          </p:nvPr>
        </p:nvSpPr>
        <p:spPr/>
        <p:txBody>
          <a:bodyPr>
            <a:normAutofit fontScale="70000" lnSpcReduction="20000"/>
          </a:bodyPr>
          <a:lstStyle/>
          <a:p>
            <a:pPr algn="just">
              <a:lnSpc>
                <a:spcPct val="170000"/>
              </a:lnSpc>
            </a:pPr>
            <a:r>
              <a:rPr lang="en-US" dirty="0"/>
              <a:t>At the end of diastole, the volume of each ventricle is 110 to 120 milliliters; this-volume is called the </a:t>
            </a:r>
            <a:r>
              <a:rPr lang="en-US" i="1" dirty="0"/>
              <a:t>end-diastolic volume.</a:t>
            </a:r>
            <a:endParaRPr lang="en-US" dirty="0"/>
          </a:p>
          <a:p>
            <a:pPr algn="just">
              <a:lnSpc>
                <a:spcPct val="170000"/>
              </a:lnSpc>
            </a:pPr>
            <a:r>
              <a:rPr lang="en-US" dirty="0"/>
              <a:t>The </a:t>
            </a:r>
            <a:r>
              <a:rPr lang="en-US" i="1" dirty="0"/>
              <a:t>stroke volume, </a:t>
            </a:r>
            <a:r>
              <a:rPr lang="en-US" dirty="0"/>
              <a:t>which has a value of about 70 milliliters, is the amount of blood ejected with each beat</a:t>
            </a:r>
          </a:p>
          <a:p>
            <a:pPr algn="just">
              <a:lnSpc>
                <a:spcPct val="170000"/>
              </a:lnSpc>
            </a:pPr>
            <a:r>
              <a:rPr lang="en-US" dirty="0"/>
              <a:t>The </a:t>
            </a:r>
            <a:r>
              <a:rPr lang="en-US" i="1" dirty="0"/>
              <a:t>end-systolic volume </a:t>
            </a:r>
            <a:r>
              <a:rPr lang="en-US" dirty="0"/>
              <a:t>is the remaining volume in the ventricle at the end of systole and measures about 40 to 50 milliliters.</a:t>
            </a:r>
          </a:p>
          <a:p>
            <a:pPr algn="just">
              <a:lnSpc>
                <a:spcPct val="170000"/>
              </a:lnSpc>
            </a:pPr>
            <a:r>
              <a:rPr lang="en-US" dirty="0"/>
              <a:t>The </a:t>
            </a:r>
            <a:r>
              <a:rPr lang="en-US" i="1" dirty="0"/>
              <a:t>ejection fraction </a:t>
            </a:r>
            <a:r>
              <a:rPr lang="en-US" dirty="0"/>
              <a:t>is calculated by dividing the stroke volume by die end-diastolic volume; it has a value of about 60 percent. The stroke volume of the heart can be doubled by increasing die end-diastolic volume and decreasing the end-systolic volume.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315200" cy="1463040"/>
          </a:xfrm>
        </p:spPr>
        <p:txBody>
          <a:bodyPr>
            <a:noAutofit/>
          </a:bodyPr>
          <a:lstStyle/>
          <a:p>
            <a:r>
              <a:rPr lang="en-US" sz="3200" b="1" dirty="0" smtClean="0"/>
              <a:t>Ventricular Ejection Increases Pressure in the Aorta . to 120 mm Hg (Systolic Pressure)</a:t>
            </a:r>
            <a:endParaRPr lang="en-US" sz="3200" b="1" dirty="0"/>
          </a:p>
        </p:txBody>
      </p:sp>
      <p:sp>
        <p:nvSpPr>
          <p:cNvPr id="3" name="Content Placeholder 2"/>
          <p:cNvSpPr>
            <a:spLocks noGrp="1"/>
          </p:cNvSpPr>
          <p:nvPr>
            <p:ph idx="1"/>
          </p:nvPr>
        </p:nvSpPr>
        <p:spPr/>
        <p:txBody>
          <a:bodyPr>
            <a:normAutofit/>
          </a:bodyPr>
          <a:lstStyle/>
          <a:p>
            <a:pPr algn="just">
              <a:lnSpc>
                <a:spcPct val="150000"/>
              </a:lnSpc>
            </a:pPr>
            <a:r>
              <a:rPr lang="en-US" dirty="0"/>
              <a:t>When the ventricular pressure exceeds the diastolic pressure in the aorta, the aortic valve opens and blood is ejected into the aorta. Systolic pressure in the aorta increases to about 120 mm Hg and distends the elastic aorta and other arteries</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685800"/>
          </a:xfrm>
        </p:spPr>
        <p:txBody>
          <a:bodyPr/>
          <a:lstStyle/>
          <a:p>
            <a:r>
              <a:rPr lang="en-US" b="1" dirty="0" smtClean="0"/>
              <a:t>CARDIAC MUSCLE</a:t>
            </a:r>
            <a:endParaRPr lang="en-US" b="1" dirty="0"/>
          </a:p>
        </p:txBody>
      </p:sp>
      <p:sp>
        <p:nvSpPr>
          <p:cNvPr id="3" name="Content Placeholder 2"/>
          <p:cNvSpPr>
            <a:spLocks noGrp="1"/>
          </p:cNvSpPr>
          <p:nvPr>
            <p:ph idx="1"/>
          </p:nvPr>
        </p:nvSpPr>
        <p:spPr>
          <a:xfrm>
            <a:off x="381000" y="914400"/>
            <a:ext cx="7620000" cy="5715000"/>
          </a:xfrm>
        </p:spPr>
        <p:txBody>
          <a:bodyPr>
            <a:normAutofit/>
          </a:bodyPr>
          <a:lstStyle/>
          <a:p>
            <a:pPr algn="just">
              <a:lnSpc>
                <a:spcPct val="150000"/>
              </a:lnSpc>
            </a:pPr>
            <a:r>
              <a:rPr lang="en-US" dirty="0"/>
              <a:t>The Heart as a Pump and Function of the Heart </a:t>
            </a:r>
            <a:r>
              <a:rPr lang="en-US" dirty="0" smtClean="0"/>
              <a:t>Valves</a:t>
            </a:r>
          </a:p>
          <a:p>
            <a:pPr algn="just">
              <a:lnSpc>
                <a:spcPct val="150000"/>
              </a:lnSpc>
            </a:pPr>
            <a:r>
              <a:rPr lang="en-US" dirty="0" smtClean="0"/>
              <a:t>The </a:t>
            </a:r>
            <a:r>
              <a:rPr lang="en-US" dirty="0"/>
              <a:t>human heart is composed of two pumps: </a:t>
            </a:r>
            <a:r>
              <a:rPr lang="en-US" dirty="0" smtClean="0"/>
              <a:t>the </a:t>
            </a:r>
            <a:r>
              <a:rPr lang="en-US" i="1" u="sng" dirty="0">
                <a:solidFill>
                  <a:schemeClr val="accent6">
                    <a:lumMod val="75000"/>
                  </a:schemeClr>
                </a:solidFill>
              </a:rPr>
              <a:t>right heart</a:t>
            </a:r>
            <a:r>
              <a:rPr lang="en-US" i="1" dirty="0"/>
              <a:t>, </a:t>
            </a:r>
            <a:r>
              <a:rPr lang="en-US" dirty="0"/>
              <a:t>which receives blood from the peripheral tis­sues and pumps it through the lungs, and the </a:t>
            </a:r>
            <a:r>
              <a:rPr lang="en-US" i="1" u="sng" dirty="0">
                <a:solidFill>
                  <a:schemeClr val="accent6">
                    <a:lumMod val="75000"/>
                  </a:schemeClr>
                </a:solidFill>
              </a:rPr>
              <a:t>left heart</a:t>
            </a:r>
            <a:r>
              <a:rPr lang="en-US" i="1" dirty="0"/>
              <a:t>, </a:t>
            </a:r>
            <a:r>
              <a:rPr lang="en-US" dirty="0"/>
              <a:t>which receives oxygenated blood from the lungs and pumps it back to the peripheral tissues.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391400" cy="1310640"/>
          </a:xfrm>
        </p:spPr>
        <p:txBody>
          <a:bodyPr>
            <a:normAutofit fontScale="90000"/>
          </a:bodyPr>
          <a:lstStyle/>
          <a:p>
            <a:r>
              <a:rPr lang="en-US" sz="3200" dirty="0"/>
              <a:t>Ventricular Ejection Increases Pressure in the Aorta . to 120 mm Hg (Systolic Pressure)</a:t>
            </a:r>
          </a:p>
        </p:txBody>
      </p:sp>
      <p:sp>
        <p:nvSpPr>
          <p:cNvPr id="3" name="Content Placeholder 2"/>
          <p:cNvSpPr>
            <a:spLocks noGrp="1"/>
          </p:cNvSpPr>
          <p:nvPr>
            <p:ph idx="1"/>
          </p:nvPr>
        </p:nvSpPr>
        <p:spPr/>
        <p:txBody>
          <a:bodyPr/>
          <a:lstStyle/>
          <a:p>
            <a:pPr>
              <a:lnSpc>
                <a:spcPct val="150000"/>
              </a:lnSpc>
            </a:pPr>
            <a:r>
              <a:rPr lang="en-US"/>
              <a:t>When </a:t>
            </a:r>
            <a:r>
              <a:rPr lang="en-US" smtClean="0"/>
              <a:t>aortic </a:t>
            </a:r>
            <a:r>
              <a:rPr lang="en-US" dirty="0"/>
              <a:t>valve doses at the end of ventricular ejection, a slight backflow of blood occurs, followed by a sudden cessation of flow that causes an </a:t>
            </a:r>
            <a:r>
              <a:rPr lang="en-US" i="1" dirty="0" err="1"/>
              <a:t>incisura</a:t>
            </a:r>
            <a:r>
              <a:rPr lang="en-US" i="1" dirty="0"/>
              <a:t>, </a:t>
            </a:r>
            <a:r>
              <a:rPr lang="en-US" dirty="0"/>
              <a:t>or a slight increase in aortic pressure. During diastole, blood contin­ues to flow into die peripheral circulation and the arterial pressure decreases to 80 mm Hg (diastolic pressure).</a:t>
            </a:r>
          </a:p>
          <a:p>
            <a:endParaRPr lang="en-US" dirty="0"/>
          </a:p>
        </p:txBody>
      </p:sp>
    </p:spTree>
    <p:extLst>
      <p:ext uri="{BB962C8B-B14F-4D97-AF65-F5344CB8AC3E}">
        <p14:creationId xmlns:p14="http://schemas.microsoft.com/office/powerpoint/2010/main" val="3153987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Heart Valves Prevent Backflow of </a:t>
            </a:r>
            <a:r>
              <a:rPr lang="en-US" b="1" dirty="0" smtClean="0"/>
              <a:t>Blood</a:t>
            </a:r>
            <a:endParaRPr lang="en-US" b="1" dirty="0"/>
          </a:p>
        </p:txBody>
      </p:sp>
      <p:sp>
        <p:nvSpPr>
          <p:cNvPr id="3" name="Content Placeholder 2"/>
          <p:cNvSpPr>
            <a:spLocks noGrp="1"/>
          </p:cNvSpPr>
          <p:nvPr>
            <p:ph idx="1"/>
          </p:nvPr>
        </p:nvSpPr>
        <p:spPr/>
        <p:txBody>
          <a:bodyPr>
            <a:normAutofit fontScale="70000" lnSpcReduction="20000"/>
          </a:bodyPr>
          <a:lstStyle/>
          <a:p>
            <a:pPr algn="just">
              <a:lnSpc>
                <a:spcPct val="160000"/>
              </a:lnSpc>
            </a:pPr>
            <a:r>
              <a:rPr lang="en-US" dirty="0"/>
              <a:t>The A-V valves (i.e., the </a:t>
            </a:r>
            <a:r>
              <a:rPr lang="en-US" i="1" dirty="0"/>
              <a:t>tricuspid </a:t>
            </a:r>
            <a:r>
              <a:rPr lang="en-US" dirty="0"/>
              <a:t>and </a:t>
            </a:r>
            <a:r>
              <a:rPr lang="en-US" i="1" dirty="0"/>
              <a:t>mitral </a:t>
            </a:r>
            <a:r>
              <a:rPr lang="en-US" dirty="0"/>
              <a:t>valves) prevent backflow of blood from die </a:t>
            </a:r>
            <a:r>
              <a:rPr lang="en-US" dirty="0" err="1"/>
              <a:t>ventrides</a:t>
            </a:r>
            <a:r>
              <a:rPr lang="en-US" dirty="0"/>
              <a:t> to the atria during systole. In a similar fashion, die </a:t>
            </a:r>
            <a:r>
              <a:rPr lang="en-US" i="1" dirty="0"/>
              <a:t>semilunar valves </a:t>
            </a:r>
            <a:r>
              <a:rPr lang="en-US" dirty="0"/>
              <a:t>(i.e., die </a:t>
            </a:r>
            <a:r>
              <a:rPr lang="en-US" i="1" dirty="0"/>
              <a:t>aortic </a:t>
            </a:r>
            <a:r>
              <a:rPr lang="en-US" dirty="0"/>
              <a:t>and </a:t>
            </a:r>
            <a:r>
              <a:rPr lang="en-US" i="1" dirty="0"/>
              <a:t>pulmonary </a:t>
            </a:r>
            <a:r>
              <a:rPr lang="en-US" dirty="0"/>
              <a:t>valves) prevent backflow of  blood from the aorta and  pulmonary artery into the ventricle during </a:t>
            </a:r>
            <a:r>
              <a:rPr lang="en-US" dirty="0" err="1"/>
              <a:t>disotle</a:t>
            </a:r>
            <a:r>
              <a:rPr lang="en-US" dirty="0"/>
              <a:t>. </a:t>
            </a:r>
            <a:endParaRPr lang="en-US" dirty="0" smtClean="0"/>
          </a:p>
          <a:p>
            <a:pPr algn="just">
              <a:lnSpc>
                <a:spcPct val="160000"/>
              </a:lnSpc>
            </a:pPr>
            <a:r>
              <a:rPr lang="en-US" dirty="0" smtClean="0"/>
              <a:t>The </a:t>
            </a:r>
            <a:r>
              <a:rPr lang="en-US" dirty="0"/>
              <a:t>A- V valves have papillary  muscles attached to them by the chordate </a:t>
            </a:r>
            <a:r>
              <a:rPr lang="en-US" dirty="0" err="1"/>
              <a:t>tendineae</a:t>
            </a:r>
            <a:r>
              <a:rPr lang="en-US" dirty="0"/>
              <a:t>. </a:t>
            </a:r>
            <a:r>
              <a:rPr lang="en-US" dirty="0" smtClean="0"/>
              <a:t>During </a:t>
            </a:r>
            <a:r>
              <a:rPr lang="en-US" dirty="0"/>
              <a:t>systole, the papillary muscles contract to help prevent the valves from bulging back too far into the atria. The </a:t>
            </a:r>
            <a:r>
              <a:rPr lang="en-US" dirty="0" err="1"/>
              <a:t>arota</a:t>
            </a:r>
            <a:r>
              <a:rPr lang="en-US" dirty="0"/>
              <a:t> and pulmonary valves  were thicker than the A- valves and do  have any  papillary muscles attached.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PROPERTIES OF CARDIAC MUSCLE </a:t>
            </a:r>
          </a:p>
        </p:txBody>
      </p:sp>
      <p:sp>
        <p:nvSpPr>
          <p:cNvPr id="3" name="Content Placeholder 2"/>
          <p:cNvSpPr>
            <a:spLocks noGrp="1"/>
          </p:cNvSpPr>
          <p:nvPr>
            <p:ph idx="1"/>
          </p:nvPr>
        </p:nvSpPr>
        <p:spPr/>
        <p:txBody>
          <a:bodyPr>
            <a:normAutofit fontScale="77500" lnSpcReduction="20000"/>
          </a:bodyPr>
          <a:lstStyle/>
          <a:p>
            <a:pPr algn="just">
              <a:lnSpc>
                <a:spcPct val="170000"/>
              </a:lnSpc>
            </a:pPr>
            <a:r>
              <a:rPr lang="en-US" sz="2800" b="1" dirty="0"/>
              <a:t>(1)</a:t>
            </a:r>
            <a:r>
              <a:rPr lang="en-US" sz="2800" dirty="0"/>
              <a:t>  </a:t>
            </a:r>
            <a:r>
              <a:rPr lang="en-US" sz="2800" b="1" dirty="0"/>
              <a:t>Functional Syncytium</a:t>
            </a:r>
            <a:endParaRPr lang="en-US" sz="2800" dirty="0"/>
          </a:p>
          <a:p>
            <a:pPr algn="just">
              <a:lnSpc>
                <a:spcPct val="170000"/>
              </a:lnSpc>
            </a:pPr>
            <a:r>
              <a:rPr lang="en-US" sz="2800" dirty="0"/>
              <a:t>When a group of cells function as a single unit, it is called functional syncytium. In heart, cardiac muscle fibers are separated from one another by intercalated discs which have low electrical resistance, allowing </a:t>
            </a:r>
            <a:r>
              <a:rPr lang="en-US" sz="2800" dirty="0" smtClean="0"/>
              <a:t>free </a:t>
            </a:r>
            <a:r>
              <a:rPr lang="en-US" sz="2800" dirty="0"/>
              <a:t>diffusion of ions. So, when </a:t>
            </a:r>
            <a:r>
              <a:rPr lang="en-US" sz="2800" dirty="0" smtClean="0"/>
              <a:t>one </a:t>
            </a:r>
            <a:r>
              <a:rPr lang="en-US" sz="2800" dirty="0"/>
              <a:t>muscle fiber is excited, action potential spreads to all cells, exciting whole cardiac muscle. Heart is composed of:</a:t>
            </a:r>
          </a:p>
          <a:p>
            <a:endParaRPr lang="en-US" dirty="0"/>
          </a:p>
        </p:txBody>
      </p:sp>
    </p:spTree>
    <p:extLst>
      <p:ext uri="{BB962C8B-B14F-4D97-AF65-F5344CB8AC3E}">
        <p14:creationId xmlns:p14="http://schemas.microsoft.com/office/powerpoint/2010/main" val="3903903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PROPERTIES OF CARDIAC MUSCLE </a:t>
            </a:r>
          </a:p>
        </p:txBody>
      </p:sp>
      <p:sp>
        <p:nvSpPr>
          <p:cNvPr id="3" name="Content Placeholder 2"/>
          <p:cNvSpPr>
            <a:spLocks noGrp="1"/>
          </p:cNvSpPr>
          <p:nvPr>
            <p:ph idx="1"/>
          </p:nvPr>
        </p:nvSpPr>
        <p:spPr/>
        <p:txBody>
          <a:bodyPr/>
          <a:lstStyle/>
          <a:p>
            <a:pPr algn="just">
              <a:lnSpc>
                <a:spcPct val="170000"/>
              </a:lnSpc>
            </a:pPr>
            <a:r>
              <a:rPr lang="en-US" sz="2400" dirty="0"/>
              <a:t>Atrial </a:t>
            </a:r>
            <a:r>
              <a:rPr lang="en-US" sz="2400" dirty="0" smtClean="0"/>
              <a:t>syncytium and ventricular syncytium</a:t>
            </a:r>
            <a:r>
              <a:rPr lang="en-US" sz="2400" dirty="0"/>
              <a:t>, separated by fibrous tissue and connected functionally by A-V bundle.</a:t>
            </a:r>
          </a:p>
          <a:p>
            <a:pPr algn="just">
              <a:lnSpc>
                <a:spcPct val="170000"/>
              </a:lnSpc>
            </a:pPr>
            <a:r>
              <a:rPr lang="en-US" sz="2400" b="1" dirty="0"/>
              <a:t>(2)</a:t>
            </a:r>
            <a:r>
              <a:rPr lang="en-US" sz="2400" dirty="0"/>
              <a:t>  </a:t>
            </a:r>
            <a:r>
              <a:rPr lang="en-US" sz="2400" b="1" dirty="0"/>
              <a:t>Rhythmicity</a:t>
            </a:r>
            <a:endParaRPr lang="en-US" sz="2400" dirty="0"/>
          </a:p>
          <a:p>
            <a:pPr algn="just">
              <a:lnSpc>
                <a:spcPct val="170000"/>
              </a:lnSpc>
            </a:pPr>
            <a:r>
              <a:rPr lang="en-US" sz="2400" dirty="0"/>
              <a:t>Contraction of heart at regular intervals without</a:t>
            </a:r>
          </a:p>
          <a:p>
            <a:pPr algn="just">
              <a:lnSpc>
                <a:spcPct val="170000"/>
              </a:lnSpc>
            </a:pPr>
            <a:r>
              <a:rPr lang="en-US" sz="2400" dirty="0"/>
              <a:t>external stimuli, is called </a:t>
            </a:r>
            <a:r>
              <a:rPr lang="en-US" sz="2400" dirty="0" err="1"/>
              <a:t>rhythmidty</a:t>
            </a:r>
            <a:r>
              <a:rPr lang="en-US" sz="2400" dirty="0"/>
              <a:t>.</a:t>
            </a:r>
          </a:p>
          <a:p>
            <a:endParaRPr lang="en-US" dirty="0"/>
          </a:p>
        </p:txBody>
      </p:sp>
    </p:spTree>
    <p:extLst>
      <p:ext uri="{BB962C8B-B14F-4D97-AF65-F5344CB8AC3E}">
        <p14:creationId xmlns:p14="http://schemas.microsoft.com/office/powerpoint/2010/main" val="2756568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a:t>
            </a:r>
          </a:p>
        </p:txBody>
      </p:sp>
      <p:sp>
        <p:nvSpPr>
          <p:cNvPr id="3" name="Content Placeholder 2"/>
          <p:cNvSpPr>
            <a:spLocks noGrp="1"/>
          </p:cNvSpPr>
          <p:nvPr>
            <p:ph idx="1"/>
          </p:nvPr>
        </p:nvSpPr>
        <p:spPr/>
        <p:txBody>
          <a:bodyPr/>
          <a:lstStyle/>
          <a:p>
            <a:pPr algn="just"/>
            <a:r>
              <a:rPr lang="en-US" dirty="0"/>
              <a:t>Na</a:t>
            </a:r>
            <a:r>
              <a:rPr lang="en-US" baseline="30000" dirty="0"/>
              <a:t>+</a:t>
            </a:r>
            <a:r>
              <a:rPr lang="en-US" dirty="0"/>
              <a:t> ion is leaky to SA nodal fibers that causes</a:t>
            </a:r>
          </a:p>
          <a:p>
            <a:pPr algn="just"/>
            <a:r>
              <a:rPr lang="en-US" dirty="0"/>
              <a:t>depolarization (action potential) and contraction</a:t>
            </a:r>
          </a:p>
          <a:p>
            <a:pPr algn="just"/>
            <a:r>
              <a:rPr lang="en-US" dirty="0"/>
              <a:t>at regular intervals.</a:t>
            </a:r>
          </a:p>
          <a:p>
            <a:pPr algn="just"/>
            <a:r>
              <a:rPr lang="en-US" b="1" dirty="0"/>
              <a:t>(3)</a:t>
            </a:r>
            <a:r>
              <a:rPr lang="en-US" dirty="0"/>
              <a:t>  </a:t>
            </a:r>
            <a:r>
              <a:rPr lang="en-US" b="1" dirty="0"/>
              <a:t>Refractory Period    </a:t>
            </a:r>
            <a:r>
              <a:rPr lang="en-US" dirty="0" err="1"/>
              <a:t>Period</a:t>
            </a:r>
            <a:r>
              <a:rPr lang="en-US" dirty="0"/>
              <a:t> during which an already excited cardiac muscle cannot be re-excited by </a:t>
            </a:r>
            <a:r>
              <a:rPr lang="en-US" dirty="0" err="1"/>
              <a:t>anormal</a:t>
            </a:r>
            <a:r>
              <a:rPr lang="en-US" dirty="0"/>
              <a:t> cardiac impulse, is called refractory period.</a:t>
            </a:r>
          </a:p>
          <a:p>
            <a:endParaRPr lang="en-US" dirty="0"/>
          </a:p>
          <a:p>
            <a:endParaRPr lang="en-US" dirty="0"/>
          </a:p>
        </p:txBody>
      </p:sp>
    </p:spTree>
    <p:extLst>
      <p:ext uri="{BB962C8B-B14F-4D97-AF65-F5344CB8AC3E}">
        <p14:creationId xmlns:p14="http://schemas.microsoft.com/office/powerpoint/2010/main" val="3697088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a:t>
            </a:r>
          </a:p>
        </p:txBody>
      </p:sp>
      <p:sp>
        <p:nvSpPr>
          <p:cNvPr id="3" name="Content Placeholder 2"/>
          <p:cNvSpPr>
            <a:spLocks noGrp="1"/>
          </p:cNvSpPr>
          <p:nvPr>
            <p:ph idx="1"/>
          </p:nvPr>
        </p:nvSpPr>
        <p:spPr/>
        <p:txBody>
          <a:bodyPr/>
          <a:lstStyle/>
          <a:p>
            <a:r>
              <a:rPr lang="en-US" dirty="0"/>
              <a:t>Two</a:t>
            </a:r>
          </a:p>
          <a:p>
            <a:r>
              <a:rPr lang="en-US" dirty="0"/>
              <a:t> </a:t>
            </a:r>
            <a:r>
              <a:rPr lang="en-US" b="1" dirty="0"/>
              <a:t>Absolute Refractory Period</a:t>
            </a:r>
            <a:endParaRPr lang="en-US" dirty="0"/>
          </a:p>
          <a:p>
            <a:r>
              <a:rPr lang="en-US" dirty="0"/>
              <a:t>Period during which an already excited cardiac muscle cannot be re-excited even by a very strong cardiac impulse, is called absolute refractory period.</a:t>
            </a:r>
          </a:p>
          <a:p>
            <a:r>
              <a:rPr lang="en-US" dirty="0"/>
              <a:t> </a:t>
            </a:r>
            <a:r>
              <a:rPr lang="en-US" b="1" dirty="0"/>
              <a:t>Relative Refractory Period</a:t>
            </a:r>
            <a:endParaRPr lang="en-US" dirty="0"/>
          </a:p>
          <a:p>
            <a:r>
              <a:rPr lang="en-US" dirty="0"/>
              <a:t>Period during which an already excited, cardiac muscle can be re-excited by a stronger than normal cardiac impulse, is called relative refractory period.</a:t>
            </a:r>
          </a:p>
          <a:p>
            <a:endParaRPr lang="en-US" dirty="0"/>
          </a:p>
        </p:txBody>
      </p:sp>
    </p:spTree>
    <p:extLst>
      <p:ext uri="{BB962C8B-B14F-4D97-AF65-F5344CB8AC3E}">
        <p14:creationId xmlns:p14="http://schemas.microsoft.com/office/powerpoint/2010/main" val="710213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PROPERTIES OF CARDIAC MUSCLE </a:t>
            </a:r>
          </a:p>
        </p:txBody>
      </p:sp>
      <p:sp>
        <p:nvSpPr>
          <p:cNvPr id="3" name="Content Placeholder 2"/>
          <p:cNvSpPr>
            <a:spLocks noGrp="1"/>
          </p:cNvSpPr>
          <p:nvPr>
            <p:ph idx="1"/>
          </p:nvPr>
        </p:nvSpPr>
        <p:spPr/>
        <p:txBody>
          <a:bodyPr>
            <a:normAutofit fontScale="85000" lnSpcReduction="20000"/>
          </a:bodyPr>
          <a:lstStyle/>
          <a:p>
            <a:r>
              <a:rPr lang="en-US" b="1" dirty="0"/>
              <a:t>(4)</a:t>
            </a:r>
            <a:r>
              <a:rPr lang="en-US" dirty="0"/>
              <a:t>   </a:t>
            </a:r>
            <a:r>
              <a:rPr lang="en-US" b="1" dirty="0"/>
              <a:t>Conductivity</a:t>
            </a:r>
            <a:endParaRPr lang="en-US" dirty="0"/>
          </a:p>
          <a:p>
            <a:r>
              <a:rPr lang="en-US" dirty="0"/>
              <a:t>Transfer of cardiac impulse from pace-maker (SA node) to all cardiac muscle fibers, is called conductivity.</a:t>
            </a:r>
          </a:p>
          <a:p>
            <a:r>
              <a:rPr lang="en-US" b="1" dirty="0"/>
              <a:t>(5)</a:t>
            </a:r>
            <a:r>
              <a:rPr lang="en-US" dirty="0"/>
              <a:t>  </a:t>
            </a:r>
            <a:r>
              <a:rPr lang="en-US" b="1" dirty="0"/>
              <a:t>Contractility</a:t>
            </a:r>
            <a:endParaRPr lang="en-US" dirty="0"/>
          </a:p>
          <a:p>
            <a:r>
              <a:rPr lang="en-US" dirty="0"/>
              <a:t>Contraction    of    cardiac    muscle    due    to </a:t>
            </a:r>
            <a:r>
              <a:rPr lang="en-US" dirty="0" err="1"/>
              <a:t>intergiditation</a:t>
            </a:r>
            <a:r>
              <a:rPr lang="en-US" dirty="0"/>
              <a:t> of actin and myosin filaments in presence of ATP and Ca++, is called Contractility. </a:t>
            </a:r>
            <a:r>
              <a:rPr lang="en-US" b="1" dirty="0"/>
              <a:t>Mechanism</a:t>
            </a:r>
            <a:endParaRPr lang="en-US" dirty="0"/>
          </a:p>
          <a:p>
            <a:r>
              <a:rPr lang="en-US" dirty="0"/>
              <a:t>Action potential over cardiac muscle </a:t>
            </a:r>
            <a:r>
              <a:rPr lang="en-US" dirty="0" err="1"/>
              <a:t>mem</a:t>
            </a:r>
            <a:r>
              <a:rPr lang="en-US" dirty="0"/>
              <a:t>. -)• AP spreads to cardiac muscle fiber thru T-tubules -&gt; (a) Ca</a:t>
            </a:r>
            <a:r>
              <a:rPr lang="en-US" baseline="30000" dirty="0"/>
              <a:t>++</a:t>
            </a:r>
            <a:r>
              <a:rPr lang="en-US" dirty="0"/>
              <a:t> diffuses into cardiac muscle fibers during AP (b) Ca</a:t>
            </a:r>
            <a:r>
              <a:rPr lang="en-US" baseline="30000" dirty="0"/>
              <a:t>++</a:t>
            </a:r>
            <a:r>
              <a:rPr lang="en-US" dirty="0"/>
              <a:t> release from sarcoplasmic reticulum also diffuses into cardiac muscle fibers -&gt; Ca</a:t>
            </a:r>
            <a:r>
              <a:rPr lang="en-US" baseline="30000" dirty="0"/>
              <a:t>++ </a:t>
            </a:r>
            <a:r>
              <a:rPr lang="en-US" dirty="0"/>
              <a:t>catalyzes sliding walking along process b/w actin and myosin -&gt; contraction of cardiac muscle.</a:t>
            </a:r>
          </a:p>
          <a:p>
            <a:endParaRPr lang="en-US" dirty="0"/>
          </a:p>
        </p:txBody>
      </p:sp>
    </p:spTree>
    <p:extLst>
      <p:ext uri="{BB962C8B-B14F-4D97-AF65-F5344CB8AC3E}">
        <p14:creationId xmlns:p14="http://schemas.microsoft.com/office/powerpoint/2010/main" val="2804686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PROPERTIES OF CARDIAC MUSCLE </a:t>
            </a:r>
          </a:p>
        </p:txBody>
      </p:sp>
      <p:sp>
        <p:nvSpPr>
          <p:cNvPr id="3" name="Content Placeholder 2"/>
          <p:cNvSpPr>
            <a:spLocks noGrp="1"/>
          </p:cNvSpPr>
          <p:nvPr>
            <p:ph idx="1"/>
          </p:nvPr>
        </p:nvSpPr>
        <p:spPr/>
        <p:txBody>
          <a:bodyPr>
            <a:normAutofit fontScale="92500" lnSpcReduction="20000"/>
          </a:bodyPr>
          <a:lstStyle/>
          <a:p>
            <a:r>
              <a:rPr lang="en-US" b="1" dirty="0"/>
              <a:t>(6)</a:t>
            </a:r>
            <a:r>
              <a:rPr lang="en-US" dirty="0"/>
              <a:t>  </a:t>
            </a:r>
            <a:r>
              <a:rPr lang="en-US" b="1" dirty="0"/>
              <a:t>Staircase Phenomenon or </a:t>
            </a:r>
            <a:r>
              <a:rPr lang="en-US" b="1" dirty="0" err="1"/>
              <a:t>Treppe</a:t>
            </a:r>
            <a:endParaRPr lang="en-US" dirty="0"/>
          </a:p>
          <a:p>
            <a:r>
              <a:rPr lang="en-US" dirty="0"/>
              <a:t>When a quiescent heart is stimulated after prolong rest, first few contractions gradually </a:t>
            </a:r>
            <a:r>
              <a:rPr lang="en-US" dirty="0" err="1"/>
              <a:t>inc.</a:t>
            </a:r>
            <a:r>
              <a:rPr lang="en-US" dirty="0"/>
              <a:t> in size and then become steady; this is called staircase phenomenon or </a:t>
            </a:r>
            <a:r>
              <a:rPr lang="en-US" dirty="0" err="1"/>
              <a:t>treppe</a:t>
            </a:r>
            <a:r>
              <a:rPr lang="en-US" dirty="0"/>
              <a:t>.</a:t>
            </a:r>
          </a:p>
          <a:p>
            <a:r>
              <a:rPr lang="en-US" b="1" dirty="0"/>
              <a:t>(7)</a:t>
            </a:r>
            <a:r>
              <a:rPr lang="en-US" dirty="0"/>
              <a:t>  </a:t>
            </a:r>
            <a:r>
              <a:rPr lang="en-US" b="1" dirty="0"/>
              <a:t>Tone</a:t>
            </a:r>
            <a:endParaRPr lang="en-US" dirty="0"/>
          </a:p>
          <a:p>
            <a:r>
              <a:rPr lang="en-US" dirty="0"/>
              <a:t>State of partial contraction in cardiac muscle is called tone.</a:t>
            </a:r>
          </a:p>
          <a:p>
            <a:r>
              <a:rPr lang="en-US" b="1" dirty="0"/>
              <a:t>(8)</a:t>
            </a:r>
            <a:r>
              <a:rPr lang="en-US" dirty="0"/>
              <a:t>  </a:t>
            </a:r>
            <a:r>
              <a:rPr lang="en-US" b="1" dirty="0"/>
              <a:t>AII-or-</a:t>
            </a:r>
            <a:r>
              <a:rPr lang="en-US" b="1" dirty="0" err="1"/>
              <a:t>Nothlng</a:t>
            </a:r>
            <a:r>
              <a:rPr lang="en-US" b="1" dirty="0"/>
              <a:t> Principle</a:t>
            </a:r>
            <a:endParaRPr lang="en-US" dirty="0"/>
          </a:p>
          <a:p>
            <a:r>
              <a:rPr lang="en-US" dirty="0"/>
              <a:t>Cardiac muscle syncytium (atrial or </a:t>
            </a:r>
            <a:r>
              <a:rPr lang="en-US" dirty="0" err="1"/>
              <a:t>venffifular</a:t>
            </a:r>
            <a:r>
              <a:rPr lang="en-US" dirty="0"/>
              <a:t>) does not contract if stimulus is </a:t>
            </a:r>
            <a:r>
              <a:rPr lang="en-US" dirty="0" err="1"/>
              <a:t>subthreshold</a:t>
            </a:r>
            <a:r>
              <a:rPr lang="en-US" dirty="0"/>
              <a:t> arid it contracts with constant strength if stimulus is at or above threshold in intensity, this is called all-or-nothing principle or all-or-none Jaw.</a:t>
            </a:r>
          </a:p>
          <a:p>
            <a:endParaRPr lang="en-US" dirty="0"/>
          </a:p>
          <a:p>
            <a:endParaRPr lang="en-US" dirty="0"/>
          </a:p>
        </p:txBody>
      </p:sp>
    </p:spTree>
    <p:extLst>
      <p:ext uri="{BB962C8B-B14F-4D97-AF65-F5344CB8AC3E}">
        <p14:creationId xmlns:p14="http://schemas.microsoft.com/office/powerpoint/2010/main" val="1283905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PROPERTIES OF CARDIAC MUSCLE </a:t>
            </a:r>
          </a:p>
        </p:txBody>
      </p:sp>
      <p:sp>
        <p:nvSpPr>
          <p:cNvPr id="3" name="Content Placeholder 2"/>
          <p:cNvSpPr>
            <a:spLocks noGrp="1"/>
          </p:cNvSpPr>
          <p:nvPr>
            <p:ph idx="1"/>
          </p:nvPr>
        </p:nvSpPr>
        <p:spPr/>
        <p:txBody>
          <a:bodyPr/>
          <a:lstStyle/>
          <a:p>
            <a:r>
              <a:rPr lang="en-US" b="1" dirty="0"/>
              <a:t>(9)</a:t>
            </a:r>
            <a:r>
              <a:rPr lang="en-US" dirty="0"/>
              <a:t>   </a:t>
            </a:r>
            <a:r>
              <a:rPr lang="en-US" b="1" dirty="0"/>
              <a:t>Peculiar Action Potential in Cardiac Muscle Consists of</a:t>
            </a:r>
            <a:endParaRPr lang="en-US" dirty="0"/>
          </a:p>
          <a:p>
            <a:r>
              <a:rPr lang="en-US" dirty="0"/>
              <a:t>(a)  Depolarization caused by rapid Na</a:t>
            </a:r>
            <a:r>
              <a:rPr lang="en-US" baseline="30000" dirty="0"/>
              <a:t>4</a:t>
            </a:r>
            <a:r>
              <a:rPr lang="en-US" dirty="0"/>
              <a:t> influx thru fast Na</a:t>
            </a:r>
            <a:r>
              <a:rPr lang="en-US" baseline="30000" dirty="0"/>
              <a:t>+</a:t>
            </a:r>
            <a:r>
              <a:rPr lang="en-US" dirty="0"/>
              <a:t> channels.                             ,</a:t>
            </a:r>
          </a:p>
          <a:p>
            <a:r>
              <a:rPr lang="en-US" dirty="0"/>
              <a:t>(b)  Plateau caused by slow </a:t>
            </a:r>
            <a:r>
              <a:rPr lang="en-US" dirty="0" err="1"/>
              <a:t>Ca</a:t>
            </a:r>
            <a:r>
              <a:rPr lang="en-US" baseline="30000" dirty="0"/>
              <a:t>++</a:t>
            </a:r>
            <a:r>
              <a:rPr lang="en-US" dirty="0"/>
              <a:t>- Na</a:t>
            </a:r>
            <a:r>
              <a:rPr lang="en-US" baseline="30000" dirty="0"/>
              <a:t>+</a:t>
            </a:r>
            <a:r>
              <a:rPr lang="en-US" dirty="0"/>
              <a:t> channels</a:t>
            </a:r>
          </a:p>
          <a:p>
            <a:r>
              <a:rPr lang="en-US" dirty="0"/>
              <a:t>(c)   Repolarization caused by rapid K</a:t>
            </a:r>
            <a:r>
              <a:rPr lang="en-US" baseline="30000" dirty="0"/>
              <a:t>1</a:t>
            </a:r>
            <a:r>
              <a:rPr lang="en-US" dirty="0"/>
              <a:t> </a:t>
            </a:r>
            <a:r>
              <a:rPr lang="en-US" dirty="0" err="1"/>
              <a:t>outflux</a:t>
            </a:r>
            <a:r>
              <a:rPr lang="en-US" dirty="0"/>
              <a:t> thru K</a:t>
            </a:r>
            <a:r>
              <a:rPr lang="en-US" baseline="30000" dirty="0"/>
              <a:t>+</a:t>
            </a:r>
            <a:r>
              <a:rPr lang="en-US" dirty="0"/>
              <a:t> </a:t>
            </a:r>
            <a:r>
              <a:rPr lang="en-US" dirty="0" err="1"/>
              <a:t>channles</a:t>
            </a:r>
            <a:r>
              <a:rPr lang="en-US" dirty="0"/>
              <a:t>.</a:t>
            </a:r>
          </a:p>
          <a:p>
            <a:endParaRPr lang="en-US" dirty="0"/>
          </a:p>
        </p:txBody>
      </p:sp>
    </p:spTree>
    <p:extLst>
      <p:ext uri="{BB962C8B-B14F-4D97-AF65-F5344CB8AC3E}">
        <p14:creationId xmlns:p14="http://schemas.microsoft.com/office/powerpoint/2010/main" val="13326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MUSCLE</a:t>
            </a:r>
          </a:p>
        </p:txBody>
      </p:sp>
      <p:sp>
        <p:nvSpPr>
          <p:cNvPr id="3" name="Content Placeholder 2"/>
          <p:cNvSpPr>
            <a:spLocks noGrp="1"/>
          </p:cNvSpPr>
          <p:nvPr>
            <p:ph idx="1"/>
          </p:nvPr>
        </p:nvSpPr>
        <p:spPr/>
        <p:txBody>
          <a:bodyPr>
            <a:normAutofit fontScale="92500" lnSpcReduction="20000"/>
          </a:bodyPr>
          <a:lstStyle/>
          <a:p>
            <a:pPr>
              <a:lnSpc>
                <a:spcPct val="160000"/>
              </a:lnSpc>
            </a:pPr>
            <a:r>
              <a:rPr lang="en-US" dirty="0" smtClean="0"/>
              <a:t>Each </a:t>
            </a:r>
            <a:r>
              <a:rPr lang="en-US" dirty="0"/>
              <a:t>pump is composed of an </a:t>
            </a:r>
            <a:r>
              <a:rPr lang="en-US" i="1" dirty="0"/>
              <a:t>atrium </a:t>
            </a:r>
            <a:r>
              <a:rPr lang="en-US" dirty="0"/>
              <a:t>and a </a:t>
            </a:r>
            <a:r>
              <a:rPr lang="en-US" i="1" dirty="0"/>
              <a:t>ventricle. </a:t>
            </a:r>
            <a:r>
              <a:rPr lang="en-US" dirty="0"/>
              <a:t>The </a:t>
            </a:r>
            <a:r>
              <a:rPr lang="en-US" u="sng" dirty="0"/>
              <a:t>atria</a:t>
            </a:r>
            <a:r>
              <a:rPr lang="en-US" dirty="0"/>
              <a:t> func­tion as conduits and primer pumps that fill the ventri­cles with blood. The </a:t>
            </a:r>
            <a:r>
              <a:rPr lang="en-US" u="sng" dirty="0"/>
              <a:t>ventricles</a:t>
            </a:r>
            <a:r>
              <a:rPr lang="en-US" dirty="0"/>
              <a:t> contract and impart high pressure to the blood, which is responsible for propel­ling it through the circulation</a:t>
            </a:r>
            <a:r>
              <a:rPr lang="en-US" dirty="0" smtClean="0"/>
              <a:t>.</a:t>
            </a:r>
          </a:p>
          <a:p>
            <a:pPr>
              <a:lnSpc>
                <a:spcPct val="160000"/>
              </a:lnSpc>
            </a:pPr>
            <a:r>
              <a:rPr lang="en-US" dirty="0" smtClean="0"/>
              <a:t> </a:t>
            </a:r>
            <a:r>
              <a:rPr lang="en-US" dirty="0"/>
              <a:t>The </a:t>
            </a:r>
            <a:r>
              <a:rPr lang="en-US" u="sng" dirty="0"/>
              <a:t>heart </a:t>
            </a:r>
            <a:r>
              <a:rPr lang="en-US" dirty="0"/>
              <a:t>has a special conduction system that maintains its own rhythmicity and transmits action potentials throughout the heart muscles.</a:t>
            </a:r>
          </a:p>
          <a:p>
            <a:endParaRPr lang="en-US" dirty="0"/>
          </a:p>
        </p:txBody>
      </p:sp>
    </p:spTree>
    <p:extLst>
      <p:ext uri="{BB962C8B-B14F-4D97-AF65-F5344CB8AC3E}">
        <p14:creationId xmlns:p14="http://schemas.microsoft.com/office/powerpoint/2010/main" val="2433144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DISTINGUISHING FEATURES OF </a:t>
            </a:r>
            <a:r>
              <a:rPr lang="en-US" sz="2800" b="1" dirty="0" smtClean="0"/>
              <a:t>CARDIAC </a:t>
            </a:r>
            <a:r>
              <a:rPr lang="en-US" sz="2800" b="1" dirty="0"/>
              <a:t>MUSCLE COMPARED WITH </a:t>
            </a:r>
            <a:r>
              <a:rPr lang="en-US" sz="2800" b="1" dirty="0" smtClean="0"/>
              <a:t>SKELETAL MUSCLE</a:t>
            </a:r>
            <a:endParaRPr lang="en-US" sz="2800" b="1" dirty="0"/>
          </a:p>
        </p:txBody>
      </p:sp>
      <p:sp>
        <p:nvSpPr>
          <p:cNvPr id="3" name="Content Placeholder 2"/>
          <p:cNvSpPr>
            <a:spLocks noGrp="1"/>
          </p:cNvSpPr>
          <p:nvPr>
            <p:ph idx="1"/>
          </p:nvPr>
        </p:nvSpPr>
        <p:spPr/>
        <p:txBody>
          <a:bodyPr>
            <a:normAutofit fontScale="77500" lnSpcReduction="20000"/>
          </a:bodyPr>
          <a:lstStyle/>
          <a:p>
            <a:pPr algn="just">
              <a:lnSpc>
                <a:spcPct val="160000"/>
              </a:lnSpc>
            </a:pPr>
            <a:r>
              <a:rPr lang="en-US" dirty="0"/>
              <a:t>Cardiac and skeletal muscle have the following similari­ties and differences:</a:t>
            </a:r>
          </a:p>
          <a:p>
            <a:pPr algn="just">
              <a:lnSpc>
                <a:spcPct val="160000"/>
              </a:lnSpc>
            </a:pPr>
            <a:r>
              <a:rPr lang="en-US" dirty="0" smtClean="0"/>
              <a:t>Both </a:t>
            </a:r>
            <a:r>
              <a:rPr lang="en-US" u="sng" dirty="0"/>
              <a:t>cardiac and skeletal muscle </a:t>
            </a:r>
            <a:r>
              <a:rPr lang="en-US" dirty="0"/>
              <a:t>are striated and have </a:t>
            </a:r>
            <a:r>
              <a:rPr lang="en-US" dirty="0" smtClean="0"/>
              <a:t>actin </a:t>
            </a:r>
            <a:r>
              <a:rPr lang="en-US" dirty="0"/>
              <a:t>and myosin filaments that interdigitate and slide along each other during contraction.</a:t>
            </a:r>
          </a:p>
          <a:p>
            <a:pPr algn="just">
              <a:lnSpc>
                <a:spcPct val="160000"/>
              </a:lnSpc>
            </a:pPr>
            <a:r>
              <a:rPr lang="en-US" dirty="0" smtClean="0"/>
              <a:t>Cardiac </a:t>
            </a:r>
            <a:r>
              <a:rPr lang="en-US" dirty="0"/>
              <a:t>muscle has </a:t>
            </a:r>
            <a:r>
              <a:rPr lang="en-US" u="sng" dirty="0"/>
              <a:t>intercalated discs </a:t>
            </a:r>
            <a:r>
              <a:rPr lang="en-US" dirty="0"/>
              <a:t>between cardi­ac muscle cells, which is one of the differences from skeletal muscle. These discs have very low electrical resistance, allowing an action potential to travel rap­idly between cardiac muscle cells.</a:t>
            </a:r>
          </a:p>
          <a:p>
            <a:pPr>
              <a:lnSpc>
                <a:spcPct val="160000"/>
              </a:lnSpc>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315200" cy="1691640"/>
          </a:xfrm>
        </p:spPr>
        <p:txBody>
          <a:bodyPr>
            <a:normAutofit/>
          </a:bodyPr>
          <a:lstStyle/>
          <a:p>
            <a:r>
              <a:rPr lang="en-US" sz="2800" dirty="0"/>
              <a:t>DISTINGUISHING FEATURES OF CARDIAC MUSCLE COMPARED WITH SKELETAL MUSCLE</a:t>
            </a:r>
          </a:p>
        </p:txBody>
      </p:sp>
      <p:sp>
        <p:nvSpPr>
          <p:cNvPr id="3" name="Content Placeholder 2"/>
          <p:cNvSpPr>
            <a:spLocks noGrp="1"/>
          </p:cNvSpPr>
          <p:nvPr>
            <p:ph idx="1"/>
          </p:nvPr>
        </p:nvSpPr>
        <p:spPr>
          <a:xfrm>
            <a:off x="457200" y="1828800"/>
            <a:ext cx="7239000" cy="4626936"/>
          </a:xfrm>
        </p:spPr>
        <p:txBody>
          <a:bodyPr/>
          <a:lstStyle/>
          <a:p>
            <a:pPr algn="just">
              <a:buFont typeface="Wingdings" pitchFamily="2" charset="2"/>
              <a:buChar char="§"/>
            </a:pPr>
            <a:r>
              <a:rPr lang="en-US" dirty="0"/>
              <a:t>The cardiac muscle is a syncytium of many heart muscle cells in which the action potential spreads rapidly from cell to cell.</a:t>
            </a:r>
          </a:p>
          <a:p>
            <a:pPr algn="just">
              <a:buFont typeface="Wingdings" pitchFamily="2" charset="2"/>
              <a:buChar char="§"/>
            </a:pPr>
            <a:r>
              <a:rPr lang="en-US" dirty="0"/>
              <a:t>The </a:t>
            </a:r>
            <a:r>
              <a:rPr lang="en-US" dirty="0" err="1"/>
              <a:t>atrioventricular</a:t>
            </a:r>
            <a:r>
              <a:rPr lang="en-US" dirty="0"/>
              <a:t> (A-V) junction slowly con­ducts impulses from the atria to the ventricles. In normal patients this is an exclusive pathway be­cause the atrial syncytium and ventricular syncy­tium are normally insulated from one another by fibrous tissue.</a:t>
            </a:r>
          </a:p>
          <a:p>
            <a:endParaRPr lang="en-US" dirty="0"/>
          </a:p>
        </p:txBody>
      </p:sp>
    </p:spTree>
    <p:extLst>
      <p:ext uri="{BB962C8B-B14F-4D97-AF65-F5344CB8AC3E}">
        <p14:creationId xmlns:p14="http://schemas.microsoft.com/office/powerpoint/2010/main" val="3830548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Action Potentials in Cardiac Muscle </a:t>
            </a:r>
          </a:p>
        </p:txBody>
      </p:sp>
      <p:sp>
        <p:nvSpPr>
          <p:cNvPr id="3" name="Content Placeholder 2"/>
          <p:cNvSpPr>
            <a:spLocks noGrp="1"/>
          </p:cNvSpPr>
          <p:nvPr>
            <p:ph idx="1"/>
          </p:nvPr>
        </p:nvSpPr>
        <p:spPr/>
        <p:txBody>
          <a:bodyPr/>
          <a:lstStyle/>
          <a:p>
            <a:pPr algn="just"/>
            <a:r>
              <a:rPr lang="en-US" dirty="0"/>
              <a:t>The resting membrane potential of cardiac muscle is about -85 to -95 </a:t>
            </a:r>
            <a:r>
              <a:rPr lang="en-US" dirty="0" err="1"/>
              <a:t>millivolts</a:t>
            </a:r>
            <a:r>
              <a:rPr lang="en-US" dirty="0"/>
              <a:t>, and the action potential is 105 </a:t>
            </a:r>
            <a:r>
              <a:rPr lang="en-US" dirty="0" err="1"/>
              <a:t>millivolts</a:t>
            </a:r>
            <a:r>
              <a:rPr lang="en-US" dirty="0"/>
              <a:t>. The membranes remain </a:t>
            </a:r>
            <a:r>
              <a:rPr lang="en-US" dirty="0" smtClean="0"/>
              <a:t>depolarized for </a:t>
            </a:r>
            <a:r>
              <a:rPr lang="en-US" dirty="0"/>
              <a:t>0.2 second in the atria and for 0.3 second- in the ventricles.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Slow Entry of Sodium and Calcium Ions Into the Cardiac Muscle Cells Is One of the Causes of the Action Potential Plateau. </a:t>
            </a:r>
          </a:p>
        </p:txBody>
      </p:sp>
      <p:sp>
        <p:nvSpPr>
          <p:cNvPr id="3" name="Content Placeholder 2"/>
          <p:cNvSpPr>
            <a:spLocks noGrp="1"/>
          </p:cNvSpPr>
          <p:nvPr>
            <p:ph idx="1"/>
          </p:nvPr>
        </p:nvSpPr>
        <p:spPr/>
        <p:txBody>
          <a:bodyPr>
            <a:noAutofit/>
          </a:bodyPr>
          <a:lstStyle/>
          <a:p>
            <a:pPr algn="just"/>
            <a:r>
              <a:rPr lang="en-US" sz="2800" dirty="0"/>
              <a:t>The action potential of skeletal muscle is caused by entry of sodium through </a:t>
            </a:r>
            <a:r>
              <a:rPr lang="en-US" sz="2800" i="1" dirty="0"/>
              <a:t>fast sodium channels, </a:t>
            </a:r>
            <a:r>
              <a:rPr lang="en-US" sz="2800" dirty="0"/>
              <a:t>which remain open for only a few ten thousandths of a second. </a:t>
            </a:r>
            <a:endParaRPr lang="en-US" sz="2800" dirty="0" smtClean="0"/>
          </a:p>
          <a:p>
            <a:pPr algn="just"/>
            <a:r>
              <a:rPr lang="en-US" sz="2800" dirty="0" smtClean="0"/>
              <a:t>In cardiac muscle, the fast sodium channels also open, at the initiation of the action potential, but cardiac muscle has unique </a:t>
            </a:r>
            <a:r>
              <a:rPr lang="en-US" sz="2800" i="1" dirty="0" smtClean="0"/>
              <a:t>slow calcium channels, </a:t>
            </a:r>
            <a:r>
              <a:rPr lang="en-US" sz="2800" dirty="0" smtClean="0"/>
              <a:t>or </a:t>
            </a:r>
            <a:r>
              <a:rPr lang="en-US" sz="2800" i="1" dirty="0" smtClean="0"/>
              <a:t>calcium-sodium channels. </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391400" cy="1447800"/>
          </a:xfrm>
        </p:spPr>
        <p:txBody>
          <a:bodyPr>
            <a:normAutofit fontScale="90000"/>
          </a:bodyPr>
          <a:lstStyle/>
          <a:p>
            <a:r>
              <a:rPr lang="en-US" sz="2800" dirty="0"/>
              <a:t>Slow Entry of Sodium and Calcium Ions Into the Cardiac Muscle Cells Is One of the Causes of the Action Potential Plateau. </a:t>
            </a:r>
          </a:p>
        </p:txBody>
      </p:sp>
      <p:sp>
        <p:nvSpPr>
          <p:cNvPr id="3" name="Content Placeholder 2"/>
          <p:cNvSpPr>
            <a:spLocks noGrp="1"/>
          </p:cNvSpPr>
          <p:nvPr>
            <p:ph idx="1"/>
          </p:nvPr>
        </p:nvSpPr>
        <p:spPr/>
        <p:txBody>
          <a:bodyPr>
            <a:normAutofit/>
          </a:bodyPr>
          <a:lstStyle/>
          <a:p>
            <a:pPr marL="0" indent="0">
              <a:buNone/>
            </a:pPr>
            <a:endParaRPr lang="en-US" sz="2800" dirty="0"/>
          </a:p>
          <a:p>
            <a:r>
              <a:rPr lang="en-US" sz="2800" dirty="0" smtClean="0"/>
              <a:t>Calcium </a:t>
            </a:r>
            <a:r>
              <a:rPr lang="en-US" sz="2800" dirty="0"/>
              <a:t>and sodium ions flow through the slow channels into the cell after the initial spike of the action potential, and they maintain the plateau</a:t>
            </a:r>
            <a:r>
              <a:rPr lang="en-US" sz="2800" dirty="0" smtClean="0"/>
              <a:t>.</a:t>
            </a:r>
          </a:p>
          <a:p>
            <a:endParaRPr lang="en-US" sz="2800" dirty="0" smtClean="0"/>
          </a:p>
          <a:p>
            <a:r>
              <a:rPr lang="en-US" sz="2800" dirty="0" smtClean="0"/>
              <a:t> </a:t>
            </a:r>
            <a:r>
              <a:rPr lang="en-US" sz="2800" dirty="0"/>
              <a:t>Calcium that enters the </a:t>
            </a:r>
            <a:r>
              <a:rPr lang="en-US" sz="2800" dirty="0" smtClean="0"/>
              <a:t>cell through </a:t>
            </a:r>
            <a:r>
              <a:rPr lang="en-US" sz="2800" dirty="0"/>
              <a:t>these channels also promotes cardiac muscle contraction.</a:t>
            </a:r>
          </a:p>
        </p:txBody>
      </p:sp>
    </p:spTree>
    <p:extLst>
      <p:ext uri="{BB962C8B-B14F-4D97-AF65-F5344CB8AC3E}">
        <p14:creationId xmlns:p14="http://schemas.microsoft.com/office/powerpoint/2010/main" val="1445150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153</TotalTime>
  <Words>2546</Words>
  <Application>Microsoft Office PowerPoint</Application>
  <PresentationFormat>On-screen Show (4:3)</PresentationFormat>
  <Paragraphs>123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Opulent</vt:lpstr>
      <vt:lpstr>CVS</vt:lpstr>
      <vt:lpstr>PowerPoint Presentation</vt:lpstr>
      <vt:lpstr>CARDIAC MUSCLE</vt:lpstr>
      <vt:lpstr>CARDIAC MUSCLE</vt:lpstr>
      <vt:lpstr>DISTINGUISHING FEATURES OF CARDIAC MUSCLE COMPARED WITH SKELETAL MUSCLE</vt:lpstr>
      <vt:lpstr>DISTINGUISHING FEATURES OF CARDIAC MUSCLE COMPARED WITH SKELETAL MUSCLE</vt:lpstr>
      <vt:lpstr>Action Potentials in Cardiac Muscle </vt:lpstr>
      <vt:lpstr>Slow Entry of Sodium and Calcium Ions Into the Cardiac Muscle Cells Is One of the Causes of the Action Potential Plateau. </vt:lpstr>
      <vt:lpstr>Slow Entry of Sodium and Calcium Ions Into the Cardiac Muscle Cells Is One of the Causes of the Action Potential Plateau. </vt:lpstr>
      <vt:lpstr>Another Cause of the Plateau of the Action Potential Is a Decrease in the Permeability of Cardiac Muscle Cells to Potassium Ions.</vt:lpstr>
      <vt:lpstr>Diffusion of Calcium Into the Myofibrils Promotes Muscle Contraction.</vt:lpstr>
      <vt:lpstr>Diffusion of Calcium Into the Myofibrils Promotes Muscle Contraction</vt:lpstr>
      <vt:lpstr>Diffusion of Calcium Into the Myofibrils Promotes Muscle Contraction</vt:lpstr>
      <vt:lpstr>THE CARDIAC CYCLE</vt:lpstr>
      <vt:lpstr>THE CARDIAC CYCLE</vt:lpstr>
      <vt:lpstr>THE CARDIAC CYCLE</vt:lpstr>
      <vt:lpstr>THE CARDIAC CYCLE</vt:lpstr>
      <vt:lpstr>THE CARDIAC CYCLE</vt:lpstr>
      <vt:lpstr>THE CARDIAC CYCLE</vt:lpstr>
      <vt:lpstr>THE CARDIAC CYCLE</vt:lpstr>
      <vt:lpstr>THE CARDIAC CYCLE</vt:lpstr>
      <vt:lpstr>PowerPoint Presentation</vt:lpstr>
      <vt:lpstr>The Ventricles Fill With Blood During Diastole. The following events occur just before and during diastole:</vt:lpstr>
      <vt:lpstr>The Ventricles Fill With Blood During Diastole. The following events occur just before and during diastole:</vt:lpstr>
      <vt:lpstr>Outflow of Blood From the Ventricles Occurs During Systole. The following events occur during systole:</vt:lpstr>
      <vt:lpstr>Outflow of Blood From the Ventricles Occurs During Systole. The following events occur during systole:</vt:lpstr>
      <vt:lpstr>Outflow of Blood From the Ventricles Occurs During Systole. The following events occur during systole:</vt:lpstr>
      <vt:lpstr>The Fraction of the End-Diastolic Volume That Is Ejected Is Called the Ejection Fraction.</vt:lpstr>
      <vt:lpstr>Ventricular Ejection Increases Pressure in the Aorta . to 120 mm Hg (Systolic Pressure)</vt:lpstr>
      <vt:lpstr>Ventricular Ejection Increases Pressure in the Aorta . to 120 mm Hg (Systolic Pressure)</vt:lpstr>
      <vt:lpstr>The Heart Valves Prevent Backflow of Blood</vt:lpstr>
      <vt:lpstr>PROPERTIES OF CARDIAC MUSCLE </vt:lpstr>
      <vt:lpstr>PROPERTIES OF CARDIAC MUSCLE </vt:lpstr>
      <vt:lpstr>CAUSE</vt:lpstr>
      <vt:lpstr>TYPES</vt:lpstr>
      <vt:lpstr>PROPERTIES OF CARDIAC MUSCLE </vt:lpstr>
      <vt:lpstr>PROPERTIES OF CARDIAC MUSCLE </vt:lpstr>
      <vt:lpstr>PROPERTIES OF CARDIAC MUSCLE </vt:lpstr>
    </vt:vector>
  </TitlesOfParts>
  <Company>+92 321 3321132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BASHARAT MAHMOOD</dc:creator>
  <cp:lastModifiedBy>Usman Sandhu</cp:lastModifiedBy>
  <cp:revision>163</cp:revision>
  <dcterms:created xsi:type="dcterms:W3CDTF">2016-12-17T12:12:19Z</dcterms:created>
  <dcterms:modified xsi:type="dcterms:W3CDTF">2018-01-28T08:32:06Z</dcterms:modified>
</cp:coreProperties>
</file>