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2" r:id="rId6"/>
    <p:sldId id="261" r:id="rId7"/>
    <p:sldId id="263" r:id="rId8"/>
    <p:sldId id="265" r:id="rId9"/>
    <p:sldId id="264" r:id="rId10"/>
    <p:sldId id="266" r:id="rId11"/>
    <p:sldId id="272"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80EFD-1365-43F9-B596-48C00E5741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C5CFD5-C9BF-4C59-9CF5-26D9ACD94D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85FA1A-2AD6-4689-A513-3D3F8D7585B5}"/>
              </a:ext>
            </a:extLst>
          </p:cNvPr>
          <p:cNvSpPr>
            <a:spLocks noGrp="1"/>
          </p:cNvSpPr>
          <p:nvPr>
            <p:ph type="dt" sz="half" idx="10"/>
          </p:nvPr>
        </p:nvSpPr>
        <p:spPr/>
        <p:txBody>
          <a:bodyPr/>
          <a:lstStyle/>
          <a:p>
            <a:fld id="{BD3B751E-6584-40BC-BC1F-D63B94074E09}" type="datetimeFigureOut">
              <a:rPr lang="en-US" smtClean="0"/>
              <a:t>4/16/2020</a:t>
            </a:fld>
            <a:endParaRPr lang="en-US"/>
          </a:p>
        </p:txBody>
      </p:sp>
      <p:sp>
        <p:nvSpPr>
          <p:cNvPr id="5" name="Footer Placeholder 4">
            <a:extLst>
              <a:ext uri="{FF2B5EF4-FFF2-40B4-BE49-F238E27FC236}">
                <a16:creationId xmlns:a16="http://schemas.microsoft.com/office/drawing/2014/main" id="{B9FDF9D9-8757-43E8-BF05-03AEAE98F3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F30A00-B5B0-4B99-8332-564B51F0D80E}"/>
              </a:ext>
            </a:extLst>
          </p:cNvPr>
          <p:cNvSpPr>
            <a:spLocks noGrp="1"/>
          </p:cNvSpPr>
          <p:nvPr>
            <p:ph type="sldNum" sz="quarter" idx="12"/>
          </p:nvPr>
        </p:nvSpPr>
        <p:spPr/>
        <p:txBody>
          <a:bodyPr/>
          <a:lstStyle/>
          <a:p>
            <a:fld id="{E6F4D85D-4AEC-4787-ACBD-640D164723DE}" type="slidenum">
              <a:rPr lang="en-US" smtClean="0"/>
              <a:t>‹#›</a:t>
            </a:fld>
            <a:endParaRPr lang="en-US"/>
          </a:p>
        </p:txBody>
      </p:sp>
    </p:spTree>
    <p:extLst>
      <p:ext uri="{BB962C8B-B14F-4D97-AF65-F5344CB8AC3E}">
        <p14:creationId xmlns:p14="http://schemas.microsoft.com/office/powerpoint/2010/main" val="920710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0DD85-371D-4246-BF0E-697660910B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734DC3-0D8F-4200-B903-E7765F358E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DB1A85-57C7-40B0-9236-9FA447CF66FF}"/>
              </a:ext>
            </a:extLst>
          </p:cNvPr>
          <p:cNvSpPr>
            <a:spLocks noGrp="1"/>
          </p:cNvSpPr>
          <p:nvPr>
            <p:ph type="dt" sz="half" idx="10"/>
          </p:nvPr>
        </p:nvSpPr>
        <p:spPr/>
        <p:txBody>
          <a:bodyPr/>
          <a:lstStyle/>
          <a:p>
            <a:fld id="{BD3B751E-6584-40BC-BC1F-D63B94074E09}" type="datetimeFigureOut">
              <a:rPr lang="en-US" smtClean="0"/>
              <a:t>4/16/2020</a:t>
            </a:fld>
            <a:endParaRPr lang="en-US"/>
          </a:p>
        </p:txBody>
      </p:sp>
      <p:sp>
        <p:nvSpPr>
          <p:cNvPr id="5" name="Footer Placeholder 4">
            <a:extLst>
              <a:ext uri="{FF2B5EF4-FFF2-40B4-BE49-F238E27FC236}">
                <a16:creationId xmlns:a16="http://schemas.microsoft.com/office/drawing/2014/main" id="{CD0A8C6E-3652-455C-8388-2828E453BA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03EADB-F441-4D41-973F-6509C9A94627}"/>
              </a:ext>
            </a:extLst>
          </p:cNvPr>
          <p:cNvSpPr>
            <a:spLocks noGrp="1"/>
          </p:cNvSpPr>
          <p:nvPr>
            <p:ph type="sldNum" sz="quarter" idx="12"/>
          </p:nvPr>
        </p:nvSpPr>
        <p:spPr/>
        <p:txBody>
          <a:bodyPr/>
          <a:lstStyle/>
          <a:p>
            <a:fld id="{E6F4D85D-4AEC-4787-ACBD-640D164723DE}" type="slidenum">
              <a:rPr lang="en-US" smtClean="0"/>
              <a:t>‹#›</a:t>
            </a:fld>
            <a:endParaRPr lang="en-US"/>
          </a:p>
        </p:txBody>
      </p:sp>
    </p:spTree>
    <p:extLst>
      <p:ext uri="{BB962C8B-B14F-4D97-AF65-F5344CB8AC3E}">
        <p14:creationId xmlns:p14="http://schemas.microsoft.com/office/powerpoint/2010/main" val="1199265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DAC0DC-7E85-4A1E-A8AE-A8143D45FC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6860A5-8B56-4D93-9221-406A050F8A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52B7CF-6155-4E99-A51F-DBEF1DA1B7D0}"/>
              </a:ext>
            </a:extLst>
          </p:cNvPr>
          <p:cNvSpPr>
            <a:spLocks noGrp="1"/>
          </p:cNvSpPr>
          <p:nvPr>
            <p:ph type="dt" sz="half" idx="10"/>
          </p:nvPr>
        </p:nvSpPr>
        <p:spPr/>
        <p:txBody>
          <a:bodyPr/>
          <a:lstStyle/>
          <a:p>
            <a:fld id="{BD3B751E-6584-40BC-BC1F-D63B94074E09}" type="datetimeFigureOut">
              <a:rPr lang="en-US" smtClean="0"/>
              <a:t>4/16/2020</a:t>
            </a:fld>
            <a:endParaRPr lang="en-US"/>
          </a:p>
        </p:txBody>
      </p:sp>
      <p:sp>
        <p:nvSpPr>
          <p:cNvPr id="5" name="Footer Placeholder 4">
            <a:extLst>
              <a:ext uri="{FF2B5EF4-FFF2-40B4-BE49-F238E27FC236}">
                <a16:creationId xmlns:a16="http://schemas.microsoft.com/office/drawing/2014/main" id="{809870C5-673A-46BF-AA82-FCA1A98C9A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23BF19-0C89-4FE4-A3AE-FED51D9D62EA}"/>
              </a:ext>
            </a:extLst>
          </p:cNvPr>
          <p:cNvSpPr>
            <a:spLocks noGrp="1"/>
          </p:cNvSpPr>
          <p:nvPr>
            <p:ph type="sldNum" sz="quarter" idx="12"/>
          </p:nvPr>
        </p:nvSpPr>
        <p:spPr/>
        <p:txBody>
          <a:bodyPr/>
          <a:lstStyle/>
          <a:p>
            <a:fld id="{E6F4D85D-4AEC-4787-ACBD-640D164723DE}" type="slidenum">
              <a:rPr lang="en-US" smtClean="0"/>
              <a:t>‹#›</a:t>
            </a:fld>
            <a:endParaRPr lang="en-US"/>
          </a:p>
        </p:txBody>
      </p:sp>
    </p:spTree>
    <p:extLst>
      <p:ext uri="{BB962C8B-B14F-4D97-AF65-F5344CB8AC3E}">
        <p14:creationId xmlns:p14="http://schemas.microsoft.com/office/powerpoint/2010/main" val="809963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5F05B-21CB-40C3-B894-6771C63AF4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52CADD-81A1-412C-83FE-EEDA7B0A04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F44763-415D-4DCA-A448-1FC7A593E535}"/>
              </a:ext>
            </a:extLst>
          </p:cNvPr>
          <p:cNvSpPr>
            <a:spLocks noGrp="1"/>
          </p:cNvSpPr>
          <p:nvPr>
            <p:ph type="dt" sz="half" idx="10"/>
          </p:nvPr>
        </p:nvSpPr>
        <p:spPr/>
        <p:txBody>
          <a:bodyPr/>
          <a:lstStyle/>
          <a:p>
            <a:fld id="{BD3B751E-6584-40BC-BC1F-D63B94074E09}" type="datetimeFigureOut">
              <a:rPr lang="en-US" smtClean="0"/>
              <a:t>4/16/2020</a:t>
            </a:fld>
            <a:endParaRPr lang="en-US"/>
          </a:p>
        </p:txBody>
      </p:sp>
      <p:sp>
        <p:nvSpPr>
          <p:cNvPr id="5" name="Footer Placeholder 4">
            <a:extLst>
              <a:ext uri="{FF2B5EF4-FFF2-40B4-BE49-F238E27FC236}">
                <a16:creationId xmlns:a16="http://schemas.microsoft.com/office/drawing/2014/main" id="{F566E5C0-CD43-4626-9C56-6875747431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E6D74F-81CB-4298-9831-6C28D04420A4}"/>
              </a:ext>
            </a:extLst>
          </p:cNvPr>
          <p:cNvSpPr>
            <a:spLocks noGrp="1"/>
          </p:cNvSpPr>
          <p:nvPr>
            <p:ph type="sldNum" sz="quarter" idx="12"/>
          </p:nvPr>
        </p:nvSpPr>
        <p:spPr/>
        <p:txBody>
          <a:bodyPr/>
          <a:lstStyle/>
          <a:p>
            <a:fld id="{E6F4D85D-4AEC-4787-ACBD-640D164723DE}" type="slidenum">
              <a:rPr lang="en-US" smtClean="0"/>
              <a:t>‹#›</a:t>
            </a:fld>
            <a:endParaRPr lang="en-US"/>
          </a:p>
        </p:txBody>
      </p:sp>
    </p:spTree>
    <p:extLst>
      <p:ext uri="{BB962C8B-B14F-4D97-AF65-F5344CB8AC3E}">
        <p14:creationId xmlns:p14="http://schemas.microsoft.com/office/powerpoint/2010/main" val="1170414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FEA14-2FA1-43E5-87B8-8E364C64CC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6A45E8-3FF5-466F-B607-DA2A51B5AA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4B122-EC4C-46C9-8FAA-B5F0B0C59259}"/>
              </a:ext>
            </a:extLst>
          </p:cNvPr>
          <p:cNvSpPr>
            <a:spLocks noGrp="1"/>
          </p:cNvSpPr>
          <p:nvPr>
            <p:ph type="dt" sz="half" idx="10"/>
          </p:nvPr>
        </p:nvSpPr>
        <p:spPr/>
        <p:txBody>
          <a:bodyPr/>
          <a:lstStyle/>
          <a:p>
            <a:fld id="{BD3B751E-6584-40BC-BC1F-D63B94074E09}" type="datetimeFigureOut">
              <a:rPr lang="en-US" smtClean="0"/>
              <a:t>4/16/2020</a:t>
            </a:fld>
            <a:endParaRPr lang="en-US"/>
          </a:p>
        </p:txBody>
      </p:sp>
      <p:sp>
        <p:nvSpPr>
          <p:cNvPr id="5" name="Footer Placeholder 4">
            <a:extLst>
              <a:ext uri="{FF2B5EF4-FFF2-40B4-BE49-F238E27FC236}">
                <a16:creationId xmlns:a16="http://schemas.microsoft.com/office/drawing/2014/main" id="{A75803BF-53EA-4ED8-8740-700D7A08C1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0AC207-CA6E-4350-BEB7-1A4309E9A0EA}"/>
              </a:ext>
            </a:extLst>
          </p:cNvPr>
          <p:cNvSpPr>
            <a:spLocks noGrp="1"/>
          </p:cNvSpPr>
          <p:nvPr>
            <p:ph type="sldNum" sz="quarter" idx="12"/>
          </p:nvPr>
        </p:nvSpPr>
        <p:spPr/>
        <p:txBody>
          <a:bodyPr/>
          <a:lstStyle/>
          <a:p>
            <a:fld id="{E6F4D85D-4AEC-4787-ACBD-640D164723DE}" type="slidenum">
              <a:rPr lang="en-US" smtClean="0"/>
              <a:t>‹#›</a:t>
            </a:fld>
            <a:endParaRPr lang="en-US"/>
          </a:p>
        </p:txBody>
      </p:sp>
    </p:spTree>
    <p:extLst>
      <p:ext uri="{BB962C8B-B14F-4D97-AF65-F5344CB8AC3E}">
        <p14:creationId xmlns:p14="http://schemas.microsoft.com/office/powerpoint/2010/main" val="1361022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E3850-64B9-4181-970C-AA82CB2C05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E634C8-127C-447D-A902-312ECE0501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D8B4BB-07A2-4C0F-94F9-EEAF7843FB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0E7691-4127-4AFD-B0BB-FECD03956825}"/>
              </a:ext>
            </a:extLst>
          </p:cNvPr>
          <p:cNvSpPr>
            <a:spLocks noGrp="1"/>
          </p:cNvSpPr>
          <p:nvPr>
            <p:ph type="dt" sz="half" idx="10"/>
          </p:nvPr>
        </p:nvSpPr>
        <p:spPr/>
        <p:txBody>
          <a:bodyPr/>
          <a:lstStyle/>
          <a:p>
            <a:fld id="{BD3B751E-6584-40BC-BC1F-D63B94074E09}" type="datetimeFigureOut">
              <a:rPr lang="en-US" smtClean="0"/>
              <a:t>4/16/2020</a:t>
            </a:fld>
            <a:endParaRPr lang="en-US"/>
          </a:p>
        </p:txBody>
      </p:sp>
      <p:sp>
        <p:nvSpPr>
          <p:cNvPr id="6" name="Footer Placeholder 5">
            <a:extLst>
              <a:ext uri="{FF2B5EF4-FFF2-40B4-BE49-F238E27FC236}">
                <a16:creationId xmlns:a16="http://schemas.microsoft.com/office/drawing/2014/main" id="{6CD490DF-5172-4E26-B164-ED07C77EB1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8F5624-C8BC-4FF8-AD9C-0D26FD42462D}"/>
              </a:ext>
            </a:extLst>
          </p:cNvPr>
          <p:cNvSpPr>
            <a:spLocks noGrp="1"/>
          </p:cNvSpPr>
          <p:nvPr>
            <p:ph type="sldNum" sz="quarter" idx="12"/>
          </p:nvPr>
        </p:nvSpPr>
        <p:spPr/>
        <p:txBody>
          <a:bodyPr/>
          <a:lstStyle/>
          <a:p>
            <a:fld id="{E6F4D85D-4AEC-4787-ACBD-640D164723DE}" type="slidenum">
              <a:rPr lang="en-US" smtClean="0"/>
              <a:t>‹#›</a:t>
            </a:fld>
            <a:endParaRPr lang="en-US"/>
          </a:p>
        </p:txBody>
      </p:sp>
    </p:spTree>
    <p:extLst>
      <p:ext uri="{BB962C8B-B14F-4D97-AF65-F5344CB8AC3E}">
        <p14:creationId xmlns:p14="http://schemas.microsoft.com/office/powerpoint/2010/main" val="961277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56EE8-815D-4D99-8E5C-E718A58B6D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BA2B78-F935-4B2B-8704-E4DEAEDD26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1CB15D-518A-4FE7-ACF0-7B60D2E4A8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A00B35-6DF8-4D55-BFE5-58AA6227FC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77462A-0F05-42CA-B961-DC27A16481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178E27-B0CA-409C-8899-0B1E7B1C1712}"/>
              </a:ext>
            </a:extLst>
          </p:cNvPr>
          <p:cNvSpPr>
            <a:spLocks noGrp="1"/>
          </p:cNvSpPr>
          <p:nvPr>
            <p:ph type="dt" sz="half" idx="10"/>
          </p:nvPr>
        </p:nvSpPr>
        <p:spPr/>
        <p:txBody>
          <a:bodyPr/>
          <a:lstStyle/>
          <a:p>
            <a:fld id="{BD3B751E-6584-40BC-BC1F-D63B94074E09}" type="datetimeFigureOut">
              <a:rPr lang="en-US" smtClean="0"/>
              <a:t>4/16/2020</a:t>
            </a:fld>
            <a:endParaRPr lang="en-US"/>
          </a:p>
        </p:txBody>
      </p:sp>
      <p:sp>
        <p:nvSpPr>
          <p:cNvPr id="8" name="Footer Placeholder 7">
            <a:extLst>
              <a:ext uri="{FF2B5EF4-FFF2-40B4-BE49-F238E27FC236}">
                <a16:creationId xmlns:a16="http://schemas.microsoft.com/office/drawing/2014/main" id="{AB173BD4-69FD-49CD-9495-419CA0F506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095FA1-7BF7-4CA0-B0EB-21F2FDE7E563}"/>
              </a:ext>
            </a:extLst>
          </p:cNvPr>
          <p:cNvSpPr>
            <a:spLocks noGrp="1"/>
          </p:cNvSpPr>
          <p:nvPr>
            <p:ph type="sldNum" sz="quarter" idx="12"/>
          </p:nvPr>
        </p:nvSpPr>
        <p:spPr/>
        <p:txBody>
          <a:bodyPr/>
          <a:lstStyle/>
          <a:p>
            <a:fld id="{E6F4D85D-4AEC-4787-ACBD-640D164723DE}" type="slidenum">
              <a:rPr lang="en-US" smtClean="0"/>
              <a:t>‹#›</a:t>
            </a:fld>
            <a:endParaRPr lang="en-US"/>
          </a:p>
        </p:txBody>
      </p:sp>
    </p:spTree>
    <p:extLst>
      <p:ext uri="{BB962C8B-B14F-4D97-AF65-F5344CB8AC3E}">
        <p14:creationId xmlns:p14="http://schemas.microsoft.com/office/powerpoint/2010/main" val="2801349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F853-5DEC-414E-BFCA-C0F19FD1AC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33CF2D-2851-4825-9E42-6EB368A04E3C}"/>
              </a:ext>
            </a:extLst>
          </p:cNvPr>
          <p:cNvSpPr>
            <a:spLocks noGrp="1"/>
          </p:cNvSpPr>
          <p:nvPr>
            <p:ph type="dt" sz="half" idx="10"/>
          </p:nvPr>
        </p:nvSpPr>
        <p:spPr/>
        <p:txBody>
          <a:bodyPr/>
          <a:lstStyle/>
          <a:p>
            <a:fld id="{BD3B751E-6584-40BC-BC1F-D63B94074E09}" type="datetimeFigureOut">
              <a:rPr lang="en-US" smtClean="0"/>
              <a:t>4/16/2020</a:t>
            </a:fld>
            <a:endParaRPr lang="en-US"/>
          </a:p>
        </p:txBody>
      </p:sp>
      <p:sp>
        <p:nvSpPr>
          <p:cNvPr id="4" name="Footer Placeholder 3">
            <a:extLst>
              <a:ext uri="{FF2B5EF4-FFF2-40B4-BE49-F238E27FC236}">
                <a16:creationId xmlns:a16="http://schemas.microsoft.com/office/drawing/2014/main" id="{15173ECC-E416-43B9-A87A-27E2EDA1D0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5BB11C-ED70-423E-8352-87B97A4F85F9}"/>
              </a:ext>
            </a:extLst>
          </p:cNvPr>
          <p:cNvSpPr>
            <a:spLocks noGrp="1"/>
          </p:cNvSpPr>
          <p:nvPr>
            <p:ph type="sldNum" sz="quarter" idx="12"/>
          </p:nvPr>
        </p:nvSpPr>
        <p:spPr/>
        <p:txBody>
          <a:bodyPr/>
          <a:lstStyle/>
          <a:p>
            <a:fld id="{E6F4D85D-4AEC-4787-ACBD-640D164723DE}" type="slidenum">
              <a:rPr lang="en-US" smtClean="0"/>
              <a:t>‹#›</a:t>
            </a:fld>
            <a:endParaRPr lang="en-US"/>
          </a:p>
        </p:txBody>
      </p:sp>
    </p:spTree>
    <p:extLst>
      <p:ext uri="{BB962C8B-B14F-4D97-AF65-F5344CB8AC3E}">
        <p14:creationId xmlns:p14="http://schemas.microsoft.com/office/powerpoint/2010/main" val="169362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A91A34-ECE9-414F-9579-677117C7ECF6}"/>
              </a:ext>
            </a:extLst>
          </p:cNvPr>
          <p:cNvSpPr>
            <a:spLocks noGrp="1"/>
          </p:cNvSpPr>
          <p:nvPr>
            <p:ph type="dt" sz="half" idx="10"/>
          </p:nvPr>
        </p:nvSpPr>
        <p:spPr/>
        <p:txBody>
          <a:bodyPr/>
          <a:lstStyle/>
          <a:p>
            <a:fld id="{BD3B751E-6584-40BC-BC1F-D63B94074E09}" type="datetimeFigureOut">
              <a:rPr lang="en-US" smtClean="0"/>
              <a:t>4/16/2020</a:t>
            </a:fld>
            <a:endParaRPr lang="en-US"/>
          </a:p>
        </p:txBody>
      </p:sp>
      <p:sp>
        <p:nvSpPr>
          <p:cNvPr id="3" name="Footer Placeholder 2">
            <a:extLst>
              <a:ext uri="{FF2B5EF4-FFF2-40B4-BE49-F238E27FC236}">
                <a16:creationId xmlns:a16="http://schemas.microsoft.com/office/drawing/2014/main" id="{1859AF7A-E4E8-4B0A-8AC4-5D24290733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FB7F4A-5610-4FF1-8613-3B17F71F2A71}"/>
              </a:ext>
            </a:extLst>
          </p:cNvPr>
          <p:cNvSpPr>
            <a:spLocks noGrp="1"/>
          </p:cNvSpPr>
          <p:nvPr>
            <p:ph type="sldNum" sz="quarter" idx="12"/>
          </p:nvPr>
        </p:nvSpPr>
        <p:spPr/>
        <p:txBody>
          <a:bodyPr/>
          <a:lstStyle/>
          <a:p>
            <a:fld id="{E6F4D85D-4AEC-4787-ACBD-640D164723DE}" type="slidenum">
              <a:rPr lang="en-US" smtClean="0"/>
              <a:t>‹#›</a:t>
            </a:fld>
            <a:endParaRPr lang="en-US"/>
          </a:p>
        </p:txBody>
      </p:sp>
    </p:spTree>
    <p:extLst>
      <p:ext uri="{BB962C8B-B14F-4D97-AF65-F5344CB8AC3E}">
        <p14:creationId xmlns:p14="http://schemas.microsoft.com/office/powerpoint/2010/main" val="418931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4E57A-5CA2-47EA-860A-0193E065B9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0D474B-42B1-42AB-84BE-833BA87339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820905-D69F-4EDD-AD9B-4DB00211BB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3BFD7C-DF8C-492A-8B8C-801C88A705F2}"/>
              </a:ext>
            </a:extLst>
          </p:cNvPr>
          <p:cNvSpPr>
            <a:spLocks noGrp="1"/>
          </p:cNvSpPr>
          <p:nvPr>
            <p:ph type="dt" sz="half" idx="10"/>
          </p:nvPr>
        </p:nvSpPr>
        <p:spPr/>
        <p:txBody>
          <a:bodyPr/>
          <a:lstStyle/>
          <a:p>
            <a:fld id="{BD3B751E-6584-40BC-BC1F-D63B94074E09}" type="datetimeFigureOut">
              <a:rPr lang="en-US" smtClean="0"/>
              <a:t>4/16/2020</a:t>
            </a:fld>
            <a:endParaRPr lang="en-US"/>
          </a:p>
        </p:txBody>
      </p:sp>
      <p:sp>
        <p:nvSpPr>
          <p:cNvPr id="6" name="Footer Placeholder 5">
            <a:extLst>
              <a:ext uri="{FF2B5EF4-FFF2-40B4-BE49-F238E27FC236}">
                <a16:creationId xmlns:a16="http://schemas.microsoft.com/office/drawing/2014/main" id="{35FD15F6-4B76-40F3-AEAE-F6AF89C0E6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19EC9A-1173-4C1F-A876-11F90937A1CE}"/>
              </a:ext>
            </a:extLst>
          </p:cNvPr>
          <p:cNvSpPr>
            <a:spLocks noGrp="1"/>
          </p:cNvSpPr>
          <p:nvPr>
            <p:ph type="sldNum" sz="quarter" idx="12"/>
          </p:nvPr>
        </p:nvSpPr>
        <p:spPr/>
        <p:txBody>
          <a:bodyPr/>
          <a:lstStyle/>
          <a:p>
            <a:fld id="{E6F4D85D-4AEC-4787-ACBD-640D164723DE}" type="slidenum">
              <a:rPr lang="en-US" smtClean="0"/>
              <a:t>‹#›</a:t>
            </a:fld>
            <a:endParaRPr lang="en-US"/>
          </a:p>
        </p:txBody>
      </p:sp>
    </p:spTree>
    <p:extLst>
      <p:ext uri="{BB962C8B-B14F-4D97-AF65-F5344CB8AC3E}">
        <p14:creationId xmlns:p14="http://schemas.microsoft.com/office/powerpoint/2010/main" val="2000708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100CD-7A67-439B-A420-9024DB39A7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94508F-A351-431E-B361-912A86DA00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A4070D-7B3C-433F-9383-7922BABA14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F70C64-E850-4565-B7C2-3E74D28573F5}"/>
              </a:ext>
            </a:extLst>
          </p:cNvPr>
          <p:cNvSpPr>
            <a:spLocks noGrp="1"/>
          </p:cNvSpPr>
          <p:nvPr>
            <p:ph type="dt" sz="half" idx="10"/>
          </p:nvPr>
        </p:nvSpPr>
        <p:spPr/>
        <p:txBody>
          <a:bodyPr/>
          <a:lstStyle/>
          <a:p>
            <a:fld id="{BD3B751E-6584-40BC-BC1F-D63B94074E09}" type="datetimeFigureOut">
              <a:rPr lang="en-US" smtClean="0"/>
              <a:t>4/16/2020</a:t>
            </a:fld>
            <a:endParaRPr lang="en-US"/>
          </a:p>
        </p:txBody>
      </p:sp>
      <p:sp>
        <p:nvSpPr>
          <p:cNvPr id="6" name="Footer Placeholder 5">
            <a:extLst>
              <a:ext uri="{FF2B5EF4-FFF2-40B4-BE49-F238E27FC236}">
                <a16:creationId xmlns:a16="http://schemas.microsoft.com/office/drawing/2014/main" id="{C22997BC-EC25-4E55-A17B-DEF6F315AD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99E430-AB85-415E-99CD-9F788DCB6F36}"/>
              </a:ext>
            </a:extLst>
          </p:cNvPr>
          <p:cNvSpPr>
            <a:spLocks noGrp="1"/>
          </p:cNvSpPr>
          <p:nvPr>
            <p:ph type="sldNum" sz="quarter" idx="12"/>
          </p:nvPr>
        </p:nvSpPr>
        <p:spPr/>
        <p:txBody>
          <a:bodyPr/>
          <a:lstStyle/>
          <a:p>
            <a:fld id="{E6F4D85D-4AEC-4787-ACBD-640D164723DE}" type="slidenum">
              <a:rPr lang="en-US" smtClean="0"/>
              <a:t>‹#›</a:t>
            </a:fld>
            <a:endParaRPr lang="en-US"/>
          </a:p>
        </p:txBody>
      </p:sp>
    </p:spTree>
    <p:extLst>
      <p:ext uri="{BB962C8B-B14F-4D97-AF65-F5344CB8AC3E}">
        <p14:creationId xmlns:p14="http://schemas.microsoft.com/office/powerpoint/2010/main" val="2740536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387E54-8048-423F-A408-21F35EDD47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E597CE-1516-431E-AC57-F7D59593C4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AE9304-CFD4-4E45-961C-82791AB03A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3B751E-6584-40BC-BC1F-D63B94074E09}" type="datetimeFigureOut">
              <a:rPr lang="en-US" smtClean="0"/>
              <a:t>4/16/2020</a:t>
            </a:fld>
            <a:endParaRPr lang="en-US"/>
          </a:p>
        </p:txBody>
      </p:sp>
      <p:sp>
        <p:nvSpPr>
          <p:cNvPr id="5" name="Footer Placeholder 4">
            <a:extLst>
              <a:ext uri="{FF2B5EF4-FFF2-40B4-BE49-F238E27FC236}">
                <a16:creationId xmlns:a16="http://schemas.microsoft.com/office/drawing/2014/main" id="{67C3C4BC-0CAA-4AAF-92CC-5BB0676EA6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8BBB42-5C94-4402-A0AE-F329AAF6A1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F4D85D-4AEC-4787-ACBD-640D164723DE}" type="slidenum">
              <a:rPr lang="en-US" smtClean="0"/>
              <a:t>‹#›</a:t>
            </a:fld>
            <a:endParaRPr lang="en-US"/>
          </a:p>
        </p:txBody>
      </p:sp>
    </p:spTree>
    <p:extLst>
      <p:ext uri="{BB962C8B-B14F-4D97-AF65-F5344CB8AC3E}">
        <p14:creationId xmlns:p14="http://schemas.microsoft.com/office/powerpoint/2010/main" val="2972097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mailto:mahmood.cheema@iucn.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85BA7-1047-440E-818C-559E52BCA578}"/>
              </a:ext>
            </a:extLst>
          </p:cNvPr>
          <p:cNvSpPr>
            <a:spLocks noGrp="1"/>
          </p:cNvSpPr>
          <p:nvPr>
            <p:ph type="ctrTitle"/>
          </p:nvPr>
        </p:nvSpPr>
        <p:spPr/>
        <p:txBody>
          <a:bodyPr/>
          <a:lstStyle/>
          <a:p>
            <a:r>
              <a:rPr lang="en-US" dirty="0"/>
              <a:t>Pakistan and conservation of biodiversity</a:t>
            </a:r>
          </a:p>
        </p:txBody>
      </p:sp>
      <p:sp>
        <p:nvSpPr>
          <p:cNvPr id="3" name="Subtitle 2">
            <a:extLst>
              <a:ext uri="{FF2B5EF4-FFF2-40B4-BE49-F238E27FC236}">
                <a16:creationId xmlns:a16="http://schemas.microsoft.com/office/drawing/2014/main" id="{E002D8D7-6862-45D3-B95C-E852C787ECBC}"/>
              </a:ext>
            </a:extLst>
          </p:cNvPr>
          <p:cNvSpPr>
            <a:spLocks noGrp="1"/>
          </p:cNvSpPr>
          <p:nvPr>
            <p:ph type="subTitle" idx="1"/>
          </p:nvPr>
        </p:nvSpPr>
        <p:spPr/>
        <p:txBody>
          <a:bodyPr/>
          <a:lstStyle/>
          <a:p>
            <a:r>
              <a:rPr lang="en-US" dirty="0"/>
              <a:t>Genetic resources and conservation</a:t>
            </a:r>
          </a:p>
          <a:p>
            <a:r>
              <a:rPr lang="en-US" dirty="0"/>
              <a:t>BS Biotechnology (6</a:t>
            </a:r>
            <a:r>
              <a:rPr lang="en-US" baseline="30000" dirty="0"/>
              <a:t>th</a:t>
            </a:r>
            <a:r>
              <a:rPr lang="en-US" dirty="0"/>
              <a:t> Semester)</a:t>
            </a:r>
          </a:p>
          <a:p>
            <a:r>
              <a:rPr lang="en-US" dirty="0"/>
              <a:t>University of Sargodha</a:t>
            </a:r>
          </a:p>
          <a:p>
            <a:endParaRPr lang="en-US" dirty="0"/>
          </a:p>
        </p:txBody>
      </p:sp>
    </p:spTree>
    <p:extLst>
      <p:ext uri="{BB962C8B-B14F-4D97-AF65-F5344CB8AC3E}">
        <p14:creationId xmlns:p14="http://schemas.microsoft.com/office/powerpoint/2010/main" val="4147650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AC9D2-6298-4A73-A339-96B4C0952E7B}"/>
              </a:ext>
            </a:extLst>
          </p:cNvPr>
          <p:cNvSpPr>
            <a:spLocks noGrp="1"/>
          </p:cNvSpPr>
          <p:nvPr>
            <p:ph type="title"/>
          </p:nvPr>
        </p:nvSpPr>
        <p:spPr/>
        <p:txBody>
          <a:bodyPr/>
          <a:lstStyle/>
          <a:p>
            <a:r>
              <a:rPr lang="en-US" dirty="0"/>
              <a:t>Pakistan and IUCN</a:t>
            </a:r>
          </a:p>
        </p:txBody>
      </p:sp>
      <p:sp>
        <p:nvSpPr>
          <p:cNvPr id="3" name="Content Placeholder 2">
            <a:extLst>
              <a:ext uri="{FF2B5EF4-FFF2-40B4-BE49-F238E27FC236}">
                <a16:creationId xmlns:a16="http://schemas.microsoft.com/office/drawing/2014/main" id="{0BBDE79E-7A85-470B-8395-C2324603A1F0}"/>
              </a:ext>
            </a:extLst>
          </p:cNvPr>
          <p:cNvSpPr>
            <a:spLocks noGrp="1"/>
          </p:cNvSpPr>
          <p:nvPr>
            <p:ph idx="1"/>
          </p:nvPr>
        </p:nvSpPr>
        <p:spPr/>
        <p:txBody>
          <a:bodyPr/>
          <a:lstStyle/>
          <a:p>
            <a:r>
              <a:rPr lang="en-GB" dirty="0"/>
              <a:t>The IUCN Pakistan country office was established in 1985 and has been an important contributor to environmental work in the country at both policy and community levels, working toward sustainable development.</a:t>
            </a:r>
          </a:p>
          <a:p>
            <a:r>
              <a:rPr lang="en-GB" dirty="0"/>
              <a:t>programmes in Pakistan focus on biodiversity conservation, particularly in the country’s coastal and forest areas, and addressing ongoing challenges to ecosystems and biodiversity preservation, especially in the face of climate change impacts. </a:t>
            </a:r>
            <a:endParaRPr lang="en-US" dirty="0"/>
          </a:p>
        </p:txBody>
      </p:sp>
      <p:pic>
        <p:nvPicPr>
          <p:cNvPr id="5" name="Picture 4">
            <a:extLst>
              <a:ext uri="{FF2B5EF4-FFF2-40B4-BE49-F238E27FC236}">
                <a16:creationId xmlns:a16="http://schemas.microsoft.com/office/drawing/2014/main" id="{A9EB6280-5D10-4D7C-9BC3-95F22D165F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5026" y="149021"/>
            <a:ext cx="1758774" cy="1609136"/>
          </a:xfrm>
          <a:prstGeom prst="rect">
            <a:avLst/>
          </a:prstGeom>
        </p:spPr>
      </p:pic>
      <p:pic>
        <p:nvPicPr>
          <p:cNvPr id="7" name="Picture 6">
            <a:extLst>
              <a:ext uri="{FF2B5EF4-FFF2-40B4-BE49-F238E27FC236}">
                <a16:creationId xmlns:a16="http://schemas.microsoft.com/office/drawing/2014/main" id="{BE09AEAA-C184-4F20-9D6C-CD3BE60E1E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6943" y="190859"/>
            <a:ext cx="2126250" cy="1416614"/>
          </a:xfrm>
          <a:prstGeom prst="rect">
            <a:avLst/>
          </a:prstGeom>
          <a:ln>
            <a:solidFill>
              <a:schemeClr val="tx1"/>
            </a:solidFill>
          </a:ln>
        </p:spPr>
      </p:pic>
    </p:spTree>
    <p:extLst>
      <p:ext uri="{BB962C8B-B14F-4D97-AF65-F5344CB8AC3E}">
        <p14:creationId xmlns:p14="http://schemas.microsoft.com/office/powerpoint/2010/main" val="2442329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98410-9571-4155-A20D-9F200713850E}"/>
              </a:ext>
            </a:extLst>
          </p:cNvPr>
          <p:cNvSpPr>
            <a:spLocks noGrp="1"/>
          </p:cNvSpPr>
          <p:nvPr>
            <p:ph type="title"/>
          </p:nvPr>
        </p:nvSpPr>
        <p:spPr/>
        <p:txBody>
          <a:bodyPr/>
          <a:lstStyle/>
          <a:p>
            <a:r>
              <a:rPr lang="en-US" dirty="0"/>
              <a:t>Pakistan and IUCN</a:t>
            </a:r>
          </a:p>
        </p:txBody>
      </p:sp>
      <p:sp>
        <p:nvSpPr>
          <p:cNvPr id="3" name="Content Placeholder 2">
            <a:extLst>
              <a:ext uri="{FF2B5EF4-FFF2-40B4-BE49-F238E27FC236}">
                <a16:creationId xmlns:a16="http://schemas.microsoft.com/office/drawing/2014/main" id="{4C33CC38-5831-4666-B779-69866FCC0E93}"/>
              </a:ext>
            </a:extLst>
          </p:cNvPr>
          <p:cNvSpPr>
            <a:spLocks noGrp="1"/>
          </p:cNvSpPr>
          <p:nvPr>
            <p:ph idx="1"/>
          </p:nvPr>
        </p:nvSpPr>
        <p:spPr/>
        <p:txBody>
          <a:bodyPr/>
          <a:lstStyle/>
          <a:p>
            <a:pPr marL="0" indent="0">
              <a:buNone/>
            </a:pPr>
            <a:r>
              <a:rPr lang="en-GB" u="sng" dirty="0"/>
              <a:t>Country representative</a:t>
            </a:r>
          </a:p>
          <a:p>
            <a:pPr marL="0" indent="0">
              <a:buNone/>
            </a:pPr>
            <a:r>
              <a:rPr lang="en-GB" dirty="0">
                <a:hlinkClick r:id="rId2"/>
              </a:rPr>
              <a:t>Mr</a:t>
            </a:r>
            <a:r>
              <a:rPr lang="en-GB" dirty="0"/>
              <a:t>.</a:t>
            </a:r>
            <a:r>
              <a:rPr lang="en-GB" dirty="0">
                <a:hlinkClick r:id="rId2"/>
              </a:rPr>
              <a:t> Mahmood Akhtar Cheema</a:t>
            </a:r>
            <a:endParaRPr lang="en-GB" dirty="0"/>
          </a:p>
          <a:p>
            <a:pPr marL="0" indent="0">
              <a:buNone/>
            </a:pPr>
            <a:r>
              <a:rPr lang="en-GB" u="sng" dirty="0"/>
              <a:t>Introduction</a:t>
            </a:r>
          </a:p>
          <a:p>
            <a:pPr lvl="1"/>
            <a:r>
              <a:rPr lang="en-GB" dirty="0"/>
              <a:t>Bachelor’s degree in Agricultural Engineering from University of Agriculture, Faisalabad, Pakistan </a:t>
            </a:r>
          </a:p>
          <a:p>
            <a:pPr lvl="1"/>
            <a:r>
              <a:rPr lang="en-GB" dirty="0"/>
              <a:t>Master of Science in Agriculture Extension from University of Reading, U.K </a:t>
            </a:r>
          </a:p>
          <a:p>
            <a:pPr lvl="1"/>
            <a:r>
              <a:rPr lang="en-GB" dirty="0"/>
              <a:t>over 20 years of experience in natural resource management </a:t>
            </a:r>
          </a:p>
          <a:p>
            <a:pPr marL="0" indent="0">
              <a:buNone/>
            </a:pPr>
            <a:r>
              <a:rPr lang="en-GB" u="sng" dirty="0"/>
              <a:t>Address of IUCN country office</a:t>
            </a:r>
          </a:p>
          <a:p>
            <a:pPr marL="0" indent="0">
              <a:buNone/>
            </a:pPr>
            <a:r>
              <a:rPr lang="en-GB" dirty="0"/>
              <a:t>1 Bath Island Road, Karachi, Pakistan 75530</a:t>
            </a:r>
            <a:endParaRPr lang="en-US" dirty="0"/>
          </a:p>
        </p:txBody>
      </p:sp>
      <p:pic>
        <p:nvPicPr>
          <p:cNvPr id="7" name="Picture 6">
            <a:extLst>
              <a:ext uri="{FF2B5EF4-FFF2-40B4-BE49-F238E27FC236}">
                <a16:creationId xmlns:a16="http://schemas.microsoft.com/office/drawing/2014/main" id="{210DC087-348E-40F1-8262-F90F8AFA44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6352" y="219554"/>
            <a:ext cx="5001854" cy="2942267"/>
          </a:xfrm>
          <a:prstGeom prst="rect">
            <a:avLst/>
          </a:prstGeom>
        </p:spPr>
      </p:pic>
    </p:spTree>
    <p:extLst>
      <p:ext uri="{BB962C8B-B14F-4D97-AF65-F5344CB8AC3E}">
        <p14:creationId xmlns:p14="http://schemas.microsoft.com/office/powerpoint/2010/main" val="4170734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69024-3A0D-40D1-AA9F-C6DEEC729DCD}"/>
              </a:ext>
            </a:extLst>
          </p:cNvPr>
          <p:cNvSpPr>
            <a:spLocks noGrp="1"/>
          </p:cNvSpPr>
          <p:nvPr>
            <p:ph type="title"/>
          </p:nvPr>
        </p:nvSpPr>
        <p:spPr/>
        <p:txBody>
          <a:bodyPr/>
          <a:lstStyle/>
          <a:p>
            <a:r>
              <a:rPr lang="en-US" dirty="0"/>
              <a:t>Projects of IUCN in Pakistan</a:t>
            </a:r>
          </a:p>
        </p:txBody>
      </p:sp>
      <p:sp>
        <p:nvSpPr>
          <p:cNvPr id="3" name="Content Placeholder 2">
            <a:extLst>
              <a:ext uri="{FF2B5EF4-FFF2-40B4-BE49-F238E27FC236}">
                <a16:creationId xmlns:a16="http://schemas.microsoft.com/office/drawing/2014/main" id="{CA849F33-EC32-40CD-9659-2D1BB80477D6}"/>
              </a:ext>
            </a:extLst>
          </p:cNvPr>
          <p:cNvSpPr>
            <a:spLocks noGrp="1"/>
          </p:cNvSpPr>
          <p:nvPr>
            <p:ph idx="1"/>
          </p:nvPr>
        </p:nvSpPr>
        <p:spPr>
          <a:xfrm>
            <a:off x="838200" y="1422503"/>
            <a:ext cx="10515600" cy="4351338"/>
          </a:xfrm>
        </p:spPr>
        <p:txBody>
          <a:bodyPr>
            <a:normAutofit/>
          </a:bodyPr>
          <a:lstStyle/>
          <a:p>
            <a:r>
              <a:rPr lang="en-US" u="sng" dirty="0"/>
              <a:t>Location: </a:t>
            </a:r>
            <a:r>
              <a:rPr lang="en-US" dirty="0"/>
              <a:t>Thar</a:t>
            </a:r>
          </a:p>
          <a:p>
            <a:r>
              <a:rPr lang="en-US" u="sng" dirty="0"/>
              <a:t>Specie: </a:t>
            </a:r>
            <a:r>
              <a:rPr lang="en-US" dirty="0"/>
              <a:t>Vultures</a:t>
            </a:r>
          </a:p>
          <a:p>
            <a:r>
              <a:rPr lang="en-US" u="sng" dirty="0"/>
              <a:t>Role of vultures in ecosystem: </a:t>
            </a:r>
            <a:r>
              <a:rPr lang="en-US" sz="2400" dirty="0"/>
              <a:t>they eat carcasses of animals</a:t>
            </a:r>
          </a:p>
          <a:p>
            <a:r>
              <a:rPr lang="en-US" u="sng" dirty="0"/>
              <a:t>Effect of their decline on ecosystem: </a:t>
            </a:r>
            <a:r>
              <a:rPr lang="en-GB" sz="2400" dirty="0"/>
              <a:t>Because of the decline in vultures, the food resource available to dogs has increased, causing a significant increase in the number of dogs in the absence of interspecies competition. The increase in the number of feral dogs has led to a rise in the number of dog attacks on humans.</a:t>
            </a:r>
          </a:p>
          <a:p>
            <a:r>
              <a:rPr lang="en-GB" u="sng" dirty="0"/>
              <a:t>Reasons of decline: </a:t>
            </a:r>
            <a:r>
              <a:rPr lang="en-GB" sz="2400" u="sng" dirty="0"/>
              <a:t>1-</a:t>
            </a:r>
            <a:r>
              <a:rPr lang="en-GB" sz="2400" dirty="0"/>
              <a:t>use of veterinary drug diclofenac, 2- Habitat loss</a:t>
            </a:r>
          </a:p>
          <a:p>
            <a:r>
              <a:rPr lang="en-GB" u="sng" dirty="0"/>
              <a:t>Conservation approaches: </a:t>
            </a:r>
            <a:r>
              <a:rPr lang="en-GB" sz="2400" dirty="0"/>
              <a:t>Captive breeding and conservation in their natural habitat</a:t>
            </a:r>
          </a:p>
          <a:p>
            <a:endParaRPr lang="en-US" sz="2400" dirty="0"/>
          </a:p>
        </p:txBody>
      </p:sp>
    </p:spTree>
    <p:extLst>
      <p:ext uri="{BB962C8B-B14F-4D97-AF65-F5344CB8AC3E}">
        <p14:creationId xmlns:p14="http://schemas.microsoft.com/office/powerpoint/2010/main" val="2397186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04837-FACA-46A8-9A8A-0D5FDF53B30D}"/>
              </a:ext>
            </a:extLst>
          </p:cNvPr>
          <p:cNvSpPr>
            <a:spLocks noGrp="1"/>
          </p:cNvSpPr>
          <p:nvPr>
            <p:ph type="title"/>
          </p:nvPr>
        </p:nvSpPr>
        <p:spPr/>
        <p:txBody>
          <a:bodyPr/>
          <a:lstStyle/>
          <a:p>
            <a:r>
              <a:rPr lang="en-US" dirty="0"/>
              <a:t>Projects of IUCN in Pakistan</a:t>
            </a:r>
          </a:p>
        </p:txBody>
      </p:sp>
      <p:sp>
        <p:nvSpPr>
          <p:cNvPr id="3" name="Content Placeholder 2">
            <a:extLst>
              <a:ext uri="{FF2B5EF4-FFF2-40B4-BE49-F238E27FC236}">
                <a16:creationId xmlns:a16="http://schemas.microsoft.com/office/drawing/2014/main" id="{13CF080B-B5E3-4521-962B-9EA56B8D1638}"/>
              </a:ext>
            </a:extLst>
          </p:cNvPr>
          <p:cNvSpPr>
            <a:spLocks noGrp="1"/>
          </p:cNvSpPr>
          <p:nvPr>
            <p:ph idx="1"/>
          </p:nvPr>
        </p:nvSpPr>
        <p:spPr/>
        <p:txBody>
          <a:bodyPr>
            <a:normAutofit/>
          </a:bodyPr>
          <a:lstStyle/>
          <a:p>
            <a:r>
              <a:rPr lang="en-GB" u="sng" dirty="0"/>
              <a:t>Location: </a:t>
            </a:r>
            <a:r>
              <a:rPr lang="en-GB" dirty="0"/>
              <a:t>Indus Delta (Sub Division </a:t>
            </a:r>
            <a:r>
              <a:rPr lang="en-GB" dirty="0" err="1"/>
              <a:t>Ketibunder</a:t>
            </a:r>
            <a:r>
              <a:rPr lang="en-GB" dirty="0"/>
              <a:t> and </a:t>
            </a:r>
            <a:r>
              <a:rPr lang="en-GB" dirty="0" err="1"/>
              <a:t>Karochann</a:t>
            </a:r>
            <a:r>
              <a:rPr lang="en-GB" dirty="0"/>
              <a:t>, </a:t>
            </a:r>
            <a:r>
              <a:rPr lang="en-GB" dirty="0" err="1"/>
              <a:t>Thatta</a:t>
            </a:r>
            <a:r>
              <a:rPr lang="en-GB" dirty="0"/>
              <a:t> District)</a:t>
            </a:r>
          </a:p>
          <a:p>
            <a:r>
              <a:rPr lang="en-GB" u="sng" dirty="0"/>
              <a:t>Specie: </a:t>
            </a:r>
            <a:r>
              <a:rPr lang="en-GB" dirty="0"/>
              <a:t>mangrove plants</a:t>
            </a:r>
          </a:p>
          <a:p>
            <a:r>
              <a:rPr lang="en-GB" u="sng" dirty="0"/>
              <a:t>Objectives of the project: </a:t>
            </a:r>
          </a:p>
          <a:p>
            <a:pPr lvl="1"/>
            <a:r>
              <a:rPr lang="en-GB" dirty="0"/>
              <a:t>Protect coastal areas from accelerated sea intrusion and erosion through non-engineered structural measures (such as mangrove plantations)</a:t>
            </a:r>
          </a:p>
          <a:p>
            <a:pPr lvl="1"/>
            <a:r>
              <a:rPr lang="en-GB" dirty="0"/>
              <a:t>Protect coastal areas from cyclones and tsunamis </a:t>
            </a:r>
          </a:p>
          <a:p>
            <a:pPr lvl="1"/>
            <a:r>
              <a:rPr lang="en-GB" dirty="0"/>
              <a:t>Support community livelihoods by diversifying household income generation options and access to service in ways sustainable to the fragile ecosystem</a:t>
            </a:r>
          </a:p>
          <a:p>
            <a:endParaRPr lang="en-GB" dirty="0"/>
          </a:p>
          <a:p>
            <a:endParaRPr lang="en-US" dirty="0"/>
          </a:p>
        </p:txBody>
      </p:sp>
    </p:spTree>
    <p:extLst>
      <p:ext uri="{BB962C8B-B14F-4D97-AF65-F5344CB8AC3E}">
        <p14:creationId xmlns:p14="http://schemas.microsoft.com/office/powerpoint/2010/main" val="900627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8119C-EA42-4106-9346-DAA3CDFBB548}"/>
              </a:ext>
            </a:extLst>
          </p:cNvPr>
          <p:cNvSpPr>
            <a:spLocks noGrp="1"/>
          </p:cNvSpPr>
          <p:nvPr>
            <p:ph type="title"/>
          </p:nvPr>
        </p:nvSpPr>
        <p:spPr/>
        <p:txBody>
          <a:bodyPr/>
          <a:lstStyle/>
          <a:p>
            <a:r>
              <a:rPr lang="en-US" dirty="0"/>
              <a:t>Projects of IUCN in Pakistan</a:t>
            </a:r>
          </a:p>
        </p:txBody>
      </p:sp>
      <p:sp>
        <p:nvSpPr>
          <p:cNvPr id="3" name="Content Placeholder 2">
            <a:extLst>
              <a:ext uri="{FF2B5EF4-FFF2-40B4-BE49-F238E27FC236}">
                <a16:creationId xmlns:a16="http://schemas.microsoft.com/office/drawing/2014/main" id="{115AA0BF-F5BA-4475-B0B9-869FF5BC58EC}"/>
              </a:ext>
            </a:extLst>
          </p:cNvPr>
          <p:cNvSpPr>
            <a:spLocks noGrp="1"/>
          </p:cNvSpPr>
          <p:nvPr>
            <p:ph idx="1"/>
          </p:nvPr>
        </p:nvSpPr>
        <p:spPr>
          <a:xfrm>
            <a:off x="592394" y="2032103"/>
            <a:ext cx="10515600" cy="4351338"/>
          </a:xfrm>
        </p:spPr>
        <p:txBody>
          <a:bodyPr/>
          <a:lstStyle/>
          <a:p>
            <a:r>
              <a:rPr lang="en-US" u="sng" dirty="0"/>
              <a:t>Project title:</a:t>
            </a:r>
            <a:r>
              <a:rPr lang="en-GB" dirty="0"/>
              <a:t>Restoration of Mangroves Ecosystem in Port </a:t>
            </a:r>
            <a:r>
              <a:rPr lang="en-GB" dirty="0" err="1"/>
              <a:t>Qasim</a:t>
            </a:r>
            <a:r>
              <a:rPr lang="en-GB" dirty="0"/>
              <a:t> Area</a:t>
            </a:r>
            <a:endParaRPr lang="en-US" u="sng" dirty="0"/>
          </a:p>
          <a:p>
            <a:r>
              <a:rPr lang="en-US" u="sng" dirty="0" err="1"/>
              <a:t>Location:</a:t>
            </a:r>
            <a:r>
              <a:rPr lang="en-US" dirty="0" err="1"/>
              <a:t>Port</a:t>
            </a:r>
            <a:r>
              <a:rPr lang="en-US" dirty="0"/>
              <a:t> </a:t>
            </a:r>
            <a:r>
              <a:rPr lang="en-US" dirty="0" err="1"/>
              <a:t>Qasim</a:t>
            </a:r>
            <a:r>
              <a:rPr lang="en-US" dirty="0"/>
              <a:t> Area, Karachi</a:t>
            </a:r>
          </a:p>
          <a:p>
            <a:r>
              <a:rPr lang="en-US" u="sng" dirty="0"/>
              <a:t>Donor:</a:t>
            </a:r>
            <a:r>
              <a:rPr lang="en-US" b="1" dirty="0"/>
              <a:t> </a:t>
            </a:r>
            <a:r>
              <a:rPr lang="en-US" dirty="0"/>
              <a:t>Engro </a:t>
            </a:r>
            <a:r>
              <a:rPr lang="en-US" dirty="0" err="1"/>
              <a:t>Elengy</a:t>
            </a:r>
            <a:r>
              <a:rPr lang="en-US" dirty="0"/>
              <a:t> Terminal Private Limited (EETPL)</a:t>
            </a:r>
          </a:p>
          <a:p>
            <a:r>
              <a:rPr lang="en-US" u="sng" dirty="0"/>
              <a:t>Expected outcomes: </a:t>
            </a:r>
          </a:p>
          <a:p>
            <a:pPr lvl="1"/>
            <a:r>
              <a:rPr lang="en-US" dirty="0"/>
              <a:t>Increased mangrove forest cover</a:t>
            </a:r>
          </a:p>
          <a:p>
            <a:pPr lvl="1"/>
            <a:r>
              <a:rPr lang="en-GB" dirty="0"/>
              <a:t>Awareness raised among interested corporate sector in making coastal investments</a:t>
            </a:r>
          </a:p>
          <a:p>
            <a:pPr lvl="1"/>
            <a:r>
              <a:rPr lang="en-GB" dirty="0"/>
              <a:t>Community is trained on mangrove planting technicalities and are made aware of ecosystem livelihood linkages</a:t>
            </a:r>
            <a:endParaRPr lang="en-US" u="sng" dirty="0"/>
          </a:p>
        </p:txBody>
      </p:sp>
      <p:pic>
        <p:nvPicPr>
          <p:cNvPr id="4" name="Picture 3">
            <a:extLst>
              <a:ext uri="{FF2B5EF4-FFF2-40B4-BE49-F238E27FC236}">
                <a16:creationId xmlns:a16="http://schemas.microsoft.com/office/drawing/2014/main" id="{CB7AE52E-6852-4BA7-B4B2-2276B1F8F1EF}"/>
              </a:ext>
            </a:extLst>
          </p:cNvPr>
          <p:cNvPicPr>
            <a:picLocks noChangeAspect="1"/>
          </p:cNvPicPr>
          <p:nvPr/>
        </p:nvPicPr>
        <p:blipFill>
          <a:blip r:embed="rId2"/>
          <a:stretch>
            <a:fillRect/>
          </a:stretch>
        </p:blipFill>
        <p:spPr>
          <a:xfrm>
            <a:off x="8389681" y="108897"/>
            <a:ext cx="3124631" cy="1838018"/>
          </a:xfrm>
          <a:prstGeom prst="rect">
            <a:avLst/>
          </a:prstGeom>
        </p:spPr>
      </p:pic>
    </p:spTree>
    <p:extLst>
      <p:ext uri="{BB962C8B-B14F-4D97-AF65-F5344CB8AC3E}">
        <p14:creationId xmlns:p14="http://schemas.microsoft.com/office/powerpoint/2010/main" val="2518620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C3053-918E-4AEA-9393-8E3477699E36}"/>
              </a:ext>
            </a:extLst>
          </p:cNvPr>
          <p:cNvSpPr>
            <a:spLocks noGrp="1"/>
          </p:cNvSpPr>
          <p:nvPr>
            <p:ph type="title"/>
          </p:nvPr>
        </p:nvSpPr>
        <p:spPr/>
        <p:txBody>
          <a:bodyPr/>
          <a:lstStyle/>
          <a:p>
            <a:r>
              <a:rPr lang="en-US" dirty="0"/>
              <a:t>Projects of IUCN in Pakistan</a:t>
            </a:r>
          </a:p>
        </p:txBody>
      </p:sp>
      <p:sp>
        <p:nvSpPr>
          <p:cNvPr id="3" name="Content Placeholder 2">
            <a:extLst>
              <a:ext uri="{FF2B5EF4-FFF2-40B4-BE49-F238E27FC236}">
                <a16:creationId xmlns:a16="http://schemas.microsoft.com/office/drawing/2014/main" id="{9DE55961-AE52-401D-9616-0816E116B0F3}"/>
              </a:ext>
            </a:extLst>
          </p:cNvPr>
          <p:cNvSpPr>
            <a:spLocks noGrp="1"/>
          </p:cNvSpPr>
          <p:nvPr>
            <p:ph idx="1"/>
          </p:nvPr>
        </p:nvSpPr>
        <p:spPr>
          <a:xfrm>
            <a:off x="385916" y="2055813"/>
            <a:ext cx="10515600" cy="4351338"/>
          </a:xfrm>
        </p:spPr>
        <p:txBody>
          <a:bodyPr/>
          <a:lstStyle/>
          <a:p>
            <a:r>
              <a:rPr lang="en-US" b="1" dirty="0"/>
              <a:t>Project title: </a:t>
            </a:r>
            <a:r>
              <a:rPr lang="en-US" dirty="0"/>
              <a:t>Pakistan Sustainable Transport Project (PAKSTRAN)</a:t>
            </a:r>
          </a:p>
          <a:p>
            <a:r>
              <a:rPr lang="en-US" b="1" dirty="0"/>
              <a:t>Location:</a:t>
            </a:r>
            <a:r>
              <a:rPr lang="en-US" dirty="0"/>
              <a:t> Pakistan</a:t>
            </a:r>
          </a:p>
          <a:p>
            <a:r>
              <a:rPr lang="en-GB" b="1" dirty="0"/>
              <a:t>Objectives of the project:</a:t>
            </a:r>
            <a:endParaRPr lang="en-GB" dirty="0"/>
          </a:p>
          <a:p>
            <a:pPr lvl="1"/>
            <a:r>
              <a:rPr lang="en-GB" dirty="0"/>
              <a:t>Reduce the growth of energy consumption and related greenhouse gas emissions from Pakistan’s transport sector</a:t>
            </a:r>
          </a:p>
          <a:p>
            <a:pPr lvl="1"/>
            <a:r>
              <a:rPr lang="en-GB" dirty="0"/>
              <a:t>Improve the urban environmental conditions and increase Pakistan’s competitiveness</a:t>
            </a:r>
          </a:p>
          <a:p>
            <a:r>
              <a:rPr lang="en-GB" b="1" dirty="0"/>
              <a:t>Donor: </a:t>
            </a:r>
            <a:r>
              <a:rPr lang="en-GB" dirty="0"/>
              <a:t>Global Environment Facility (GEF); and United Nations Development Programme (UNDP)</a:t>
            </a:r>
            <a:endParaRPr lang="en-US" dirty="0"/>
          </a:p>
        </p:txBody>
      </p:sp>
      <p:pic>
        <p:nvPicPr>
          <p:cNvPr id="5" name="Picture 4">
            <a:extLst>
              <a:ext uri="{FF2B5EF4-FFF2-40B4-BE49-F238E27FC236}">
                <a16:creationId xmlns:a16="http://schemas.microsoft.com/office/drawing/2014/main" id="{1B2E40B2-F176-4CCF-BD95-C8821BECC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4211" y="217795"/>
            <a:ext cx="3124631" cy="1838018"/>
          </a:xfrm>
          <a:prstGeom prst="rect">
            <a:avLst/>
          </a:prstGeom>
        </p:spPr>
      </p:pic>
    </p:spTree>
    <p:extLst>
      <p:ext uri="{BB962C8B-B14F-4D97-AF65-F5344CB8AC3E}">
        <p14:creationId xmlns:p14="http://schemas.microsoft.com/office/powerpoint/2010/main" val="2730492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36394-A0CB-4218-AA6B-A35DD2C68860}"/>
              </a:ext>
            </a:extLst>
          </p:cNvPr>
          <p:cNvSpPr>
            <a:spLocks noGrp="1"/>
          </p:cNvSpPr>
          <p:nvPr>
            <p:ph type="title"/>
          </p:nvPr>
        </p:nvSpPr>
        <p:spPr/>
        <p:txBody>
          <a:bodyPr/>
          <a:lstStyle/>
          <a:p>
            <a:r>
              <a:rPr lang="en-US" dirty="0"/>
              <a:t>Projects of IUCN in Pakistan</a:t>
            </a:r>
          </a:p>
        </p:txBody>
      </p:sp>
      <p:sp>
        <p:nvSpPr>
          <p:cNvPr id="3" name="Content Placeholder 2">
            <a:extLst>
              <a:ext uri="{FF2B5EF4-FFF2-40B4-BE49-F238E27FC236}">
                <a16:creationId xmlns:a16="http://schemas.microsoft.com/office/drawing/2014/main" id="{6CDE6844-DC03-4D68-A885-0690BA07A2FA}"/>
              </a:ext>
            </a:extLst>
          </p:cNvPr>
          <p:cNvSpPr>
            <a:spLocks noGrp="1"/>
          </p:cNvSpPr>
          <p:nvPr>
            <p:ph idx="1"/>
          </p:nvPr>
        </p:nvSpPr>
        <p:spPr/>
        <p:txBody>
          <a:bodyPr>
            <a:normAutofit fontScale="92500"/>
          </a:bodyPr>
          <a:lstStyle/>
          <a:p>
            <a:r>
              <a:rPr lang="en-GB" b="1" dirty="0"/>
              <a:t>Project title: </a:t>
            </a:r>
            <a:r>
              <a:rPr lang="en-GB" dirty="0"/>
              <a:t>Water governance project in Federally Administered Tribal Areas (FATAs): Environment Cell</a:t>
            </a:r>
          </a:p>
          <a:p>
            <a:r>
              <a:rPr lang="en-GB" b="1" dirty="0"/>
              <a:t>Location: </a:t>
            </a:r>
            <a:r>
              <a:rPr lang="en-GB" dirty="0"/>
              <a:t>FATA Agencies and Frontier Regions (FR) of Pakistan</a:t>
            </a:r>
          </a:p>
          <a:p>
            <a:r>
              <a:rPr lang="en-GB" b="1" dirty="0"/>
              <a:t>Expected outputs: </a:t>
            </a:r>
            <a:endParaRPr lang="en-GB" dirty="0"/>
          </a:p>
          <a:p>
            <a:pPr lvl="1"/>
            <a:r>
              <a:rPr lang="en-GB" dirty="0"/>
              <a:t>FATA Environment Cell established and functional</a:t>
            </a:r>
          </a:p>
          <a:p>
            <a:pPr lvl="1"/>
            <a:r>
              <a:rPr lang="en-GB" dirty="0"/>
              <a:t>Stakeholders aware of environmental water protection for improved water governance in all agencies</a:t>
            </a:r>
          </a:p>
          <a:p>
            <a:pPr lvl="1"/>
            <a:r>
              <a:rPr lang="en-GB" dirty="0"/>
              <a:t>Enhanced knowledge and skills of stakeholders in environmental water protection for improved governance</a:t>
            </a:r>
          </a:p>
          <a:p>
            <a:pPr lvl="1"/>
            <a:r>
              <a:rPr lang="en-GB" dirty="0"/>
              <a:t>Safe water quality standards adapted and identified for drinking and other uses</a:t>
            </a:r>
          </a:p>
          <a:p>
            <a:pPr marL="228600" lvl="1"/>
            <a:r>
              <a:rPr lang="en-GB" b="1" dirty="0"/>
              <a:t>Donor: </a:t>
            </a:r>
            <a:r>
              <a:rPr lang="en-GB" dirty="0"/>
              <a:t>Swiss Agency for Development and Cooperation (SDC)</a:t>
            </a:r>
          </a:p>
          <a:p>
            <a:endParaRPr lang="en-US" dirty="0"/>
          </a:p>
        </p:txBody>
      </p:sp>
    </p:spTree>
    <p:extLst>
      <p:ext uri="{BB962C8B-B14F-4D97-AF65-F5344CB8AC3E}">
        <p14:creationId xmlns:p14="http://schemas.microsoft.com/office/powerpoint/2010/main" val="1284720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762A2-ECAA-4EFA-92E3-3148B0D9310A}"/>
              </a:ext>
            </a:extLst>
          </p:cNvPr>
          <p:cNvSpPr>
            <a:spLocks noGrp="1"/>
          </p:cNvSpPr>
          <p:nvPr>
            <p:ph type="title"/>
          </p:nvPr>
        </p:nvSpPr>
        <p:spPr/>
        <p:txBody>
          <a:bodyPr/>
          <a:lstStyle/>
          <a:p>
            <a:r>
              <a:rPr lang="en-US" dirty="0"/>
              <a:t>Pakistan</a:t>
            </a:r>
          </a:p>
        </p:txBody>
      </p:sp>
      <p:sp>
        <p:nvSpPr>
          <p:cNvPr id="3" name="Content Placeholder 2">
            <a:extLst>
              <a:ext uri="{FF2B5EF4-FFF2-40B4-BE49-F238E27FC236}">
                <a16:creationId xmlns:a16="http://schemas.microsoft.com/office/drawing/2014/main" id="{186CD6CB-F279-4991-9B7E-F3C8D59ED17F}"/>
              </a:ext>
            </a:extLst>
          </p:cNvPr>
          <p:cNvSpPr>
            <a:spLocks noGrp="1"/>
          </p:cNvSpPr>
          <p:nvPr>
            <p:ph idx="1"/>
          </p:nvPr>
        </p:nvSpPr>
        <p:spPr/>
        <p:txBody>
          <a:bodyPr>
            <a:normAutofit lnSpcReduction="10000"/>
          </a:bodyPr>
          <a:lstStyle/>
          <a:p>
            <a:r>
              <a:rPr lang="en-GB" dirty="0"/>
              <a:t>Pakistan is signatory to a large number of international treaties and conventions. These are listed below. </a:t>
            </a:r>
          </a:p>
          <a:p>
            <a:pPr marL="514350" indent="-514350">
              <a:buAutoNum type="arabicPeriod"/>
            </a:pPr>
            <a:r>
              <a:rPr lang="en-GB" dirty="0"/>
              <a:t>Convention on biological diversity, 1992 </a:t>
            </a:r>
          </a:p>
          <a:p>
            <a:pPr marL="514350" indent="-514350">
              <a:buAutoNum type="arabicPeriod"/>
            </a:pPr>
            <a:r>
              <a:rPr lang="en-GB" dirty="0"/>
              <a:t>Cartagena protocol on Bio Safety, 2001</a:t>
            </a:r>
          </a:p>
          <a:p>
            <a:pPr marL="514350" indent="-514350">
              <a:buAutoNum type="arabicPeriod"/>
            </a:pPr>
            <a:r>
              <a:rPr lang="en-GB" dirty="0"/>
              <a:t>International Union for Conservation of Nature (IUCN), 1985</a:t>
            </a:r>
          </a:p>
          <a:p>
            <a:pPr marL="514350" indent="-514350">
              <a:buAutoNum type="arabicPeriod"/>
            </a:pPr>
            <a:r>
              <a:rPr lang="en-GB" dirty="0"/>
              <a:t>CITES, 1973 </a:t>
            </a:r>
          </a:p>
          <a:p>
            <a:pPr marL="514350" indent="-514350">
              <a:buAutoNum type="arabicPeriod"/>
            </a:pPr>
            <a:r>
              <a:rPr lang="en-GB" dirty="0"/>
              <a:t>Ramsar Convention, 1971 </a:t>
            </a:r>
          </a:p>
          <a:p>
            <a:pPr marL="514350" indent="-514350">
              <a:buAutoNum type="arabicPeriod"/>
            </a:pPr>
            <a:r>
              <a:rPr lang="en-GB" dirty="0"/>
              <a:t>Convention on the conservation of migratory species, 1981 </a:t>
            </a:r>
          </a:p>
          <a:p>
            <a:pPr marL="514350" indent="-514350">
              <a:buAutoNum type="arabicPeriod"/>
            </a:pPr>
            <a:r>
              <a:rPr lang="en-GB" dirty="0"/>
              <a:t>UNFCC, 1997</a:t>
            </a:r>
            <a:endParaRPr lang="en-US" dirty="0"/>
          </a:p>
        </p:txBody>
      </p:sp>
    </p:spTree>
    <p:extLst>
      <p:ext uri="{BB962C8B-B14F-4D97-AF65-F5344CB8AC3E}">
        <p14:creationId xmlns:p14="http://schemas.microsoft.com/office/powerpoint/2010/main" val="1367027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3BB6B-D7A7-4AAC-B8B7-DA30DA83D0E2}"/>
              </a:ext>
            </a:extLst>
          </p:cNvPr>
          <p:cNvSpPr>
            <a:spLocks noGrp="1"/>
          </p:cNvSpPr>
          <p:nvPr>
            <p:ph type="title"/>
          </p:nvPr>
        </p:nvSpPr>
        <p:spPr/>
        <p:txBody>
          <a:bodyPr/>
          <a:lstStyle/>
          <a:p>
            <a:r>
              <a:rPr lang="en-US" dirty="0"/>
              <a:t>Biodiversity in Pakistan</a:t>
            </a:r>
          </a:p>
        </p:txBody>
      </p:sp>
      <p:sp>
        <p:nvSpPr>
          <p:cNvPr id="3" name="Content Placeholder 2">
            <a:extLst>
              <a:ext uri="{FF2B5EF4-FFF2-40B4-BE49-F238E27FC236}">
                <a16:creationId xmlns:a16="http://schemas.microsoft.com/office/drawing/2014/main" id="{F7B15E8E-03E7-4A2D-9918-EA2FD316D7E3}"/>
              </a:ext>
            </a:extLst>
          </p:cNvPr>
          <p:cNvSpPr>
            <a:spLocks noGrp="1"/>
          </p:cNvSpPr>
          <p:nvPr>
            <p:ph idx="1"/>
          </p:nvPr>
        </p:nvSpPr>
        <p:spPr/>
        <p:txBody>
          <a:bodyPr>
            <a:normAutofit lnSpcReduction="10000"/>
          </a:bodyPr>
          <a:lstStyle/>
          <a:p>
            <a:pPr marL="0" indent="0">
              <a:buNone/>
            </a:pPr>
            <a:r>
              <a:rPr lang="en-GB" dirty="0"/>
              <a:t>Pakistan has a great variety of landscapes. Variation in climate has bestowed Pakistan with rich biodiversity and many ecosystems, habitats and species of global significance. </a:t>
            </a:r>
          </a:p>
          <a:p>
            <a:pPr marL="0" indent="0">
              <a:buNone/>
            </a:pPr>
            <a:r>
              <a:rPr lang="en-GB" dirty="0"/>
              <a:t>Biodiversity of Pakistan is following</a:t>
            </a:r>
          </a:p>
          <a:p>
            <a:pPr lvl="1"/>
            <a:r>
              <a:rPr lang="en-GB" dirty="0"/>
              <a:t>Mammals (195 species, 6 being endemic)</a:t>
            </a:r>
          </a:p>
          <a:p>
            <a:pPr lvl="1"/>
            <a:r>
              <a:rPr lang="en-GB" dirty="0"/>
              <a:t>Birds (668 species, 25 being endangered), </a:t>
            </a:r>
          </a:p>
          <a:p>
            <a:pPr lvl="1"/>
            <a:r>
              <a:rPr lang="en-GB" dirty="0"/>
              <a:t>Reptiles (177 species, 13 being endemic), </a:t>
            </a:r>
          </a:p>
          <a:p>
            <a:pPr lvl="1"/>
            <a:r>
              <a:rPr lang="en-GB" dirty="0"/>
              <a:t>Amphibians (22 species, 9 being endemic), </a:t>
            </a:r>
          </a:p>
          <a:p>
            <a:pPr lvl="1"/>
            <a:r>
              <a:rPr lang="en-GB" dirty="0"/>
              <a:t>Fresh water fish (198 species, 29 being endemic)</a:t>
            </a:r>
          </a:p>
          <a:p>
            <a:pPr lvl="1"/>
            <a:r>
              <a:rPr lang="en-GB" dirty="0"/>
              <a:t>Invertebrates (5,000 species)</a:t>
            </a:r>
          </a:p>
          <a:p>
            <a:pPr lvl="1"/>
            <a:r>
              <a:rPr lang="en-GB" dirty="0"/>
              <a:t>Flowing plants (5,700 species, over 400 being endemic).</a:t>
            </a:r>
          </a:p>
          <a:p>
            <a:pPr marL="0" indent="0">
              <a:buNone/>
            </a:pPr>
            <a:endParaRPr lang="en-US" dirty="0"/>
          </a:p>
        </p:txBody>
      </p:sp>
    </p:spTree>
    <p:extLst>
      <p:ext uri="{BB962C8B-B14F-4D97-AF65-F5344CB8AC3E}">
        <p14:creationId xmlns:p14="http://schemas.microsoft.com/office/powerpoint/2010/main" val="625672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AF170-9A7C-475C-AD31-B8AFCAEF12DD}"/>
              </a:ext>
            </a:extLst>
          </p:cNvPr>
          <p:cNvSpPr>
            <a:spLocks noGrp="1"/>
          </p:cNvSpPr>
          <p:nvPr>
            <p:ph type="title"/>
          </p:nvPr>
        </p:nvSpPr>
        <p:spPr/>
        <p:txBody>
          <a:bodyPr/>
          <a:lstStyle/>
          <a:p>
            <a:r>
              <a:rPr lang="en-US" dirty="0"/>
              <a:t>Biodiversity in Pakistan</a:t>
            </a:r>
          </a:p>
        </p:txBody>
      </p:sp>
      <p:sp>
        <p:nvSpPr>
          <p:cNvPr id="3" name="Content Placeholder 2">
            <a:extLst>
              <a:ext uri="{FF2B5EF4-FFF2-40B4-BE49-F238E27FC236}">
                <a16:creationId xmlns:a16="http://schemas.microsoft.com/office/drawing/2014/main" id="{D0D55A43-30E6-48CB-B365-3DA8145D689F}"/>
              </a:ext>
            </a:extLst>
          </p:cNvPr>
          <p:cNvSpPr>
            <a:spLocks noGrp="1"/>
          </p:cNvSpPr>
          <p:nvPr>
            <p:ph idx="1"/>
          </p:nvPr>
        </p:nvSpPr>
        <p:spPr/>
        <p:txBody>
          <a:bodyPr/>
          <a:lstStyle/>
          <a:p>
            <a:r>
              <a:rPr lang="en-GB" dirty="0"/>
              <a:t>Moreover, Pakistan is rich in indigenous crop diversity with an estimated 3,000 taxa and around 500 wild relatives of crops. </a:t>
            </a:r>
          </a:p>
          <a:p>
            <a:r>
              <a:rPr lang="en-GB" dirty="0"/>
              <a:t>Indian subcontinent was the first to domesticate cattle, water buffalo and chicken.</a:t>
            </a:r>
          </a:p>
          <a:p>
            <a:r>
              <a:rPr lang="en-GB" dirty="0"/>
              <a:t>Pakistan has two breeds of buffalo, eight of cattle, one yak, 25 goat, 28 sheep, one horse, four camels and three poultry breeds. </a:t>
            </a:r>
          </a:p>
          <a:p>
            <a:endParaRPr lang="en-US" dirty="0"/>
          </a:p>
        </p:txBody>
      </p:sp>
    </p:spTree>
    <p:extLst>
      <p:ext uri="{BB962C8B-B14F-4D97-AF65-F5344CB8AC3E}">
        <p14:creationId xmlns:p14="http://schemas.microsoft.com/office/powerpoint/2010/main" val="1333934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B0FAD-3C70-498A-B1E9-809A613E6CAE}"/>
              </a:ext>
            </a:extLst>
          </p:cNvPr>
          <p:cNvSpPr>
            <a:spLocks noGrp="1"/>
          </p:cNvSpPr>
          <p:nvPr>
            <p:ph type="title"/>
          </p:nvPr>
        </p:nvSpPr>
        <p:spPr/>
        <p:txBody>
          <a:bodyPr/>
          <a:lstStyle/>
          <a:p>
            <a:r>
              <a:rPr lang="en-US" dirty="0"/>
              <a:t>Threats to biodiversity in Pakistan</a:t>
            </a:r>
          </a:p>
        </p:txBody>
      </p:sp>
      <p:sp>
        <p:nvSpPr>
          <p:cNvPr id="3" name="Content Placeholder 2">
            <a:extLst>
              <a:ext uri="{FF2B5EF4-FFF2-40B4-BE49-F238E27FC236}">
                <a16:creationId xmlns:a16="http://schemas.microsoft.com/office/drawing/2014/main" id="{D4D55C0B-9D12-44EF-A279-DC07C122E50C}"/>
              </a:ext>
            </a:extLst>
          </p:cNvPr>
          <p:cNvSpPr>
            <a:spLocks noGrp="1"/>
          </p:cNvSpPr>
          <p:nvPr>
            <p:ph idx="1"/>
          </p:nvPr>
        </p:nvSpPr>
        <p:spPr/>
        <p:txBody>
          <a:bodyPr>
            <a:normAutofit fontScale="92500"/>
          </a:bodyPr>
          <a:lstStyle/>
          <a:p>
            <a:r>
              <a:rPr lang="en-GB" dirty="0"/>
              <a:t>Overgrazing and deforestation due to high population pressure and increasing poverty</a:t>
            </a:r>
          </a:p>
          <a:p>
            <a:r>
              <a:rPr lang="en-GB" dirty="0"/>
              <a:t>The diversion of water for irrigation has adversely impacted the ecology of mangrove and riparian ecosystems. </a:t>
            </a:r>
          </a:p>
          <a:p>
            <a:r>
              <a:rPr lang="en-GB" dirty="0"/>
              <a:t>Game birds and animals are heavily hunted</a:t>
            </a:r>
          </a:p>
          <a:p>
            <a:r>
              <a:rPr lang="en-GB" dirty="0"/>
              <a:t>Fisheries from inland and marine ecosystems are harvested to the full limit </a:t>
            </a:r>
          </a:p>
          <a:p>
            <a:r>
              <a:rPr lang="en-GB" dirty="0"/>
              <a:t>agrobiodiversity has suffered serious erosion due to the introduction of higher yielding varieties and the use of agrochemicals. </a:t>
            </a:r>
          </a:p>
          <a:p>
            <a:r>
              <a:rPr lang="en-GB" dirty="0"/>
              <a:t>pollution and disposal of untreated sewage and industrial effluent into the rivers and seas are also major threats to aquatic and marine biodiversity.</a:t>
            </a:r>
            <a:endParaRPr lang="en-US" dirty="0"/>
          </a:p>
        </p:txBody>
      </p:sp>
    </p:spTree>
    <p:extLst>
      <p:ext uri="{BB962C8B-B14F-4D97-AF65-F5344CB8AC3E}">
        <p14:creationId xmlns:p14="http://schemas.microsoft.com/office/powerpoint/2010/main" val="2292816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01C63-4FBF-47EE-BDC8-7360CDE6B09D}"/>
              </a:ext>
            </a:extLst>
          </p:cNvPr>
          <p:cNvSpPr>
            <a:spLocks noGrp="1"/>
          </p:cNvSpPr>
          <p:nvPr>
            <p:ph type="title"/>
          </p:nvPr>
        </p:nvSpPr>
        <p:spPr/>
        <p:txBody>
          <a:bodyPr/>
          <a:lstStyle/>
          <a:p>
            <a:r>
              <a:rPr lang="en-US" dirty="0"/>
              <a:t>Pakistan and CBD</a:t>
            </a:r>
          </a:p>
        </p:txBody>
      </p:sp>
      <p:sp>
        <p:nvSpPr>
          <p:cNvPr id="3" name="Content Placeholder 2">
            <a:extLst>
              <a:ext uri="{FF2B5EF4-FFF2-40B4-BE49-F238E27FC236}">
                <a16:creationId xmlns:a16="http://schemas.microsoft.com/office/drawing/2014/main" id="{64E890C3-9F4E-44B3-82C1-10B7FBA2C154}"/>
              </a:ext>
            </a:extLst>
          </p:cNvPr>
          <p:cNvSpPr>
            <a:spLocks noGrp="1"/>
          </p:cNvSpPr>
          <p:nvPr>
            <p:ph idx="1"/>
          </p:nvPr>
        </p:nvSpPr>
        <p:spPr/>
        <p:txBody>
          <a:bodyPr>
            <a:normAutofit fontScale="92500" lnSpcReduction="20000"/>
          </a:bodyPr>
          <a:lstStyle/>
          <a:p>
            <a:r>
              <a:rPr lang="en-US" dirty="0"/>
              <a:t>Pakistan is a signatory of CBD.</a:t>
            </a:r>
          </a:p>
          <a:p>
            <a:r>
              <a:rPr lang="en-GB" dirty="0"/>
              <a:t>Pakistan completed a Biodiversity Action Plan (BAP) in the year 2000, which became a de facto biodiversity policy instrument for the country. </a:t>
            </a:r>
          </a:p>
          <a:p>
            <a:r>
              <a:rPr lang="en-GB" dirty="0"/>
              <a:t>The BAP has been a useful document and provided overall guidance and reference material. However, progress on its implementation has been less than satisfactory. Due to lack of resources and  </a:t>
            </a:r>
            <a:r>
              <a:rPr lang="en-GB" dirty="0" err="1"/>
              <a:t>colaboration</a:t>
            </a:r>
            <a:r>
              <a:rPr lang="en-GB" dirty="0"/>
              <a:t> at national and provincial level. </a:t>
            </a:r>
          </a:p>
          <a:p>
            <a:r>
              <a:rPr lang="en-GB" dirty="0"/>
              <a:t>A Biodiversity Working Group was constituted but has only held two meetings. Biodiversity steering committees were constituted in all provinces, but have remained dormant. </a:t>
            </a:r>
          </a:p>
          <a:p>
            <a:r>
              <a:rPr lang="en-GB" dirty="0"/>
              <a:t>Nevertheless, a large number of actions recommended by the BAP have been partially implemented.</a:t>
            </a:r>
            <a:r>
              <a:rPr lang="en-US" dirty="0"/>
              <a:t> </a:t>
            </a:r>
          </a:p>
          <a:p>
            <a:endParaRPr lang="en-US" dirty="0"/>
          </a:p>
        </p:txBody>
      </p:sp>
    </p:spTree>
    <p:extLst>
      <p:ext uri="{BB962C8B-B14F-4D97-AF65-F5344CB8AC3E}">
        <p14:creationId xmlns:p14="http://schemas.microsoft.com/office/powerpoint/2010/main" val="1584740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48DBD-13C2-435A-AEC7-A226E9EA7C55}"/>
              </a:ext>
            </a:extLst>
          </p:cNvPr>
          <p:cNvSpPr>
            <a:spLocks noGrp="1"/>
          </p:cNvSpPr>
          <p:nvPr>
            <p:ph type="title"/>
          </p:nvPr>
        </p:nvSpPr>
        <p:spPr/>
        <p:txBody>
          <a:bodyPr/>
          <a:lstStyle/>
          <a:p>
            <a:r>
              <a:rPr lang="en-US" dirty="0"/>
              <a:t>Pakistan and 2020 Aichi biodiversity targets</a:t>
            </a:r>
          </a:p>
        </p:txBody>
      </p:sp>
      <p:sp>
        <p:nvSpPr>
          <p:cNvPr id="3" name="Content Placeholder 2">
            <a:extLst>
              <a:ext uri="{FF2B5EF4-FFF2-40B4-BE49-F238E27FC236}">
                <a16:creationId xmlns:a16="http://schemas.microsoft.com/office/drawing/2014/main" id="{5B9FA4C8-E2B4-488E-9BE8-6733BFE6CAB1}"/>
              </a:ext>
            </a:extLst>
          </p:cNvPr>
          <p:cNvSpPr>
            <a:spLocks noGrp="1"/>
          </p:cNvSpPr>
          <p:nvPr>
            <p:ph idx="1"/>
          </p:nvPr>
        </p:nvSpPr>
        <p:spPr/>
        <p:txBody>
          <a:bodyPr>
            <a:normAutofit/>
          </a:bodyPr>
          <a:lstStyle/>
          <a:p>
            <a:r>
              <a:rPr lang="en-GB" dirty="0"/>
              <a:t>Pakistan has already made reasonable progress towards the achievement of the 2020 Aichi Biodiversity Targets. </a:t>
            </a:r>
          </a:p>
          <a:p>
            <a:r>
              <a:rPr lang="en-GB" dirty="0"/>
              <a:t>Milestones include the </a:t>
            </a:r>
          </a:p>
          <a:p>
            <a:pPr lvl="1"/>
            <a:r>
              <a:rPr lang="en-GB" dirty="0"/>
              <a:t>establishment of a protected areas system including almost all major habitats and ecosystems and covering more than 10% of the country’s area (although many of the areas did not meet the international criteria for protected areas)</a:t>
            </a:r>
          </a:p>
          <a:p>
            <a:pPr lvl="1"/>
            <a:r>
              <a:rPr lang="en-GB" dirty="0"/>
              <a:t>conservation status of some endangered and threatened species of fauna (ungulates, endemic reptiles, brown bear, black bear) was reported to have improved, largely through the efforts of local communities and conservation NGOs. </a:t>
            </a:r>
            <a:endParaRPr lang="en-US" dirty="0"/>
          </a:p>
        </p:txBody>
      </p:sp>
    </p:spTree>
    <p:extLst>
      <p:ext uri="{BB962C8B-B14F-4D97-AF65-F5344CB8AC3E}">
        <p14:creationId xmlns:p14="http://schemas.microsoft.com/office/powerpoint/2010/main" val="3240495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A166B5-9DAA-43DC-ADA8-9C7CE87C4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460" y="321105"/>
            <a:ext cx="8279069" cy="6215790"/>
          </a:xfrm>
          <a:prstGeom prst="rect">
            <a:avLst/>
          </a:prstGeom>
        </p:spPr>
      </p:pic>
    </p:spTree>
    <p:extLst>
      <p:ext uri="{BB962C8B-B14F-4D97-AF65-F5344CB8AC3E}">
        <p14:creationId xmlns:p14="http://schemas.microsoft.com/office/powerpoint/2010/main" val="2275406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E631A-93BE-4F22-8BD0-18B6E60CC808}"/>
              </a:ext>
            </a:extLst>
          </p:cNvPr>
          <p:cNvSpPr>
            <a:spLocks noGrp="1"/>
          </p:cNvSpPr>
          <p:nvPr>
            <p:ph type="title"/>
          </p:nvPr>
        </p:nvSpPr>
        <p:spPr/>
        <p:txBody>
          <a:bodyPr/>
          <a:lstStyle/>
          <a:p>
            <a:r>
              <a:rPr lang="en-US" dirty="0"/>
              <a:t>Pakistan and Cartagena protocol</a:t>
            </a:r>
          </a:p>
        </p:txBody>
      </p:sp>
      <p:sp>
        <p:nvSpPr>
          <p:cNvPr id="3" name="Content Placeholder 2">
            <a:extLst>
              <a:ext uri="{FF2B5EF4-FFF2-40B4-BE49-F238E27FC236}">
                <a16:creationId xmlns:a16="http://schemas.microsoft.com/office/drawing/2014/main" id="{E9D6F8E5-80E7-423F-8879-A16EF69CB875}"/>
              </a:ext>
            </a:extLst>
          </p:cNvPr>
          <p:cNvSpPr>
            <a:spLocks noGrp="1"/>
          </p:cNvSpPr>
          <p:nvPr>
            <p:ph idx="1"/>
          </p:nvPr>
        </p:nvSpPr>
        <p:spPr/>
        <p:txBody>
          <a:bodyPr/>
          <a:lstStyle/>
          <a:p>
            <a:r>
              <a:rPr lang="en-GB" dirty="0"/>
              <a:t>A National Biosafety Centre has been established to facilitate implementation of the Cartagena Protocol, along with national biosafety guidelines to regulate genetically modified organisms.</a:t>
            </a:r>
          </a:p>
          <a:p>
            <a:r>
              <a:rPr lang="en-GB" dirty="0"/>
              <a:t>Awareness campaigns have improved the understanding of the importance of biodiversity and have led to broader engagement across society in implementation activities. </a:t>
            </a:r>
          </a:p>
          <a:p>
            <a:r>
              <a:rPr lang="en-GB" dirty="0"/>
              <a:t>Significant progress has been made in the mobilization of national and international financial resources for implementing the Convention. </a:t>
            </a:r>
          </a:p>
          <a:p>
            <a:r>
              <a:rPr lang="en-GB" dirty="0"/>
              <a:t>However, there is no strategic plan for meeting future needs.</a:t>
            </a:r>
            <a:endParaRPr lang="en-US" dirty="0"/>
          </a:p>
        </p:txBody>
      </p:sp>
    </p:spTree>
    <p:extLst>
      <p:ext uri="{BB962C8B-B14F-4D97-AF65-F5344CB8AC3E}">
        <p14:creationId xmlns:p14="http://schemas.microsoft.com/office/powerpoint/2010/main" val="3072239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1207</TotalTime>
  <Words>1181</Words>
  <Application>Microsoft Office PowerPoint</Application>
  <PresentationFormat>Widescreen</PresentationFormat>
  <Paragraphs>100</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Pakistan and conservation of biodiversity</vt:lpstr>
      <vt:lpstr>Pakistan</vt:lpstr>
      <vt:lpstr>Biodiversity in Pakistan</vt:lpstr>
      <vt:lpstr>Biodiversity in Pakistan</vt:lpstr>
      <vt:lpstr>Threats to biodiversity in Pakistan</vt:lpstr>
      <vt:lpstr>Pakistan and CBD</vt:lpstr>
      <vt:lpstr>Pakistan and 2020 Aichi biodiversity targets</vt:lpstr>
      <vt:lpstr>PowerPoint Presentation</vt:lpstr>
      <vt:lpstr>Pakistan and Cartagena protocol</vt:lpstr>
      <vt:lpstr>Pakistan and IUCN</vt:lpstr>
      <vt:lpstr>Pakistan and IUCN</vt:lpstr>
      <vt:lpstr>Projects of IUCN in Pakistan</vt:lpstr>
      <vt:lpstr>Projects of IUCN in Pakistan</vt:lpstr>
      <vt:lpstr>Projects of IUCN in Pakistan</vt:lpstr>
      <vt:lpstr>Projects of IUCN in Pakistan</vt:lpstr>
      <vt:lpstr>Projects of IUCN in Pakistan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Pakistan and conservation of biodiversity</dc:title>
  <dc:creator>ALLAH HO</dc:creator>
  <cp:lastModifiedBy>ALLAH HO</cp:lastModifiedBy>
  <cp:revision>21</cp:revision>
  <dcterms:created xsi:type="dcterms:W3CDTF">2020-04-13T06:11:41Z</dcterms:created>
  <dcterms:modified xsi:type="dcterms:W3CDTF">2020-04-16T12:02:18Z</dcterms:modified>
</cp:coreProperties>
</file>