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0"/>
  </p:notesMasterIdLst>
  <p:handoutMasterIdLst>
    <p:handoutMasterId r:id="rId51"/>
  </p:handoutMasterIdLst>
  <p:sldIdLst>
    <p:sldId id="256" r:id="rId2"/>
    <p:sldId id="257" r:id="rId3"/>
    <p:sldId id="258" r:id="rId4"/>
    <p:sldId id="259" r:id="rId5"/>
    <p:sldId id="261" r:id="rId6"/>
    <p:sldId id="279" r:id="rId7"/>
    <p:sldId id="280" r:id="rId8"/>
    <p:sldId id="262" r:id="rId9"/>
    <p:sldId id="263" r:id="rId10"/>
    <p:sldId id="277" r:id="rId11"/>
    <p:sldId id="278" r:id="rId12"/>
    <p:sldId id="264" r:id="rId13"/>
    <p:sldId id="265" r:id="rId14"/>
    <p:sldId id="268" r:id="rId15"/>
    <p:sldId id="269" r:id="rId16"/>
    <p:sldId id="270" r:id="rId17"/>
    <p:sldId id="271" r:id="rId18"/>
    <p:sldId id="272" r:id="rId19"/>
    <p:sldId id="273" r:id="rId20"/>
    <p:sldId id="274" r:id="rId21"/>
    <p:sldId id="275" r:id="rId22"/>
    <p:sldId id="276"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7" r:id="rId38"/>
    <p:sldId id="298" r:id="rId39"/>
    <p:sldId id="295" r:id="rId40"/>
    <p:sldId id="299" r:id="rId41"/>
    <p:sldId id="296" r:id="rId42"/>
    <p:sldId id="300" r:id="rId43"/>
    <p:sldId id="301" r:id="rId44"/>
    <p:sldId id="303" r:id="rId45"/>
    <p:sldId id="302" r:id="rId46"/>
    <p:sldId id="304" r:id="rId47"/>
    <p:sldId id="307" r:id="rId48"/>
    <p:sldId id="319"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497" autoAdjust="0"/>
    <p:restoredTop sz="94660"/>
  </p:normalViewPr>
  <p:slideViewPr>
    <p:cSldViewPr>
      <p:cViewPr>
        <p:scale>
          <a:sx n="76" d="100"/>
          <a:sy n="76" d="100"/>
        </p:scale>
        <p:origin x="-1098" y="1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45" d="100"/>
          <a:sy n="45" d="100"/>
        </p:scale>
        <p:origin x="-210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7D1E13-FF65-4A7E-9B3A-A328FA71C34B}"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A98EB66D-0CB6-4DFB-88D2-9AC36A60C6AC}">
      <dgm:prSet phldrT="[Text]"/>
      <dgm:spPr/>
      <dgm:t>
        <a:bodyPr/>
        <a:lstStyle/>
        <a:p>
          <a:r>
            <a:rPr lang="en-US" dirty="0" smtClean="0"/>
            <a:t>MAINTAINING EGG QUALITY IN THE BREEDER HOUSE </a:t>
          </a:r>
          <a:endParaRPr lang="en-US" dirty="0"/>
        </a:p>
      </dgm:t>
    </dgm:pt>
    <dgm:pt modelId="{92CADB5E-8DBE-4874-9FEB-1330943A1F3E}" type="parTrans" cxnId="{85A60101-D1A7-49D6-A377-EF6A44BED913}">
      <dgm:prSet/>
      <dgm:spPr/>
      <dgm:t>
        <a:bodyPr/>
        <a:lstStyle/>
        <a:p>
          <a:endParaRPr lang="en-US"/>
        </a:p>
      </dgm:t>
    </dgm:pt>
    <dgm:pt modelId="{645552FA-F76E-448F-A03B-040E0268729F}" type="sibTrans" cxnId="{85A60101-D1A7-49D6-A377-EF6A44BED913}">
      <dgm:prSet/>
      <dgm:spPr/>
      <dgm:t>
        <a:bodyPr/>
        <a:lstStyle/>
        <a:p>
          <a:endParaRPr lang="en-US"/>
        </a:p>
      </dgm:t>
    </dgm:pt>
    <dgm:pt modelId="{C3308182-ACC7-49CD-AE7C-504592925527}">
      <dgm:prSet/>
      <dgm:spPr/>
      <dgm:t>
        <a:bodyPr/>
        <a:lstStyle/>
        <a:p>
          <a:r>
            <a:rPr lang="en-US" dirty="0" smtClean="0"/>
            <a:t>HATCHING EGG SELECTION</a:t>
          </a:r>
          <a:endParaRPr lang="en-US" dirty="0"/>
        </a:p>
      </dgm:t>
    </dgm:pt>
    <dgm:pt modelId="{6C9E7B9C-0847-49A9-94FA-D4AA65CDEE14}" type="parTrans" cxnId="{AEDFBA6F-7EF7-4E2E-8107-F5E080A65B3D}">
      <dgm:prSet/>
      <dgm:spPr/>
      <dgm:t>
        <a:bodyPr/>
        <a:lstStyle/>
        <a:p>
          <a:endParaRPr lang="en-US"/>
        </a:p>
      </dgm:t>
    </dgm:pt>
    <dgm:pt modelId="{B3C7AD2D-1500-4725-9AA1-31CBF665CB41}" type="sibTrans" cxnId="{AEDFBA6F-7EF7-4E2E-8107-F5E080A65B3D}">
      <dgm:prSet/>
      <dgm:spPr/>
      <dgm:t>
        <a:bodyPr/>
        <a:lstStyle/>
        <a:p>
          <a:endParaRPr lang="en-US"/>
        </a:p>
      </dgm:t>
    </dgm:pt>
    <dgm:pt modelId="{37C0DDEE-5F8E-40A2-B14B-266564DCA42B}">
      <dgm:prSet/>
      <dgm:spPr/>
      <dgm:t>
        <a:bodyPr/>
        <a:lstStyle/>
        <a:p>
          <a:r>
            <a:rPr lang="en-US" smtClean="0"/>
            <a:t>REDUCING CONTAMINATION OF HATCHING EGGS</a:t>
          </a:r>
          <a:endParaRPr lang="en-US"/>
        </a:p>
      </dgm:t>
    </dgm:pt>
    <dgm:pt modelId="{A4C67A80-075C-4DD5-A4C9-7CE55FEC6BA9}" type="parTrans" cxnId="{B193320E-CBCF-4504-8C99-21FDC571A3C1}">
      <dgm:prSet/>
      <dgm:spPr/>
      <dgm:t>
        <a:bodyPr/>
        <a:lstStyle/>
        <a:p>
          <a:endParaRPr lang="en-US"/>
        </a:p>
      </dgm:t>
    </dgm:pt>
    <dgm:pt modelId="{DA68F100-7C21-4719-8BB2-3D2453378307}" type="sibTrans" cxnId="{B193320E-CBCF-4504-8C99-21FDC571A3C1}">
      <dgm:prSet/>
      <dgm:spPr/>
      <dgm:t>
        <a:bodyPr/>
        <a:lstStyle/>
        <a:p>
          <a:endParaRPr lang="en-US"/>
        </a:p>
      </dgm:t>
    </dgm:pt>
    <dgm:pt modelId="{3A53CE84-D156-4169-A22E-91891B3EA374}">
      <dgm:prSet/>
      <dgm:spPr/>
      <dgm:t>
        <a:bodyPr/>
        <a:lstStyle/>
        <a:p>
          <a:r>
            <a:rPr lang="en-US" smtClean="0"/>
            <a:t>TRANSPORTING HATCHING EGGS</a:t>
          </a:r>
          <a:endParaRPr lang="en-US"/>
        </a:p>
      </dgm:t>
    </dgm:pt>
    <dgm:pt modelId="{E4EF01C6-27B7-44A5-BA76-ED02BF96580E}" type="parTrans" cxnId="{5C9BC2C5-4865-4E87-BDC5-F559FD4EB889}">
      <dgm:prSet/>
      <dgm:spPr/>
      <dgm:t>
        <a:bodyPr/>
        <a:lstStyle/>
        <a:p>
          <a:endParaRPr lang="en-US"/>
        </a:p>
      </dgm:t>
    </dgm:pt>
    <dgm:pt modelId="{30C9FA63-0A64-4B24-B184-01C738F9D87D}" type="sibTrans" cxnId="{5C9BC2C5-4865-4E87-BDC5-F559FD4EB889}">
      <dgm:prSet/>
      <dgm:spPr/>
      <dgm:t>
        <a:bodyPr/>
        <a:lstStyle/>
        <a:p>
          <a:endParaRPr lang="en-US"/>
        </a:p>
      </dgm:t>
    </dgm:pt>
    <dgm:pt modelId="{94D5B096-5534-41D3-934D-79F96BA23453}">
      <dgm:prSet/>
      <dgm:spPr/>
      <dgm:t>
        <a:bodyPr/>
        <a:lstStyle/>
        <a:p>
          <a:r>
            <a:rPr lang="en-US" dirty="0" smtClean="0"/>
            <a:t>HANDLING EGGS PRIOR TO INCUBATION</a:t>
          </a:r>
          <a:endParaRPr lang="en-US" dirty="0"/>
        </a:p>
      </dgm:t>
    </dgm:pt>
    <dgm:pt modelId="{95D41976-6697-4E0A-8DC8-58B3FDA16145}" type="parTrans" cxnId="{A8FFFB10-7DF5-449D-89A6-78A26CA227EB}">
      <dgm:prSet/>
      <dgm:spPr/>
      <dgm:t>
        <a:bodyPr/>
        <a:lstStyle/>
        <a:p>
          <a:endParaRPr lang="en-US"/>
        </a:p>
      </dgm:t>
    </dgm:pt>
    <dgm:pt modelId="{A7575D29-8ECE-4F2E-845D-27A826083FC6}" type="sibTrans" cxnId="{A8FFFB10-7DF5-449D-89A6-78A26CA227EB}">
      <dgm:prSet/>
      <dgm:spPr/>
      <dgm:t>
        <a:bodyPr/>
        <a:lstStyle/>
        <a:p>
          <a:endParaRPr lang="en-US"/>
        </a:p>
      </dgm:t>
    </dgm:pt>
    <dgm:pt modelId="{93D7BC44-CE59-418F-B023-5EE7A4C7898E}">
      <dgm:prSet/>
      <dgm:spPr/>
      <dgm:t>
        <a:bodyPr/>
        <a:lstStyle/>
        <a:p>
          <a:r>
            <a:rPr lang="en-US" dirty="0" smtClean="0"/>
            <a:t>PREWARMING HATCHING EGGS</a:t>
          </a:r>
          <a:endParaRPr lang="en-US" dirty="0"/>
        </a:p>
      </dgm:t>
    </dgm:pt>
    <dgm:pt modelId="{6397517B-A995-46E2-B6D4-29C31E2BCFE7}" type="parTrans" cxnId="{CC35C34A-F398-492E-9294-180D812A167D}">
      <dgm:prSet/>
      <dgm:spPr/>
      <dgm:t>
        <a:bodyPr/>
        <a:lstStyle/>
        <a:p>
          <a:endParaRPr lang="en-US"/>
        </a:p>
      </dgm:t>
    </dgm:pt>
    <dgm:pt modelId="{9AE14731-2115-4D6C-BD84-0DD3A61B948A}" type="sibTrans" cxnId="{CC35C34A-F398-492E-9294-180D812A167D}">
      <dgm:prSet/>
      <dgm:spPr/>
      <dgm:t>
        <a:bodyPr/>
        <a:lstStyle/>
        <a:p>
          <a:endParaRPr lang="en-US"/>
        </a:p>
      </dgm:t>
    </dgm:pt>
    <dgm:pt modelId="{CBD62D66-EBA8-4D74-B843-A133EC7D4C8E}" type="pres">
      <dgm:prSet presAssocID="{8C7D1E13-FF65-4A7E-9B3A-A328FA71C34B}" presName="hierChild1" presStyleCnt="0">
        <dgm:presLayoutVars>
          <dgm:chPref val="1"/>
          <dgm:dir/>
          <dgm:animOne val="branch"/>
          <dgm:animLvl val="lvl"/>
          <dgm:resizeHandles/>
        </dgm:presLayoutVars>
      </dgm:prSet>
      <dgm:spPr/>
      <dgm:t>
        <a:bodyPr/>
        <a:lstStyle/>
        <a:p>
          <a:endParaRPr lang="en-US"/>
        </a:p>
      </dgm:t>
    </dgm:pt>
    <dgm:pt modelId="{4A675A9A-B803-4DB0-821A-BE55440D587D}" type="pres">
      <dgm:prSet presAssocID="{A98EB66D-0CB6-4DFB-88D2-9AC36A60C6AC}" presName="hierRoot1" presStyleCnt="0"/>
      <dgm:spPr/>
    </dgm:pt>
    <dgm:pt modelId="{55F959CB-9A86-4872-998D-B93D6E693F4C}" type="pres">
      <dgm:prSet presAssocID="{A98EB66D-0CB6-4DFB-88D2-9AC36A60C6AC}" presName="composite" presStyleCnt="0"/>
      <dgm:spPr/>
    </dgm:pt>
    <dgm:pt modelId="{EC3F146F-4241-4859-A1CA-A59BC2A39A4B}" type="pres">
      <dgm:prSet presAssocID="{A98EB66D-0CB6-4DFB-88D2-9AC36A60C6AC}" presName="background" presStyleLbl="node0" presStyleIdx="0" presStyleCnt="6"/>
      <dgm:spPr/>
    </dgm:pt>
    <dgm:pt modelId="{41A6F54C-7F2E-48FE-906F-E4ACDFD8BCE6}" type="pres">
      <dgm:prSet presAssocID="{A98EB66D-0CB6-4DFB-88D2-9AC36A60C6AC}" presName="text" presStyleLbl="fgAcc0" presStyleIdx="0" presStyleCnt="6">
        <dgm:presLayoutVars>
          <dgm:chPref val="3"/>
        </dgm:presLayoutVars>
      </dgm:prSet>
      <dgm:spPr/>
      <dgm:t>
        <a:bodyPr/>
        <a:lstStyle/>
        <a:p>
          <a:endParaRPr lang="en-US"/>
        </a:p>
      </dgm:t>
    </dgm:pt>
    <dgm:pt modelId="{EDECC7B5-BA4E-4EBB-B4D2-D254FE358618}" type="pres">
      <dgm:prSet presAssocID="{A98EB66D-0CB6-4DFB-88D2-9AC36A60C6AC}" presName="hierChild2" presStyleCnt="0"/>
      <dgm:spPr/>
    </dgm:pt>
    <dgm:pt modelId="{5BB3F82F-43AF-4F13-892F-C3581DF51E92}" type="pres">
      <dgm:prSet presAssocID="{C3308182-ACC7-49CD-AE7C-504592925527}" presName="hierRoot1" presStyleCnt="0"/>
      <dgm:spPr/>
    </dgm:pt>
    <dgm:pt modelId="{984D01E1-82CB-4555-981B-2C2D268E2F5D}" type="pres">
      <dgm:prSet presAssocID="{C3308182-ACC7-49CD-AE7C-504592925527}" presName="composite" presStyleCnt="0"/>
      <dgm:spPr/>
    </dgm:pt>
    <dgm:pt modelId="{81A97025-9DC3-4874-B542-8641FB2EE40F}" type="pres">
      <dgm:prSet presAssocID="{C3308182-ACC7-49CD-AE7C-504592925527}" presName="background" presStyleLbl="node0" presStyleIdx="1" presStyleCnt="6"/>
      <dgm:spPr/>
    </dgm:pt>
    <dgm:pt modelId="{121006BF-5FA0-476B-9543-13C6FB69EEDF}" type="pres">
      <dgm:prSet presAssocID="{C3308182-ACC7-49CD-AE7C-504592925527}" presName="text" presStyleLbl="fgAcc0" presStyleIdx="1" presStyleCnt="6">
        <dgm:presLayoutVars>
          <dgm:chPref val="3"/>
        </dgm:presLayoutVars>
      </dgm:prSet>
      <dgm:spPr/>
      <dgm:t>
        <a:bodyPr/>
        <a:lstStyle/>
        <a:p>
          <a:endParaRPr lang="en-US"/>
        </a:p>
      </dgm:t>
    </dgm:pt>
    <dgm:pt modelId="{CFA2E0A2-456D-4291-8025-C85821038E6A}" type="pres">
      <dgm:prSet presAssocID="{C3308182-ACC7-49CD-AE7C-504592925527}" presName="hierChild2" presStyleCnt="0"/>
      <dgm:spPr/>
    </dgm:pt>
    <dgm:pt modelId="{6E223A64-0581-4638-9B70-D6E57E4196B7}" type="pres">
      <dgm:prSet presAssocID="{37C0DDEE-5F8E-40A2-B14B-266564DCA42B}" presName="hierRoot1" presStyleCnt="0"/>
      <dgm:spPr/>
    </dgm:pt>
    <dgm:pt modelId="{6DF65009-1C69-4205-AFFE-AC7C4DE17F28}" type="pres">
      <dgm:prSet presAssocID="{37C0DDEE-5F8E-40A2-B14B-266564DCA42B}" presName="composite" presStyleCnt="0"/>
      <dgm:spPr/>
    </dgm:pt>
    <dgm:pt modelId="{27AB2FFB-FC85-497D-823E-16D61E0F2B4B}" type="pres">
      <dgm:prSet presAssocID="{37C0DDEE-5F8E-40A2-B14B-266564DCA42B}" presName="background" presStyleLbl="node0" presStyleIdx="2" presStyleCnt="6"/>
      <dgm:spPr/>
    </dgm:pt>
    <dgm:pt modelId="{C7A59107-10A7-423E-BA3D-C7F4593C5458}" type="pres">
      <dgm:prSet presAssocID="{37C0DDEE-5F8E-40A2-B14B-266564DCA42B}" presName="text" presStyleLbl="fgAcc0" presStyleIdx="2" presStyleCnt="6">
        <dgm:presLayoutVars>
          <dgm:chPref val="3"/>
        </dgm:presLayoutVars>
      </dgm:prSet>
      <dgm:spPr/>
      <dgm:t>
        <a:bodyPr/>
        <a:lstStyle/>
        <a:p>
          <a:endParaRPr lang="en-US"/>
        </a:p>
      </dgm:t>
    </dgm:pt>
    <dgm:pt modelId="{4A4A8B16-AF64-4129-AABD-E2EEFD0E7B71}" type="pres">
      <dgm:prSet presAssocID="{37C0DDEE-5F8E-40A2-B14B-266564DCA42B}" presName="hierChild2" presStyleCnt="0"/>
      <dgm:spPr/>
    </dgm:pt>
    <dgm:pt modelId="{D9A96F55-4350-4B0E-B9C3-2A0DA7E6C79F}" type="pres">
      <dgm:prSet presAssocID="{3A53CE84-D156-4169-A22E-91891B3EA374}" presName="hierRoot1" presStyleCnt="0"/>
      <dgm:spPr/>
    </dgm:pt>
    <dgm:pt modelId="{4CB2C7B8-E35D-4B6D-B471-48C6BB90B407}" type="pres">
      <dgm:prSet presAssocID="{3A53CE84-D156-4169-A22E-91891B3EA374}" presName="composite" presStyleCnt="0"/>
      <dgm:spPr/>
    </dgm:pt>
    <dgm:pt modelId="{E975CC51-C360-4038-A9E7-1708922CC14D}" type="pres">
      <dgm:prSet presAssocID="{3A53CE84-D156-4169-A22E-91891B3EA374}" presName="background" presStyleLbl="node0" presStyleIdx="3" presStyleCnt="6"/>
      <dgm:spPr/>
    </dgm:pt>
    <dgm:pt modelId="{39968E99-F32B-4341-9610-1FFB75BEB77E}" type="pres">
      <dgm:prSet presAssocID="{3A53CE84-D156-4169-A22E-91891B3EA374}" presName="text" presStyleLbl="fgAcc0" presStyleIdx="3" presStyleCnt="6">
        <dgm:presLayoutVars>
          <dgm:chPref val="3"/>
        </dgm:presLayoutVars>
      </dgm:prSet>
      <dgm:spPr/>
      <dgm:t>
        <a:bodyPr/>
        <a:lstStyle/>
        <a:p>
          <a:endParaRPr lang="en-US"/>
        </a:p>
      </dgm:t>
    </dgm:pt>
    <dgm:pt modelId="{4651AEB6-A033-4CA6-9885-B0379BF15E98}" type="pres">
      <dgm:prSet presAssocID="{3A53CE84-D156-4169-A22E-91891B3EA374}" presName="hierChild2" presStyleCnt="0"/>
      <dgm:spPr/>
    </dgm:pt>
    <dgm:pt modelId="{5052C24D-1C14-4F27-A86C-142DFC336743}" type="pres">
      <dgm:prSet presAssocID="{94D5B096-5534-41D3-934D-79F96BA23453}" presName="hierRoot1" presStyleCnt="0"/>
      <dgm:spPr/>
    </dgm:pt>
    <dgm:pt modelId="{8493BA17-31BC-41F6-894A-9A872A33D829}" type="pres">
      <dgm:prSet presAssocID="{94D5B096-5534-41D3-934D-79F96BA23453}" presName="composite" presStyleCnt="0"/>
      <dgm:spPr/>
    </dgm:pt>
    <dgm:pt modelId="{BC11DEA9-B0C4-4A66-8493-17DF74FF0EF5}" type="pres">
      <dgm:prSet presAssocID="{94D5B096-5534-41D3-934D-79F96BA23453}" presName="background" presStyleLbl="node0" presStyleIdx="4" presStyleCnt="6"/>
      <dgm:spPr/>
    </dgm:pt>
    <dgm:pt modelId="{DFD121F2-5907-4E7B-A4A2-34366D288C04}" type="pres">
      <dgm:prSet presAssocID="{94D5B096-5534-41D3-934D-79F96BA23453}" presName="text" presStyleLbl="fgAcc0" presStyleIdx="4" presStyleCnt="6">
        <dgm:presLayoutVars>
          <dgm:chPref val="3"/>
        </dgm:presLayoutVars>
      </dgm:prSet>
      <dgm:spPr/>
      <dgm:t>
        <a:bodyPr/>
        <a:lstStyle/>
        <a:p>
          <a:endParaRPr lang="en-US"/>
        </a:p>
      </dgm:t>
    </dgm:pt>
    <dgm:pt modelId="{BFF6D3FA-42EC-41E6-B75D-1BC901DDF25B}" type="pres">
      <dgm:prSet presAssocID="{94D5B096-5534-41D3-934D-79F96BA23453}" presName="hierChild2" presStyleCnt="0"/>
      <dgm:spPr/>
    </dgm:pt>
    <dgm:pt modelId="{4E18EC41-014B-4536-B2EE-FCB539014AB5}" type="pres">
      <dgm:prSet presAssocID="{93D7BC44-CE59-418F-B023-5EE7A4C7898E}" presName="hierRoot1" presStyleCnt="0"/>
      <dgm:spPr/>
    </dgm:pt>
    <dgm:pt modelId="{3015A9EF-54D2-43F3-9283-493CBACA2FEA}" type="pres">
      <dgm:prSet presAssocID="{93D7BC44-CE59-418F-B023-5EE7A4C7898E}" presName="composite" presStyleCnt="0"/>
      <dgm:spPr/>
    </dgm:pt>
    <dgm:pt modelId="{AA80BF60-DF37-4D9A-8A02-66765D896356}" type="pres">
      <dgm:prSet presAssocID="{93D7BC44-CE59-418F-B023-5EE7A4C7898E}" presName="background" presStyleLbl="node0" presStyleIdx="5" presStyleCnt="6"/>
      <dgm:spPr/>
    </dgm:pt>
    <dgm:pt modelId="{C92D4799-2A43-4EC5-8FC6-6D5006F40C1B}" type="pres">
      <dgm:prSet presAssocID="{93D7BC44-CE59-418F-B023-5EE7A4C7898E}" presName="text" presStyleLbl="fgAcc0" presStyleIdx="5" presStyleCnt="6">
        <dgm:presLayoutVars>
          <dgm:chPref val="3"/>
        </dgm:presLayoutVars>
      </dgm:prSet>
      <dgm:spPr/>
      <dgm:t>
        <a:bodyPr/>
        <a:lstStyle/>
        <a:p>
          <a:endParaRPr lang="en-US"/>
        </a:p>
      </dgm:t>
    </dgm:pt>
    <dgm:pt modelId="{67806A00-3E7C-4AAB-B92E-0CB5E84BF4D7}" type="pres">
      <dgm:prSet presAssocID="{93D7BC44-CE59-418F-B023-5EE7A4C7898E}" presName="hierChild2" presStyleCnt="0"/>
      <dgm:spPr/>
    </dgm:pt>
  </dgm:ptLst>
  <dgm:cxnLst>
    <dgm:cxn modelId="{BA1F9B3F-EAD3-4EC2-B3B5-369B97E8DE32}" type="presOf" srcId="{A98EB66D-0CB6-4DFB-88D2-9AC36A60C6AC}" destId="{41A6F54C-7F2E-48FE-906F-E4ACDFD8BCE6}" srcOrd="0" destOrd="0" presId="urn:microsoft.com/office/officeart/2005/8/layout/hierarchy1"/>
    <dgm:cxn modelId="{CC35C34A-F398-492E-9294-180D812A167D}" srcId="{8C7D1E13-FF65-4A7E-9B3A-A328FA71C34B}" destId="{93D7BC44-CE59-418F-B023-5EE7A4C7898E}" srcOrd="5" destOrd="0" parTransId="{6397517B-A995-46E2-B6D4-29C31E2BCFE7}" sibTransId="{9AE14731-2115-4D6C-BD84-0DD3A61B948A}"/>
    <dgm:cxn modelId="{6D9F6321-03FA-4DF9-B03E-296B9D3B99A7}" type="presOf" srcId="{94D5B096-5534-41D3-934D-79F96BA23453}" destId="{DFD121F2-5907-4E7B-A4A2-34366D288C04}" srcOrd="0" destOrd="0" presId="urn:microsoft.com/office/officeart/2005/8/layout/hierarchy1"/>
    <dgm:cxn modelId="{A8FFFB10-7DF5-449D-89A6-78A26CA227EB}" srcId="{8C7D1E13-FF65-4A7E-9B3A-A328FA71C34B}" destId="{94D5B096-5534-41D3-934D-79F96BA23453}" srcOrd="4" destOrd="0" parTransId="{95D41976-6697-4E0A-8DC8-58B3FDA16145}" sibTransId="{A7575D29-8ECE-4F2E-845D-27A826083FC6}"/>
    <dgm:cxn modelId="{85A60101-D1A7-49D6-A377-EF6A44BED913}" srcId="{8C7D1E13-FF65-4A7E-9B3A-A328FA71C34B}" destId="{A98EB66D-0CB6-4DFB-88D2-9AC36A60C6AC}" srcOrd="0" destOrd="0" parTransId="{92CADB5E-8DBE-4874-9FEB-1330943A1F3E}" sibTransId="{645552FA-F76E-448F-A03B-040E0268729F}"/>
    <dgm:cxn modelId="{B193320E-CBCF-4504-8C99-21FDC571A3C1}" srcId="{8C7D1E13-FF65-4A7E-9B3A-A328FA71C34B}" destId="{37C0DDEE-5F8E-40A2-B14B-266564DCA42B}" srcOrd="2" destOrd="0" parTransId="{A4C67A80-075C-4DD5-A4C9-7CE55FEC6BA9}" sibTransId="{DA68F100-7C21-4719-8BB2-3D2453378307}"/>
    <dgm:cxn modelId="{9F56263D-E33B-4A2C-A5AA-098CB3895E50}" type="presOf" srcId="{37C0DDEE-5F8E-40A2-B14B-266564DCA42B}" destId="{C7A59107-10A7-423E-BA3D-C7F4593C5458}" srcOrd="0" destOrd="0" presId="urn:microsoft.com/office/officeart/2005/8/layout/hierarchy1"/>
    <dgm:cxn modelId="{DCD063DC-5B9B-4E3B-93AA-58A3BD6928D4}" type="presOf" srcId="{8C7D1E13-FF65-4A7E-9B3A-A328FA71C34B}" destId="{CBD62D66-EBA8-4D74-B843-A133EC7D4C8E}" srcOrd="0" destOrd="0" presId="urn:microsoft.com/office/officeart/2005/8/layout/hierarchy1"/>
    <dgm:cxn modelId="{93F95CF4-714B-4E3A-A84A-9A71C982F256}" type="presOf" srcId="{3A53CE84-D156-4169-A22E-91891B3EA374}" destId="{39968E99-F32B-4341-9610-1FFB75BEB77E}" srcOrd="0" destOrd="0" presId="urn:microsoft.com/office/officeart/2005/8/layout/hierarchy1"/>
    <dgm:cxn modelId="{EAC06326-797E-4AE7-A002-933687D3BD8B}" type="presOf" srcId="{C3308182-ACC7-49CD-AE7C-504592925527}" destId="{121006BF-5FA0-476B-9543-13C6FB69EEDF}" srcOrd="0" destOrd="0" presId="urn:microsoft.com/office/officeart/2005/8/layout/hierarchy1"/>
    <dgm:cxn modelId="{AEDFBA6F-7EF7-4E2E-8107-F5E080A65B3D}" srcId="{8C7D1E13-FF65-4A7E-9B3A-A328FA71C34B}" destId="{C3308182-ACC7-49CD-AE7C-504592925527}" srcOrd="1" destOrd="0" parTransId="{6C9E7B9C-0847-49A9-94FA-D4AA65CDEE14}" sibTransId="{B3C7AD2D-1500-4725-9AA1-31CBF665CB41}"/>
    <dgm:cxn modelId="{7DBFB591-EBF0-46EF-AB79-627112105BAD}" type="presOf" srcId="{93D7BC44-CE59-418F-B023-5EE7A4C7898E}" destId="{C92D4799-2A43-4EC5-8FC6-6D5006F40C1B}" srcOrd="0" destOrd="0" presId="urn:microsoft.com/office/officeart/2005/8/layout/hierarchy1"/>
    <dgm:cxn modelId="{5C9BC2C5-4865-4E87-BDC5-F559FD4EB889}" srcId="{8C7D1E13-FF65-4A7E-9B3A-A328FA71C34B}" destId="{3A53CE84-D156-4169-A22E-91891B3EA374}" srcOrd="3" destOrd="0" parTransId="{E4EF01C6-27B7-44A5-BA76-ED02BF96580E}" sibTransId="{30C9FA63-0A64-4B24-B184-01C738F9D87D}"/>
    <dgm:cxn modelId="{63CBE688-A498-4A32-9095-67EFEA6454D7}" type="presParOf" srcId="{CBD62D66-EBA8-4D74-B843-A133EC7D4C8E}" destId="{4A675A9A-B803-4DB0-821A-BE55440D587D}" srcOrd="0" destOrd="0" presId="urn:microsoft.com/office/officeart/2005/8/layout/hierarchy1"/>
    <dgm:cxn modelId="{4563013A-B32F-4201-9CEA-55BF1C85B6C3}" type="presParOf" srcId="{4A675A9A-B803-4DB0-821A-BE55440D587D}" destId="{55F959CB-9A86-4872-998D-B93D6E693F4C}" srcOrd="0" destOrd="0" presId="urn:microsoft.com/office/officeart/2005/8/layout/hierarchy1"/>
    <dgm:cxn modelId="{249418EA-AAF1-4CB5-8417-3B944A0975F3}" type="presParOf" srcId="{55F959CB-9A86-4872-998D-B93D6E693F4C}" destId="{EC3F146F-4241-4859-A1CA-A59BC2A39A4B}" srcOrd="0" destOrd="0" presId="urn:microsoft.com/office/officeart/2005/8/layout/hierarchy1"/>
    <dgm:cxn modelId="{06CF0385-C9CC-4990-A7B1-012C466E0224}" type="presParOf" srcId="{55F959CB-9A86-4872-998D-B93D6E693F4C}" destId="{41A6F54C-7F2E-48FE-906F-E4ACDFD8BCE6}" srcOrd="1" destOrd="0" presId="urn:microsoft.com/office/officeart/2005/8/layout/hierarchy1"/>
    <dgm:cxn modelId="{140D891F-0657-45BE-920D-0684CB1C9322}" type="presParOf" srcId="{4A675A9A-B803-4DB0-821A-BE55440D587D}" destId="{EDECC7B5-BA4E-4EBB-B4D2-D254FE358618}" srcOrd="1" destOrd="0" presId="urn:microsoft.com/office/officeart/2005/8/layout/hierarchy1"/>
    <dgm:cxn modelId="{B7879FD0-21D9-4D4E-97E3-E2475244A1C4}" type="presParOf" srcId="{CBD62D66-EBA8-4D74-B843-A133EC7D4C8E}" destId="{5BB3F82F-43AF-4F13-892F-C3581DF51E92}" srcOrd="1" destOrd="0" presId="urn:microsoft.com/office/officeart/2005/8/layout/hierarchy1"/>
    <dgm:cxn modelId="{7C53A478-847D-4704-B472-4D3D7EC9DB95}" type="presParOf" srcId="{5BB3F82F-43AF-4F13-892F-C3581DF51E92}" destId="{984D01E1-82CB-4555-981B-2C2D268E2F5D}" srcOrd="0" destOrd="0" presId="urn:microsoft.com/office/officeart/2005/8/layout/hierarchy1"/>
    <dgm:cxn modelId="{B0B9713B-A4DD-4328-9935-E5A109C2EEC0}" type="presParOf" srcId="{984D01E1-82CB-4555-981B-2C2D268E2F5D}" destId="{81A97025-9DC3-4874-B542-8641FB2EE40F}" srcOrd="0" destOrd="0" presId="urn:microsoft.com/office/officeart/2005/8/layout/hierarchy1"/>
    <dgm:cxn modelId="{42B6D20A-1574-4B4B-A5B8-C1558A16E14E}" type="presParOf" srcId="{984D01E1-82CB-4555-981B-2C2D268E2F5D}" destId="{121006BF-5FA0-476B-9543-13C6FB69EEDF}" srcOrd="1" destOrd="0" presId="urn:microsoft.com/office/officeart/2005/8/layout/hierarchy1"/>
    <dgm:cxn modelId="{2E89029A-5C6F-4FBC-946A-8FC253544586}" type="presParOf" srcId="{5BB3F82F-43AF-4F13-892F-C3581DF51E92}" destId="{CFA2E0A2-456D-4291-8025-C85821038E6A}" srcOrd="1" destOrd="0" presId="urn:microsoft.com/office/officeart/2005/8/layout/hierarchy1"/>
    <dgm:cxn modelId="{6088C74E-FDE6-456D-A745-4E464892C2E6}" type="presParOf" srcId="{CBD62D66-EBA8-4D74-B843-A133EC7D4C8E}" destId="{6E223A64-0581-4638-9B70-D6E57E4196B7}" srcOrd="2" destOrd="0" presId="urn:microsoft.com/office/officeart/2005/8/layout/hierarchy1"/>
    <dgm:cxn modelId="{5CE8EFC1-F093-4E36-A1EA-21B05A6483C7}" type="presParOf" srcId="{6E223A64-0581-4638-9B70-D6E57E4196B7}" destId="{6DF65009-1C69-4205-AFFE-AC7C4DE17F28}" srcOrd="0" destOrd="0" presId="urn:microsoft.com/office/officeart/2005/8/layout/hierarchy1"/>
    <dgm:cxn modelId="{0DFAB1E0-5C80-411C-A595-2FDB267C4358}" type="presParOf" srcId="{6DF65009-1C69-4205-AFFE-AC7C4DE17F28}" destId="{27AB2FFB-FC85-497D-823E-16D61E0F2B4B}" srcOrd="0" destOrd="0" presId="urn:microsoft.com/office/officeart/2005/8/layout/hierarchy1"/>
    <dgm:cxn modelId="{2B28EDD8-2796-465F-A4BF-F76314C0B6FB}" type="presParOf" srcId="{6DF65009-1C69-4205-AFFE-AC7C4DE17F28}" destId="{C7A59107-10A7-423E-BA3D-C7F4593C5458}" srcOrd="1" destOrd="0" presId="urn:microsoft.com/office/officeart/2005/8/layout/hierarchy1"/>
    <dgm:cxn modelId="{1E19CEC8-6AD5-40DE-B78F-D056B5ECC260}" type="presParOf" srcId="{6E223A64-0581-4638-9B70-D6E57E4196B7}" destId="{4A4A8B16-AF64-4129-AABD-E2EEFD0E7B71}" srcOrd="1" destOrd="0" presId="urn:microsoft.com/office/officeart/2005/8/layout/hierarchy1"/>
    <dgm:cxn modelId="{11E564AB-FE50-4ECC-9705-93FA84D0A855}" type="presParOf" srcId="{CBD62D66-EBA8-4D74-B843-A133EC7D4C8E}" destId="{D9A96F55-4350-4B0E-B9C3-2A0DA7E6C79F}" srcOrd="3" destOrd="0" presId="urn:microsoft.com/office/officeart/2005/8/layout/hierarchy1"/>
    <dgm:cxn modelId="{7F4D75DF-E0CF-4460-9FA3-4B7ED07317E1}" type="presParOf" srcId="{D9A96F55-4350-4B0E-B9C3-2A0DA7E6C79F}" destId="{4CB2C7B8-E35D-4B6D-B471-48C6BB90B407}" srcOrd="0" destOrd="0" presId="urn:microsoft.com/office/officeart/2005/8/layout/hierarchy1"/>
    <dgm:cxn modelId="{6F530882-2FDF-42AF-91A0-10FCAF928898}" type="presParOf" srcId="{4CB2C7B8-E35D-4B6D-B471-48C6BB90B407}" destId="{E975CC51-C360-4038-A9E7-1708922CC14D}" srcOrd="0" destOrd="0" presId="urn:microsoft.com/office/officeart/2005/8/layout/hierarchy1"/>
    <dgm:cxn modelId="{399FF969-B396-450E-AF61-F980A8443443}" type="presParOf" srcId="{4CB2C7B8-E35D-4B6D-B471-48C6BB90B407}" destId="{39968E99-F32B-4341-9610-1FFB75BEB77E}" srcOrd="1" destOrd="0" presId="urn:microsoft.com/office/officeart/2005/8/layout/hierarchy1"/>
    <dgm:cxn modelId="{84B911B5-56EB-4710-98E4-4C114BFDD492}" type="presParOf" srcId="{D9A96F55-4350-4B0E-B9C3-2A0DA7E6C79F}" destId="{4651AEB6-A033-4CA6-9885-B0379BF15E98}" srcOrd="1" destOrd="0" presId="urn:microsoft.com/office/officeart/2005/8/layout/hierarchy1"/>
    <dgm:cxn modelId="{B26DE481-39E7-4FEE-B8F1-5482CD09EDBF}" type="presParOf" srcId="{CBD62D66-EBA8-4D74-B843-A133EC7D4C8E}" destId="{5052C24D-1C14-4F27-A86C-142DFC336743}" srcOrd="4" destOrd="0" presId="urn:microsoft.com/office/officeart/2005/8/layout/hierarchy1"/>
    <dgm:cxn modelId="{18ECEC3D-134A-4926-9F98-D9575A9CA0D0}" type="presParOf" srcId="{5052C24D-1C14-4F27-A86C-142DFC336743}" destId="{8493BA17-31BC-41F6-894A-9A872A33D829}" srcOrd="0" destOrd="0" presId="urn:microsoft.com/office/officeart/2005/8/layout/hierarchy1"/>
    <dgm:cxn modelId="{54D4D720-A119-4DCC-9C8B-80302F0C8CDB}" type="presParOf" srcId="{8493BA17-31BC-41F6-894A-9A872A33D829}" destId="{BC11DEA9-B0C4-4A66-8493-17DF74FF0EF5}" srcOrd="0" destOrd="0" presId="urn:microsoft.com/office/officeart/2005/8/layout/hierarchy1"/>
    <dgm:cxn modelId="{A11E5451-9514-4028-9CED-D11DBEF19B90}" type="presParOf" srcId="{8493BA17-31BC-41F6-894A-9A872A33D829}" destId="{DFD121F2-5907-4E7B-A4A2-34366D288C04}" srcOrd="1" destOrd="0" presId="urn:microsoft.com/office/officeart/2005/8/layout/hierarchy1"/>
    <dgm:cxn modelId="{D5211DBD-E539-4D7D-AA4E-D32566555E7B}" type="presParOf" srcId="{5052C24D-1C14-4F27-A86C-142DFC336743}" destId="{BFF6D3FA-42EC-41E6-B75D-1BC901DDF25B}" srcOrd="1" destOrd="0" presId="urn:microsoft.com/office/officeart/2005/8/layout/hierarchy1"/>
    <dgm:cxn modelId="{038D0B5A-537E-4607-9AB5-3FBC6211DB6B}" type="presParOf" srcId="{CBD62D66-EBA8-4D74-B843-A133EC7D4C8E}" destId="{4E18EC41-014B-4536-B2EE-FCB539014AB5}" srcOrd="5" destOrd="0" presId="urn:microsoft.com/office/officeart/2005/8/layout/hierarchy1"/>
    <dgm:cxn modelId="{2C94C532-420D-4ADE-A156-3A5DF8982DE7}" type="presParOf" srcId="{4E18EC41-014B-4536-B2EE-FCB539014AB5}" destId="{3015A9EF-54D2-43F3-9283-493CBACA2FEA}" srcOrd="0" destOrd="0" presId="urn:microsoft.com/office/officeart/2005/8/layout/hierarchy1"/>
    <dgm:cxn modelId="{65843E5F-1472-462B-A311-20F228B0E293}" type="presParOf" srcId="{3015A9EF-54D2-43F3-9283-493CBACA2FEA}" destId="{AA80BF60-DF37-4D9A-8A02-66765D896356}" srcOrd="0" destOrd="0" presId="urn:microsoft.com/office/officeart/2005/8/layout/hierarchy1"/>
    <dgm:cxn modelId="{8D66DD41-2215-409D-9F7B-2B4207E189D3}" type="presParOf" srcId="{3015A9EF-54D2-43F3-9283-493CBACA2FEA}" destId="{C92D4799-2A43-4EC5-8FC6-6D5006F40C1B}" srcOrd="1" destOrd="0" presId="urn:microsoft.com/office/officeart/2005/8/layout/hierarchy1"/>
    <dgm:cxn modelId="{D38E510E-9765-44EB-B4DF-710ABE6BB5A4}" type="presParOf" srcId="{4E18EC41-014B-4536-B2EE-FCB539014AB5}" destId="{67806A00-3E7C-4AAB-B92E-0CB5E84BF4D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3F146F-4241-4859-A1CA-A59BC2A39A4B}">
      <dsp:nvSpPr>
        <dsp:cNvPr id="0" name=""/>
        <dsp:cNvSpPr/>
      </dsp:nvSpPr>
      <dsp:spPr>
        <a:xfrm>
          <a:off x="1013" y="2279371"/>
          <a:ext cx="1149753" cy="73009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1A6F54C-7F2E-48FE-906F-E4ACDFD8BCE6}">
      <dsp:nvSpPr>
        <dsp:cNvPr id="0" name=""/>
        <dsp:cNvSpPr/>
      </dsp:nvSpPr>
      <dsp:spPr>
        <a:xfrm>
          <a:off x="128764" y="2400734"/>
          <a:ext cx="1149753" cy="730093"/>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MAINTAINING EGG QUALITY IN THE BREEDER HOUSE </a:t>
          </a:r>
          <a:endParaRPr lang="en-US" sz="800" kern="1200" dirty="0"/>
        </a:p>
      </dsp:txBody>
      <dsp:txXfrm>
        <a:off x="150148" y="2422118"/>
        <a:ext cx="1106985" cy="687325"/>
      </dsp:txXfrm>
    </dsp:sp>
    <dsp:sp modelId="{81A97025-9DC3-4874-B542-8641FB2EE40F}">
      <dsp:nvSpPr>
        <dsp:cNvPr id="0" name=""/>
        <dsp:cNvSpPr/>
      </dsp:nvSpPr>
      <dsp:spPr>
        <a:xfrm>
          <a:off x="1406267" y="2279371"/>
          <a:ext cx="1149753" cy="73009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1006BF-5FA0-476B-9543-13C6FB69EEDF}">
      <dsp:nvSpPr>
        <dsp:cNvPr id="0" name=""/>
        <dsp:cNvSpPr/>
      </dsp:nvSpPr>
      <dsp:spPr>
        <a:xfrm>
          <a:off x="1534017" y="2400734"/>
          <a:ext cx="1149753" cy="730093"/>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HATCHING EGG SELECTION</a:t>
          </a:r>
          <a:endParaRPr lang="en-US" sz="800" kern="1200" dirty="0"/>
        </a:p>
      </dsp:txBody>
      <dsp:txXfrm>
        <a:off x="1555401" y="2422118"/>
        <a:ext cx="1106985" cy="687325"/>
      </dsp:txXfrm>
    </dsp:sp>
    <dsp:sp modelId="{27AB2FFB-FC85-497D-823E-16D61E0F2B4B}">
      <dsp:nvSpPr>
        <dsp:cNvPr id="0" name=""/>
        <dsp:cNvSpPr/>
      </dsp:nvSpPr>
      <dsp:spPr>
        <a:xfrm>
          <a:off x="2811521" y="2279371"/>
          <a:ext cx="1149753" cy="73009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7A59107-10A7-423E-BA3D-C7F4593C5458}">
      <dsp:nvSpPr>
        <dsp:cNvPr id="0" name=""/>
        <dsp:cNvSpPr/>
      </dsp:nvSpPr>
      <dsp:spPr>
        <a:xfrm>
          <a:off x="2939271" y="2400734"/>
          <a:ext cx="1149753" cy="730093"/>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smtClean="0"/>
            <a:t>REDUCING CONTAMINATION OF HATCHING EGGS</a:t>
          </a:r>
          <a:endParaRPr lang="en-US" sz="800" kern="1200"/>
        </a:p>
      </dsp:txBody>
      <dsp:txXfrm>
        <a:off x="2960655" y="2422118"/>
        <a:ext cx="1106985" cy="687325"/>
      </dsp:txXfrm>
    </dsp:sp>
    <dsp:sp modelId="{E975CC51-C360-4038-A9E7-1708922CC14D}">
      <dsp:nvSpPr>
        <dsp:cNvPr id="0" name=""/>
        <dsp:cNvSpPr/>
      </dsp:nvSpPr>
      <dsp:spPr>
        <a:xfrm>
          <a:off x="4216775" y="2279371"/>
          <a:ext cx="1149753" cy="73009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9968E99-F32B-4341-9610-1FFB75BEB77E}">
      <dsp:nvSpPr>
        <dsp:cNvPr id="0" name=""/>
        <dsp:cNvSpPr/>
      </dsp:nvSpPr>
      <dsp:spPr>
        <a:xfrm>
          <a:off x="4344525" y="2400734"/>
          <a:ext cx="1149753" cy="730093"/>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smtClean="0"/>
            <a:t>TRANSPORTING HATCHING EGGS</a:t>
          </a:r>
          <a:endParaRPr lang="en-US" sz="800" kern="1200"/>
        </a:p>
      </dsp:txBody>
      <dsp:txXfrm>
        <a:off x="4365909" y="2422118"/>
        <a:ext cx="1106985" cy="687325"/>
      </dsp:txXfrm>
    </dsp:sp>
    <dsp:sp modelId="{BC11DEA9-B0C4-4A66-8493-17DF74FF0EF5}">
      <dsp:nvSpPr>
        <dsp:cNvPr id="0" name=""/>
        <dsp:cNvSpPr/>
      </dsp:nvSpPr>
      <dsp:spPr>
        <a:xfrm>
          <a:off x="5622028" y="2279371"/>
          <a:ext cx="1149753" cy="73009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FD121F2-5907-4E7B-A4A2-34366D288C04}">
      <dsp:nvSpPr>
        <dsp:cNvPr id="0" name=""/>
        <dsp:cNvSpPr/>
      </dsp:nvSpPr>
      <dsp:spPr>
        <a:xfrm>
          <a:off x="5749779" y="2400734"/>
          <a:ext cx="1149753" cy="730093"/>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HANDLING EGGS PRIOR TO INCUBATION</a:t>
          </a:r>
          <a:endParaRPr lang="en-US" sz="800" kern="1200" dirty="0"/>
        </a:p>
      </dsp:txBody>
      <dsp:txXfrm>
        <a:off x="5771163" y="2422118"/>
        <a:ext cx="1106985" cy="687325"/>
      </dsp:txXfrm>
    </dsp:sp>
    <dsp:sp modelId="{AA80BF60-DF37-4D9A-8A02-66765D896356}">
      <dsp:nvSpPr>
        <dsp:cNvPr id="0" name=""/>
        <dsp:cNvSpPr/>
      </dsp:nvSpPr>
      <dsp:spPr>
        <a:xfrm>
          <a:off x="7027282" y="2279371"/>
          <a:ext cx="1149753" cy="73009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2D4799-2A43-4EC5-8FC6-6D5006F40C1B}">
      <dsp:nvSpPr>
        <dsp:cNvPr id="0" name=""/>
        <dsp:cNvSpPr/>
      </dsp:nvSpPr>
      <dsp:spPr>
        <a:xfrm>
          <a:off x="7155033" y="2400734"/>
          <a:ext cx="1149753" cy="730093"/>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PREWARMING HATCHING EGGS</a:t>
          </a:r>
          <a:endParaRPr lang="en-US" sz="800" kern="1200" dirty="0"/>
        </a:p>
      </dsp:txBody>
      <dsp:txXfrm>
        <a:off x="7176417" y="2422118"/>
        <a:ext cx="1106985" cy="68732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By: Mr. Zaib-Ur-Rehman</a:t>
            </a: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72A47FB-6851-43A7-A723-BA4FC53572EF}" type="datetime2">
              <a:rPr lang="en-US" smtClean="0"/>
              <a:pPr/>
              <a:t>Sunday, October 18, 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Maintaining the Hatching egg quality</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DF2D0D1-BFF2-4C3A-B0B0-543D63101F05}" type="slidenum">
              <a:rPr lang="en-US" smtClean="0"/>
              <a:pPr/>
              <a:t>‹#›</a:t>
            </a:fld>
            <a:endParaRPr lang="en-US"/>
          </a:p>
        </p:txBody>
      </p:sp>
    </p:spTree>
    <p:extLst>
      <p:ext uri="{BB962C8B-B14F-4D97-AF65-F5344CB8AC3E}">
        <p14:creationId xmlns:p14="http://schemas.microsoft.com/office/powerpoint/2010/main" val="371040933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By: Mr. Zaib-Ur-Rehman</a:t>
            </a: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4CB691-5400-4233-A76C-0A5EAE307946}" type="datetime2">
              <a:rPr lang="en-US" smtClean="0"/>
              <a:pPr/>
              <a:t>Sunday, October 18, 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Maintaining the Hatching egg quality</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7749E1-9019-4811-A65B-677D7379473F}" type="slidenum">
              <a:rPr lang="en-US" smtClean="0"/>
              <a:pPr/>
              <a:t>‹#›</a:t>
            </a:fld>
            <a:endParaRPr lang="en-US"/>
          </a:p>
        </p:txBody>
      </p:sp>
    </p:spTree>
    <p:extLst>
      <p:ext uri="{BB962C8B-B14F-4D97-AF65-F5344CB8AC3E}">
        <p14:creationId xmlns:p14="http://schemas.microsoft.com/office/powerpoint/2010/main" val="353878661"/>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27749E1-9019-4811-A65B-677D7379473F}" type="slidenum">
              <a:rPr lang="en-US" smtClean="0"/>
              <a:pPr/>
              <a:t>1</a:t>
            </a:fld>
            <a:endParaRPr lang="en-US"/>
          </a:p>
        </p:txBody>
      </p:sp>
      <p:sp>
        <p:nvSpPr>
          <p:cNvPr id="5" name="Footer Placeholder 4"/>
          <p:cNvSpPr>
            <a:spLocks noGrp="1"/>
          </p:cNvSpPr>
          <p:nvPr>
            <p:ph type="ftr" sz="quarter" idx="11"/>
          </p:nvPr>
        </p:nvSpPr>
        <p:spPr/>
        <p:txBody>
          <a:bodyPr/>
          <a:lstStyle/>
          <a:p>
            <a:r>
              <a:rPr lang="en-US" smtClean="0"/>
              <a:t>Maintaining the Hatching egg quality</a:t>
            </a:r>
            <a:endParaRPr lang="en-US"/>
          </a:p>
        </p:txBody>
      </p:sp>
      <p:sp>
        <p:nvSpPr>
          <p:cNvPr id="6" name="Header Placeholder 5"/>
          <p:cNvSpPr>
            <a:spLocks noGrp="1"/>
          </p:cNvSpPr>
          <p:nvPr>
            <p:ph type="hdr" sz="quarter" idx="12"/>
          </p:nvPr>
        </p:nvSpPr>
        <p:spPr/>
        <p:txBody>
          <a:bodyPr/>
          <a:lstStyle/>
          <a:p>
            <a:r>
              <a:rPr lang="en-US" smtClean="0"/>
              <a:t>By: Mr. Zaib-Ur-Rehman</a:t>
            </a:r>
            <a:endParaRPr lang="en-US" dirty="0"/>
          </a:p>
        </p:txBody>
      </p:sp>
    </p:spTree>
    <p:extLst>
      <p:ext uri="{BB962C8B-B14F-4D97-AF65-F5344CB8AC3E}">
        <p14:creationId xmlns:p14="http://schemas.microsoft.com/office/powerpoint/2010/main" val="1386786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7749E1-9019-4811-A65B-677D7379473F}" type="slidenum">
              <a:rPr lang="en-US" smtClean="0"/>
              <a:pPr/>
              <a:t>2</a:t>
            </a:fld>
            <a:endParaRPr lang="en-US"/>
          </a:p>
        </p:txBody>
      </p:sp>
      <p:sp>
        <p:nvSpPr>
          <p:cNvPr id="5" name="Footer Placeholder 4"/>
          <p:cNvSpPr>
            <a:spLocks noGrp="1"/>
          </p:cNvSpPr>
          <p:nvPr>
            <p:ph type="ftr" sz="quarter" idx="11"/>
          </p:nvPr>
        </p:nvSpPr>
        <p:spPr/>
        <p:txBody>
          <a:bodyPr/>
          <a:lstStyle/>
          <a:p>
            <a:r>
              <a:rPr lang="en-US" smtClean="0"/>
              <a:t>Maintaining the Hatching egg quality</a:t>
            </a:r>
            <a:endParaRPr lang="en-US"/>
          </a:p>
        </p:txBody>
      </p:sp>
      <p:sp>
        <p:nvSpPr>
          <p:cNvPr id="6" name="Header Placeholder 5"/>
          <p:cNvSpPr>
            <a:spLocks noGrp="1"/>
          </p:cNvSpPr>
          <p:nvPr>
            <p:ph type="hdr" sz="quarter" idx="12"/>
          </p:nvPr>
        </p:nvSpPr>
        <p:spPr/>
        <p:txBody>
          <a:bodyPr/>
          <a:lstStyle/>
          <a:p>
            <a:r>
              <a:rPr lang="en-US" smtClean="0"/>
              <a:t>By: Mr. Zaib-Ur-Rehman</a:t>
            </a:r>
            <a:endParaRPr lang="en-US" dirty="0"/>
          </a:p>
        </p:txBody>
      </p:sp>
    </p:spTree>
    <p:extLst>
      <p:ext uri="{BB962C8B-B14F-4D97-AF65-F5344CB8AC3E}">
        <p14:creationId xmlns:p14="http://schemas.microsoft.com/office/powerpoint/2010/main" val="1413649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Date Placeholder 14"/>
          <p:cNvSpPr>
            <a:spLocks noGrp="1"/>
          </p:cNvSpPr>
          <p:nvPr>
            <p:ph type="dt" sz="half" idx="10"/>
          </p:nvPr>
        </p:nvSpPr>
        <p:spPr/>
        <p:txBody>
          <a:bodyPr/>
          <a:lstStyle/>
          <a:p>
            <a:fld id="{A6D9F74C-7E1C-47D4-AF3E-B0378C2B17FC}" type="datetime2">
              <a:rPr lang="en-US" smtClean="0"/>
              <a:t>Sunday, October 18, 2020</a:t>
            </a:fld>
            <a:endParaRPr lang="en-US"/>
          </a:p>
        </p:txBody>
      </p:sp>
      <p:sp>
        <p:nvSpPr>
          <p:cNvPr id="16" name="Slide Number Placeholder 15"/>
          <p:cNvSpPr>
            <a:spLocks noGrp="1"/>
          </p:cNvSpPr>
          <p:nvPr>
            <p:ph type="sldNum" sz="quarter" idx="11"/>
          </p:nvPr>
        </p:nvSpPr>
        <p:spPr/>
        <p:txBody>
          <a:bodyPr/>
          <a:lstStyle/>
          <a:p>
            <a:fld id="{F6B3C399-9D30-4C82-83DF-F285CA3D08E5}"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634D3E-FEC7-4DC1-8786-94EA7FBD5D38}"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B3C399-9D30-4C82-83DF-F285CA3D08E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5E2B7A-0643-4414-9920-9B16771295A5}"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B3C399-9D30-4C82-83DF-F285CA3D08E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4" name="Date Placeholder 13"/>
          <p:cNvSpPr>
            <a:spLocks noGrp="1"/>
          </p:cNvSpPr>
          <p:nvPr>
            <p:ph type="dt" sz="half" idx="10"/>
          </p:nvPr>
        </p:nvSpPr>
        <p:spPr/>
        <p:txBody>
          <a:bodyPr/>
          <a:lstStyle/>
          <a:p>
            <a:fld id="{892E3286-4EBC-4814-8B3F-42FA5B850464}" type="datetime2">
              <a:rPr lang="en-US" smtClean="0"/>
              <a:t>Sunday, October 18, 2020</a:t>
            </a:fld>
            <a:endParaRPr lang="en-US"/>
          </a:p>
        </p:txBody>
      </p:sp>
      <p:sp>
        <p:nvSpPr>
          <p:cNvPr id="15" name="Slide Number Placeholder 14"/>
          <p:cNvSpPr>
            <a:spLocks noGrp="1"/>
          </p:cNvSpPr>
          <p:nvPr>
            <p:ph type="sldNum" sz="quarter" idx="11"/>
          </p:nvPr>
        </p:nvSpPr>
        <p:spPr/>
        <p:txBody>
          <a:bodyPr/>
          <a:lstStyle/>
          <a:p>
            <a:fld id="{F6B3C399-9D30-4C82-83DF-F285CA3D08E5}" type="slidenum">
              <a:rPr lang="en-US" smtClean="0"/>
              <a:pPr/>
              <a:t>‹#›</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Date Placeholder 11"/>
          <p:cNvSpPr>
            <a:spLocks noGrp="1"/>
          </p:cNvSpPr>
          <p:nvPr>
            <p:ph type="dt" sz="half" idx="10"/>
          </p:nvPr>
        </p:nvSpPr>
        <p:spPr/>
        <p:txBody>
          <a:bodyPr/>
          <a:lstStyle/>
          <a:p>
            <a:fld id="{0F90F57D-38C1-424D-B58E-09CD569E9CCB}" type="datetime2">
              <a:rPr lang="en-US" smtClean="0"/>
              <a:t>Sunday, October 18, 2020</a:t>
            </a:fld>
            <a:endParaRPr lang="en-US"/>
          </a:p>
        </p:txBody>
      </p:sp>
      <p:sp>
        <p:nvSpPr>
          <p:cNvPr id="13" name="Slide Number Placeholder 12"/>
          <p:cNvSpPr>
            <a:spLocks noGrp="1"/>
          </p:cNvSpPr>
          <p:nvPr>
            <p:ph type="sldNum" sz="quarter" idx="11"/>
          </p:nvPr>
        </p:nvSpPr>
        <p:spPr/>
        <p:txBody>
          <a:bodyPr/>
          <a:lstStyle/>
          <a:p>
            <a:fld id="{F6B3C399-9D30-4C82-83DF-F285CA3D08E5}"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E8DBD73B-69D1-47EF-878B-4D35D988E672}" type="datetime2">
              <a:rPr lang="en-US" smtClean="0"/>
              <a:t>Sunday, October 18, 2020</a:t>
            </a:fld>
            <a:endParaRPr lang="en-US"/>
          </a:p>
        </p:txBody>
      </p:sp>
      <p:sp>
        <p:nvSpPr>
          <p:cNvPr id="9" name="Slide Number Placeholder 8"/>
          <p:cNvSpPr>
            <a:spLocks noGrp="1"/>
          </p:cNvSpPr>
          <p:nvPr>
            <p:ph type="sldNum" sz="quarter" idx="11"/>
          </p:nvPr>
        </p:nvSpPr>
        <p:spPr/>
        <p:txBody>
          <a:bodyPr/>
          <a:lstStyle/>
          <a:p>
            <a:fld id="{F6B3C399-9D30-4C82-83DF-F285CA3D08E5}"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
        <p:nvSpPr>
          <p:cNvPr id="11" name="Title 10"/>
          <p:cNvSpPr>
            <a:spLocks noGrp="1"/>
          </p:cNvSpPr>
          <p:nvPr>
            <p:ph type="title"/>
          </p:nvPr>
        </p:nvSpPr>
        <p:spPr/>
        <p:txBody>
          <a:bodyPr/>
          <a:lstStyle/>
          <a:p>
            <a:r>
              <a:rPr lang="en-US" smtClean="0"/>
              <a:t>Click to edit Master title style</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en-US" smtClean="0"/>
              <a:t>Click to edit Master title style</a:t>
            </a:r>
            <a:endParaRPr lang="en-US" dirty="0"/>
          </a:p>
        </p:txBody>
      </p:sp>
      <p:sp>
        <p:nvSpPr>
          <p:cNvPr id="14" name="Date Placeholder 13"/>
          <p:cNvSpPr>
            <a:spLocks noGrp="1"/>
          </p:cNvSpPr>
          <p:nvPr>
            <p:ph type="dt" sz="half" idx="10"/>
          </p:nvPr>
        </p:nvSpPr>
        <p:spPr/>
        <p:txBody>
          <a:bodyPr/>
          <a:lstStyle/>
          <a:p>
            <a:fld id="{501B79E5-FC47-46EF-8DDB-B7270DBAED69}" type="datetime2">
              <a:rPr lang="en-US" smtClean="0"/>
              <a:t>Sunday, October 18, 2020</a:t>
            </a:fld>
            <a:endParaRPr lang="en-US"/>
          </a:p>
        </p:txBody>
      </p:sp>
      <p:sp>
        <p:nvSpPr>
          <p:cNvPr id="15" name="Slide Number Placeholder 14"/>
          <p:cNvSpPr>
            <a:spLocks noGrp="1"/>
          </p:cNvSpPr>
          <p:nvPr>
            <p:ph type="sldNum" sz="quarter" idx="11"/>
          </p:nvPr>
        </p:nvSpPr>
        <p:spPr/>
        <p:txBody>
          <a:bodyPr/>
          <a:lstStyle/>
          <a:p>
            <a:fld id="{F6B3C399-9D30-4C82-83DF-F285CA3D08E5}" type="slidenum">
              <a:rPr lang="en-US" smtClean="0"/>
              <a:pPr/>
              <a:t>‹#›</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
        <p:nvSpPr>
          <p:cNvPr id="7" name="Date Placeholder 6"/>
          <p:cNvSpPr>
            <a:spLocks noGrp="1"/>
          </p:cNvSpPr>
          <p:nvPr>
            <p:ph type="dt" sz="half" idx="10"/>
          </p:nvPr>
        </p:nvSpPr>
        <p:spPr/>
        <p:txBody>
          <a:bodyPr/>
          <a:lstStyle/>
          <a:p>
            <a:fld id="{C42C5738-FACF-46BA-B78A-3E84EA6753A2}" type="datetime2">
              <a:rPr lang="en-US" smtClean="0"/>
              <a:t>Sunday, October 18, 2020</a:t>
            </a:fld>
            <a:endParaRPr lang="en-US"/>
          </a:p>
        </p:txBody>
      </p:sp>
      <p:sp>
        <p:nvSpPr>
          <p:cNvPr id="8" name="Slide Number Placeholder 7"/>
          <p:cNvSpPr>
            <a:spLocks noGrp="1"/>
          </p:cNvSpPr>
          <p:nvPr>
            <p:ph type="sldNum" sz="quarter" idx="11"/>
          </p:nvPr>
        </p:nvSpPr>
        <p:spPr/>
        <p:txBody>
          <a:bodyPr/>
          <a:lstStyle/>
          <a:p>
            <a:fld id="{F6B3C399-9D30-4C82-83DF-F285CA3D08E5}"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5F178EC-E9A4-47EE-9AB0-53216A6E2FC8}" type="datetime2">
              <a:rPr lang="en-US" smtClean="0"/>
              <a:t>Sunday, October 18, 2020</a:t>
            </a:fld>
            <a:endParaRPr lang="en-US"/>
          </a:p>
        </p:txBody>
      </p:sp>
      <p:sp>
        <p:nvSpPr>
          <p:cNvPr id="6" name="Slide Number Placeholder 5"/>
          <p:cNvSpPr>
            <a:spLocks noGrp="1"/>
          </p:cNvSpPr>
          <p:nvPr>
            <p:ph type="sldNum" sz="quarter" idx="11"/>
          </p:nvPr>
        </p:nvSpPr>
        <p:spPr/>
        <p:txBody>
          <a:bodyPr/>
          <a:lstStyle/>
          <a:p>
            <a:fld id="{F6B3C399-9D30-4C82-83DF-F285CA3D08E5}" type="slidenum">
              <a:rPr lang="en-US" smtClean="0"/>
              <a:pPr/>
              <a:t>‹#›</a:t>
            </a:fld>
            <a:endParaRPr lang="en-US"/>
          </a:p>
        </p:txBody>
      </p:sp>
      <p:sp>
        <p:nvSpPr>
          <p:cNvPr id="7" name="Footer Placeholder 6"/>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fld id="{619B44B4-A2F6-403F-A975-7BEBAA5A2B73}" type="datetime2">
              <a:rPr lang="en-US" smtClean="0"/>
              <a:t>Sunday, October 18, 2020</a:t>
            </a:fld>
            <a:endParaRPr lang="en-US"/>
          </a:p>
        </p:txBody>
      </p:sp>
      <p:sp>
        <p:nvSpPr>
          <p:cNvPr id="16" name="Slide Number Placeholder 15"/>
          <p:cNvSpPr>
            <a:spLocks noGrp="1"/>
          </p:cNvSpPr>
          <p:nvPr>
            <p:ph type="sldNum" sz="quarter" idx="11"/>
          </p:nvPr>
        </p:nvSpPr>
        <p:spPr/>
        <p:txBody>
          <a:bodyPr/>
          <a:lstStyle/>
          <a:p>
            <a:fld id="{F6B3C399-9D30-4C82-83DF-F285CA3D08E5}"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
        <p:nvSpPr>
          <p:cNvPr id="18" name="Title 17"/>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en-US" smtClean="0"/>
              <a:t>Click to edit Master title style</a:t>
            </a:r>
            <a:endParaRPr lang="en-US"/>
          </a:p>
        </p:txBody>
      </p:sp>
      <p:sp>
        <p:nvSpPr>
          <p:cNvPr id="13" name="Date Placeholder 12"/>
          <p:cNvSpPr>
            <a:spLocks noGrp="1"/>
          </p:cNvSpPr>
          <p:nvPr>
            <p:ph type="dt" sz="half" idx="10"/>
          </p:nvPr>
        </p:nvSpPr>
        <p:spPr/>
        <p:txBody>
          <a:bodyPr/>
          <a:lstStyle/>
          <a:p>
            <a:fld id="{D468E31F-7D92-494D-9516-A6967D5473FD}" type="datetime2">
              <a:rPr lang="en-US" smtClean="0"/>
              <a:t>Sunday, October 18, 2020</a:t>
            </a:fld>
            <a:endParaRPr lang="en-US"/>
          </a:p>
        </p:txBody>
      </p:sp>
      <p:sp>
        <p:nvSpPr>
          <p:cNvPr id="14" name="Slide Number Placeholder 13"/>
          <p:cNvSpPr>
            <a:spLocks noGrp="1"/>
          </p:cNvSpPr>
          <p:nvPr>
            <p:ph type="sldNum" sz="quarter" idx="11"/>
          </p:nvPr>
        </p:nvSpPr>
        <p:spPr/>
        <p:txBody>
          <a:bodyPr/>
          <a:lstStyle/>
          <a:p>
            <a:fld id="{F6B3C399-9D30-4C82-83DF-F285CA3D08E5}" type="slidenum">
              <a:rPr lang="en-US" smtClean="0"/>
              <a:pPr/>
              <a:t>‹#›</a:t>
            </a:fld>
            <a:endParaRPr lang="en-US"/>
          </a:p>
        </p:txBody>
      </p:sp>
      <p:sp>
        <p:nvSpPr>
          <p:cNvPr id="15" name="Footer Placeholder 14"/>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94416A06-9F95-4F74-9A64-7361DC56625F}" type="datetime2">
              <a:rPr lang="en-US" smtClean="0"/>
              <a:t>Sunday, October 18, 2020</a:t>
            </a:fld>
            <a:endParaRPr lang="en-US"/>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en-US"/>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F6B3C399-9D30-4C82-83DF-F285CA3D08E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533400" y="1143000"/>
            <a:ext cx="8153400" cy="2152650"/>
          </a:xfrm>
        </p:spPr>
        <p:txBody>
          <a:bodyPr/>
          <a:lstStyle/>
          <a:p>
            <a:pPr algn="ctr"/>
            <a:r>
              <a:rPr lang="en-US" dirty="0" smtClean="0"/>
              <a:t>Maintaining Hatching Egg Quality</a:t>
            </a:r>
            <a:endParaRPr lang="en-US" dirty="0"/>
          </a:p>
        </p:txBody>
      </p:sp>
      <p:sp>
        <p:nvSpPr>
          <p:cNvPr id="3" name="Footer Placeholder 2"/>
          <p:cNvSpPr>
            <a:spLocks noGrp="1"/>
          </p:cNvSpPr>
          <p:nvPr>
            <p:ph type="ftr" sz="quarter" idx="12"/>
          </p:nvPr>
        </p:nvSpPr>
        <p:spPr/>
        <p:txBody>
          <a:bodyPr/>
          <a:lstStyle/>
          <a:p>
            <a:endParaRPr lang="en-US" dirty="0"/>
          </a:p>
        </p:txBody>
      </p:sp>
      <p:sp>
        <p:nvSpPr>
          <p:cNvPr id="4" name="Date Placeholder 3"/>
          <p:cNvSpPr>
            <a:spLocks noGrp="1"/>
          </p:cNvSpPr>
          <p:nvPr>
            <p:ph type="dt" sz="half" idx="10"/>
          </p:nvPr>
        </p:nvSpPr>
        <p:spPr/>
        <p:txBody>
          <a:bodyPr/>
          <a:lstStyle/>
          <a:p>
            <a:fld id="{354CE3DC-EAA1-48C9-BC27-547F6E0F0332}" type="datetime2">
              <a:rPr lang="en-US" smtClean="0"/>
              <a:t>Sunday, October 18, 2020</a:t>
            </a:fld>
            <a:endParaRPr lang="en-US" dirty="0"/>
          </a:p>
        </p:txBody>
      </p:sp>
      <p:sp>
        <p:nvSpPr>
          <p:cNvPr id="5" name="Rectangle 4"/>
          <p:cNvSpPr/>
          <p:nvPr/>
        </p:nvSpPr>
        <p:spPr>
          <a:xfrm>
            <a:off x="1981200" y="3581400"/>
            <a:ext cx="6096000" cy="1754326"/>
          </a:xfrm>
          <a:prstGeom prst="rect">
            <a:avLst/>
          </a:prstGeom>
        </p:spPr>
        <p:txBody>
          <a:bodyPr wrap="square">
            <a:spAutoFit/>
          </a:bodyPr>
          <a:lstStyle/>
          <a:p>
            <a:pPr algn="ctr"/>
            <a:r>
              <a:rPr lang="en-US" i="1" dirty="0"/>
              <a:t>By</a:t>
            </a:r>
          </a:p>
          <a:p>
            <a:pPr algn="ctr"/>
            <a:r>
              <a:rPr lang="en-US" i="1" dirty="0" err="1" smtClean="0"/>
              <a:t>Abd</a:t>
            </a:r>
            <a:r>
              <a:rPr lang="en-US" i="1" dirty="0" smtClean="0"/>
              <a:t> </a:t>
            </a:r>
            <a:r>
              <a:rPr lang="en-US" i="1" dirty="0" err="1" smtClean="0"/>
              <a:t>ur</a:t>
            </a:r>
            <a:r>
              <a:rPr lang="en-US" i="1" dirty="0" smtClean="0"/>
              <a:t> </a:t>
            </a:r>
            <a:r>
              <a:rPr lang="en-US" i="1" dirty="0" err="1" smtClean="0"/>
              <a:t>Rehman</a:t>
            </a:r>
            <a:endParaRPr lang="en-US" i="1" dirty="0"/>
          </a:p>
          <a:p>
            <a:pPr algn="ctr"/>
            <a:r>
              <a:rPr lang="en-US" i="1" dirty="0"/>
              <a:t>Lecturer </a:t>
            </a:r>
          </a:p>
          <a:p>
            <a:pPr algn="ctr"/>
            <a:r>
              <a:rPr lang="en-US" i="1" dirty="0"/>
              <a:t>Department of </a:t>
            </a:r>
            <a:r>
              <a:rPr lang="en-US" i="1" dirty="0" smtClean="0"/>
              <a:t>Animal Sciences </a:t>
            </a:r>
            <a:endParaRPr lang="en-US" i="1" dirty="0"/>
          </a:p>
          <a:p>
            <a:pPr algn="ctr"/>
            <a:r>
              <a:rPr lang="en-US" i="1" dirty="0" smtClean="0"/>
              <a:t>University of Sargodha</a:t>
            </a:r>
            <a:endParaRPr lang="en-US" i="1" dirty="0"/>
          </a:p>
          <a:p>
            <a:pPr algn="ctr"/>
            <a:endParaRPr lang="en-US" dirty="0"/>
          </a:p>
        </p:txBody>
      </p:sp>
    </p:spTree>
    <p:extLst>
      <p:ext uri="{BB962C8B-B14F-4D97-AF65-F5344CB8AC3E}">
        <p14:creationId xmlns:p14="http://schemas.microsoft.com/office/powerpoint/2010/main" val="16513482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219200"/>
            <a:ext cx="8305800" cy="4572000"/>
          </a:xfrm>
        </p:spPr>
        <p:txBody>
          <a:bodyPr/>
          <a:lstStyle/>
          <a:p>
            <a:pPr algn="just"/>
            <a:r>
              <a:rPr lang="en-US" dirty="0">
                <a:effectLst/>
              </a:rPr>
              <a:t>The </a:t>
            </a:r>
            <a:r>
              <a:rPr lang="en-US" dirty="0">
                <a:solidFill>
                  <a:srgbClr val="FF0000"/>
                </a:solidFill>
                <a:effectLst/>
              </a:rPr>
              <a:t>frequency of hatching egg collection </a:t>
            </a:r>
            <a:r>
              <a:rPr lang="en-US" dirty="0">
                <a:effectLst/>
              </a:rPr>
              <a:t>is very important to maintaining </a:t>
            </a:r>
            <a:r>
              <a:rPr lang="en-US" dirty="0" smtClean="0">
                <a:effectLst/>
              </a:rPr>
              <a:t>quality</a:t>
            </a:r>
          </a:p>
          <a:p>
            <a:pPr algn="just"/>
            <a:r>
              <a:rPr lang="en-US" dirty="0" smtClean="0">
                <a:effectLst/>
              </a:rPr>
              <a:t>This </a:t>
            </a:r>
            <a:r>
              <a:rPr lang="en-US" dirty="0">
                <a:effectLst/>
              </a:rPr>
              <a:t>is especially true in extreme weather (hot or cold) </a:t>
            </a:r>
            <a:r>
              <a:rPr lang="en-US" dirty="0" smtClean="0">
                <a:effectLst/>
              </a:rPr>
              <a:t>conditions </a:t>
            </a:r>
          </a:p>
          <a:p>
            <a:pPr algn="just"/>
            <a:r>
              <a:rPr lang="en-US" dirty="0" smtClean="0">
                <a:effectLst/>
              </a:rPr>
              <a:t>Hatching eggs </a:t>
            </a:r>
            <a:r>
              <a:rPr lang="en-US" dirty="0">
                <a:effectLst/>
              </a:rPr>
              <a:t>should be collected a minimum of four times per day with conventional </a:t>
            </a:r>
            <a:r>
              <a:rPr lang="en-US" dirty="0" smtClean="0">
                <a:effectLst/>
              </a:rPr>
              <a:t>nests</a:t>
            </a:r>
          </a:p>
          <a:p>
            <a:pPr algn="just"/>
            <a:r>
              <a:rPr lang="en-US" dirty="0" smtClean="0">
                <a:effectLst/>
              </a:rPr>
              <a:t>The </a:t>
            </a:r>
            <a:r>
              <a:rPr lang="en-US" dirty="0">
                <a:effectLst/>
              </a:rPr>
              <a:t>typical flock lays most of its eggs in the morning. In practice, some eggs would have been laid only a </a:t>
            </a:r>
            <a:r>
              <a:rPr lang="en-US" dirty="0">
                <a:solidFill>
                  <a:srgbClr val="FF0000"/>
                </a:solidFill>
                <a:effectLst/>
              </a:rPr>
              <a:t>few minutes before collection</a:t>
            </a:r>
            <a:r>
              <a:rPr lang="en-US" dirty="0">
                <a:effectLst/>
              </a:rPr>
              <a:t> while others may have been in the nests three or four </a:t>
            </a:r>
            <a:r>
              <a:rPr lang="en-US" dirty="0" smtClean="0">
                <a:effectLst/>
              </a:rPr>
              <a:t>hours</a:t>
            </a:r>
            <a:endParaRPr lang="en-US" dirty="0">
              <a:effectLst/>
            </a:endParaRPr>
          </a:p>
          <a:p>
            <a:pPr algn="just"/>
            <a:r>
              <a:rPr lang="en-US" dirty="0">
                <a:effectLst/>
              </a:rPr>
              <a:t>This time difference is important as older eggs may have been subjected to pre incubation by subsequent hens which causes </a:t>
            </a:r>
            <a:r>
              <a:rPr lang="en-US" dirty="0">
                <a:solidFill>
                  <a:srgbClr val="FF0000"/>
                </a:solidFill>
                <a:effectLst/>
              </a:rPr>
              <a:t>variation in incubation time and subsequently hatch time and possibly chick quality</a:t>
            </a:r>
            <a:endParaRPr lang="en-US" dirty="0">
              <a:solidFill>
                <a:srgbClr val="FF0000"/>
              </a:solidFill>
            </a:endParaRPr>
          </a:p>
        </p:txBody>
      </p:sp>
      <p:sp>
        <p:nvSpPr>
          <p:cNvPr id="3" name="Title 2"/>
          <p:cNvSpPr>
            <a:spLocks noGrp="1"/>
          </p:cNvSpPr>
          <p:nvPr>
            <p:ph type="title"/>
          </p:nvPr>
        </p:nvSpPr>
        <p:spPr>
          <a:xfrm>
            <a:off x="609600" y="304800"/>
            <a:ext cx="8290560" cy="914400"/>
          </a:xfrm>
        </p:spPr>
        <p:txBody>
          <a:bodyPr/>
          <a:lstStyle/>
          <a:p>
            <a:pPr lvl="0"/>
            <a:r>
              <a:rPr lang="en-US" b="1" i="1" dirty="0" smtClean="0">
                <a:effectLst/>
              </a:rPr>
              <a:t>3.	Hatching </a:t>
            </a:r>
            <a:r>
              <a:rPr lang="en-US" b="1" i="1" dirty="0">
                <a:effectLst/>
              </a:rPr>
              <a:t>Egg </a:t>
            </a:r>
            <a:r>
              <a:rPr lang="en-US" b="1" i="1" dirty="0" smtClean="0">
                <a:effectLst/>
              </a:rPr>
              <a:t>Collection</a:t>
            </a:r>
            <a:endParaRPr lang="en-US" dirty="0"/>
          </a:p>
        </p:txBody>
      </p:sp>
      <p:sp>
        <p:nvSpPr>
          <p:cNvPr id="4" name="Date Placeholder 3"/>
          <p:cNvSpPr>
            <a:spLocks noGrp="1"/>
          </p:cNvSpPr>
          <p:nvPr>
            <p:ph type="dt" sz="half" idx="10"/>
          </p:nvPr>
        </p:nvSpPr>
        <p:spPr/>
        <p:txBody>
          <a:bodyPr/>
          <a:lstStyle/>
          <a:p>
            <a:fld id="{39EA0838-5FB6-4C89-A5AB-370ECA982CB1}" type="datetime2">
              <a:rPr lang="en-US" smtClean="0"/>
              <a:t>Sunday, October 18, 2020</a:t>
            </a:fld>
            <a:endParaRPr lang="en-US" dirty="0"/>
          </a:p>
        </p:txBody>
      </p:sp>
      <p:sp>
        <p:nvSpPr>
          <p:cNvPr id="5" name="Footer Placeholder 4"/>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535332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 calcmode="lin" valueType="num">
                                      <p:cBhvr additive="base">
                                        <p:cTn id="19"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 calcmode="lin" valueType="num">
                                      <p:cBhvr additive="base">
                                        <p:cTn id="2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 calcmode="lin" valueType="num">
                                      <p:cBhvr additive="base">
                                        <p:cTn id="3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4" end="4"/>
                                            </p:txEl>
                                          </p:spTgt>
                                        </p:tgtEl>
                                        <p:attrNameLst>
                                          <p:attrName>style.visibility</p:attrName>
                                        </p:attrNameLst>
                                      </p:cBhvr>
                                      <p:to>
                                        <p:strVal val="visible"/>
                                      </p:to>
                                    </p:set>
                                    <p:anim calcmode="lin" valueType="num">
                                      <p:cBhvr additive="base">
                                        <p:cTn id="3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001000" cy="4724400"/>
          </a:xfrm>
        </p:spPr>
        <p:txBody>
          <a:bodyPr/>
          <a:lstStyle/>
          <a:p>
            <a:pPr algn="just"/>
            <a:r>
              <a:rPr lang="en-US" dirty="0">
                <a:effectLst/>
              </a:rPr>
              <a:t>With mechanical nesting, it is typical for the producer to run the </a:t>
            </a:r>
            <a:r>
              <a:rPr lang="en-US" dirty="0">
                <a:solidFill>
                  <a:srgbClr val="FF0000"/>
                </a:solidFill>
                <a:effectLst/>
              </a:rPr>
              <a:t>egg belts </a:t>
            </a:r>
            <a:r>
              <a:rPr lang="en-US" dirty="0">
                <a:effectLst/>
              </a:rPr>
              <a:t>almost continuously when most of the eggs are being laid during the </a:t>
            </a:r>
            <a:r>
              <a:rPr lang="en-US" dirty="0">
                <a:solidFill>
                  <a:srgbClr val="FF0000"/>
                </a:solidFill>
                <a:effectLst/>
              </a:rPr>
              <a:t>morning hours</a:t>
            </a:r>
            <a:r>
              <a:rPr lang="en-US" dirty="0">
                <a:effectLst/>
              </a:rPr>
              <a:t>, then run the belts again in </a:t>
            </a:r>
            <a:r>
              <a:rPr lang="en-US" dirty="0">
                <a:solidFill>
                  <a:srgbClr val="FF0000"/>
                </a:solidFill>
                <a:effectLst/>
              </a:rPr>
              <a:t>mid-afternoon</a:t>
            </a:r>
            <a:r>
              <a:rPr lang="en-US" dirty="0">
                <a:effectLst/>
              </a:rPr>
              <a:t>, and finally, at </a:t>
            </a:r>
            <a:r>
              <a:rPr lang="en-US" dirty="0">
                <a:solidFill>
                  <a:srgbClr val="FF0000"/>
                </a:solidFill>
                <a:effectLst/>
              </a:rPr>
              <a:t>5:00 p.m. </a:t>
            </a:r>
            <a:r>
              <a:rPr lang="en-US" dirty="0">
                <a:effectLst/>
              </a:rPr>
              <a:t>to collect the remaining few </a:t>
            </a:r>
            <a:r>
              <a:rPr lang="en-US" dirty="0" smtClean="0">
                <a:effectLst/>
              </a:rPr>
              <a:t>eggs</a:t>
            </a:r>
            <a:endParaRPr lang="en-US" dirty="0">
              <a:effectLst/>
            </a:endParaRPr>
          </a:p>
          <a:p>
            <a:pPr algn="just"/>
            <a:r>
              <a:rPr lang="en-US" dirty="0">
                <a:effectLst/>
              </a:rPr>
              <a:t>Hatching eggs are susceptible to contamination </a:t>
            </a:r>
            <a:endParaRPr lang="en-US" dirty="0" smtClean="0">
              <a:effectLst/>
            </a:endParaRPr>
          </a:p>
          <a:p>
            <a:pPr algn="just"/>
            <a:r>
              <a:rPr lang="en-US" dirty="0" smtClean="0">
                <a:effectLst/>
              </a:rPr>
              <a:t>It </a:t>
            </a:r>
            <a:r>
              <a:rPr lang="en-US" dirty="0">
                <a:effectLst/>
              </a:rPr>
              <a:t>is imperative that </a:t>
            </a:r>
            <a:r>
              <a:rPr lang="en-US" dirty="0">
                <a:solidFill>
                  <a:srgbClr val="FF0000"/>
                </a:solidFill>
                <a:effectLst/>
              </a:rPr>
              <a:t>people wash and sanitize their hands </a:t>
            </a:r>
            <a:r>
              <a:rPr lang="en-US" dirty="0">
                <a:effectLst/>
              </a:rPr>
              <a:t>before collecting eggs from the nests or egg </a:t>
            </a:r>
            <a:r>
              <a:rPr lang="en-US" dirty="0" smtClean="0">
                <a:effectLst/>
              </a:rPr>
              <a:t>belts</a:t>
            </a:r>
          </a:p>
          <a:p>
            <a:pPr algn="just"/>
            <a:r>
              <a:rPr lang="en-US" dirty="0" smtClean="0">
                <a:effectLst/>
              </a:rPr>
              <a:t>The </a:t>
            </a:r>
            <a:r>
              <a:rPr lang="en-US" dirty="0">
                <a:solidFill>
                  <a:srgbClr val="FF0000"/>
                </a:solidFill>
                <a:effectLst/>
              </a:rPr>
              <a:t>flats</a:t>
            </a:r>
            <a:r>
              <a:rPr lang="en-US" dirty="0">
                <a:effectLst/>
              </a:rPr>
              <a:t> that eggs are placed on must also be </a:t>
            </a:r>
            <a:r>
              <a:rPr lang="en-US" dirty="0">
                <a:solidFill>
                  <a:srgbClr val="FF0000"/>
                </a:solidFill>
                <a:effectLst/>
              </a:rPr>
              <a:t>sanitized</a:t>
            </a:r>
            <a:r>
              <a:rPr lang="en-US" dirty="0">
                <a:effectLst/>
              </a:rPr>
              <a:t> and free of </a:t>
            </a:r>
            <a:r>
              <a:rPr lang="en-US" dirty="0">
                <a:solidFill>
                  <a:srgbClr val="FF0000"/>
                </a:solidFill>
                <a:effectLst/>
              </a:rPr>
              <a:t>organic </a:t>
            </a:r>
            <a:r>
              <a:rPr lang="en-US" dirty="0" smtClean="0">
                <a:solidFill>
                  <a:srgbClr val="FF0000"/>
                </a:solidFill>
                <a:effectLst/>
              </a:rPr>
              <a:t>material</a:t>
            </a:r>
            <a:endParaRPr lang="en-US" dirty="0">
              <a:solidFill>
                <a:srgbClr val="FF0000"/>
              </a:solidFill>
              <a:effectLst/>
            </a:endParaRPr>
          </a:p>
          <a:p>
            <a:pPr algn="just"/>
            <a:endParaRPr lang="en-US" dirty="0"/>
          </a:p>
        </p:txBody>
      </p:sp>
      <p:sp>
        <p:nvSpPr>
          <p:cNvPr id="3" name="Title 2"/>
          <p:cNvSpPr>
            <a:spLocks noGrp="1"/>
          </p:cNvSpPr>
          <p:nvPr>
            <p:ph type="title"/>
          </p:nvPr>
        </p:nvSpPr>
        <p:spPr>
          <a:xfrm>
            <a:off x="685800" y="228600"/>
            <a:ext cx="7543800" cy="914400"/>
          </a:xfrm>
        </p:spPr>
        <p:txBody>
          <a:bodyPr/>
          <a:lstStyle/>
          <a:p>
            <a:r>
              <a:rPr lang="en-GB" dirty="0" err="1" smtClean="0"/>
              <a:t>Cont</a:t>
            </a:r>
            <a:r>
              <a:rPr lang="en-GB" dirty="0" smtClean="0"/>
              <a:t>…..</a:t>
            </a:r>
            <a:endParaRPr lang="en-US" dirty="0"/>
          </a:p>
        </p:txBody>
      </p:sp>
      <p:sp>
        <p:nvSpPr>
          <p:cNvPr id="4" name="Date Placeholder 3"/>
          <p:cNvSpPr>
            <a:spLocks noGrp="1"/>
          </p:cNvSpPr>
          <p:nvPr>
            <p:ph type="dt" sz="half" idx="10"/>
          </p:nvPr>
        </p:nvSpPr>
        <p:spPr/>
        <p:txBody>
          <a:bodyPr/>
          <a:lstStyle/>
          <a:p>
            <a:fld id="{1A54E963-184F-4CBB-9D4B-AB9019B24F7B}" type="datetime2">
              <a:rPr lang="en-US" smtClean="0"/>
              <a:t>Sunday, October 18, 2020</a:t>
            </a:fld>
            <a:endParaRPr lang="en-US"/>
          </a:p>
        </p:txBody>
      </p:sp>
      <p:sp>
        <p:nvSpPr>
          <p:cNvPr id="5" name="Footer Placeholder 4"/>
          <p:cNvSpPr>
            <a:spLocks noGrp="1"/>
          </p:cNvSpPr>
          <p:nvPr>
            <p:ph type="ftr" sz="quarter" idx="12"/>
          </p:nvPr>
        </p:nvSpPr>
        <p:spPr/>
        <p:txBody>
          <a:bodyPr/>
          <a:lstStyle/>
          <a:p>
            <a:endParaRPr lang="en-US" dirty="0"/>
          </a:p>
        </p:txBody>
      </p:sp>
    </p:spTree>
    <p:extLst>
      <p:ext uri="{BB962C8B-B14F-4D97-AF65-F5344CB8AC3E}">
        <p14:creationId xmlns:p14="http://schemas.microsoft.com/office/powerpoint/2010/main" val="4076416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 calcmode="lin" valueType="num">
                                      <p:cBhvr additive="base">
                                        <p:cTn id="19"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 calcmode="lin" valueType="num">
                                      <p:cBhvr additive="base">
                                        <p:cTn id="2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 calcmode="lin" valueType="num">
                                      <p:cBhvr additive="base">
                                        <p:cTn id="3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382000" cy="4800600"/>
          </a:xfrm>
        </p:spPr>
        <p:txBody>
          <a:bodyPr>
            <a:normAutofit/>
          </a:bodyPr>
          <a:lstStyle/>
          <a:p>
            <a:pPr algn="just"/>
            <a:r>
              <a:rPr lang="en-US" dirty="0">
                <a:solidFill>
                  <a:srgbClr val="FF0000"/>
                </a:solidFill>
                <a:effectLst/>
              </a:rPr>
              <a:t>Plastic flats </a:t>
            </a:r>
            <a:r>
              <a:rPr lang="en-US" dirty="0">
                <a:effectLst/>
              </a:rPr>
              <a:t>are the best hatching egg container for at least two </a:t>
            </a:r>
            <a:r>
              <a:rPr lang="en-US" dirty="0" smtClean="0">
                <a:effectLst/>
              </a:rPr>
              <a:t>reasons</a:t>
            </a:r>
          </a:p>
          <a:p>
            <a:pPr lvl="1" algn="just"/>
            <a:r>
              <a:rPr lang="en-US" dirty="0" smtClean="0">
                <a:effectLst/>
              </a:rPr>
              <a:t>First</a:t>
            </a:r>
            <a:r>
              <a:rPr lang="en-US" dirty="0">
                <a:effectLst/>
              </a:rPr>
              <a:t>, the eggs must be </a:t>
            </a:r>
            <a:r>
              <a:rPr lang="en-US" dirty="0">
                <a:solidFill>
                  <a:srgbClr val="FF0000"/>
                </a:solidFill>
                <a:effectLst/>
              </a:rPr>
              <a:t>cooled</a:t>
            </a:r>
            <a:r>
              <a:rPr lang="en-US" dirty="0">
                <a:effectLst/>
              </a:rPr>
              <a:t> to proper storage temperatures, in the range of </a:t>
            </a:r>
            <a:r>
              <a:rPr lang="en-US" dirty="0">
                <a:solidFill>
                  <a:srgbClr val="FF0000"/>
                </a:solidFill>
                <a:effectLst/>
              </a:rPr>
              <a:t>55° to 67°F </a:t>
            </a:r>
            <a:r>
              <a:rPr lang="en-US" dirty="0">
                <a:effectLst/>
              </a:rPr>
              <a:t>(13° to 19°C), as soon as possible after collection. In plastic flats the eggs are exposed to the circulating air in the storage room and will cool faster than eggs in fiber </a:t>
            </a:r>
            <a:r>
              <a:rPr lang="en-US" dirty="0" smtClean="0">
                <a:effectLst/>
              </a:rPr>
              <a:t>flats </a:t>
            </a:r>
          </a:p>
          <a:p>
            <a:pPr lvl="1" algn="just"/>
            <a:r>
              <a:rPr lang="en-US" dirty="0" smtClean="0">
                <a:effectLst/>
              </a:rPr>
              <a:t>Second</a:t>
            </a:r>
            <a:r>
              <a:rPr lang="en-US" dirty="0">
                <a:effectLst/>
              </a:rPr>
              <a:t>, because eggs have </a:t>
            </a:r>
            <a:r>
              <a:rPr lang="en-US" dirty="0">
                <a:solidFill>
                  <a:srgbClr val="FF0000"/>
                </a:solidFill>
                <a:effectLst/>
              </a:rPr>
              <a:t>more exposed surface area </a:t>
            </a:r>
            <a:r>
              <a:rPr lang="en-US" dirty="0">
                <a:effectLst/>
              </a:rPr>
              <a:t>with plastic flats, they can be sanitized more easily than with other types of flats. Plastic flats are ideal for fumigation, mechanical hatching </a:t>
            </a:r>
            <a:r>
              <a:rPr lang="en-US" dirty="0" smtClean="0">
                <a:effectLst/>
              </a:rPr>
              <a:t>egg </a:t>
            </a:r>
            <a:r>
              <a:rPr lang="en-US" dirty="0">
                <a:effectLst/>
              </a:rPr>
              <a:t>washing, and spray </a:t>
            </a:r>
            <a:r>
              <a:rPr lang="en-US" dirty="0" smtClean="0">
                <a:effectLst/>
              </a:rPr>
              <a:t>sanitizing</a:t>
            </a:r>
          </a:p>
          <a:p>
            <a:pPr algn="just"/>
            <a:r>
              <a:rPr lang="en-US" dirty="0" smtClean="0">
                <a:effectLst/>
              </a:rPr>
              <a:t>In </a:t>
            </a:r>
            <a:r>
              <a:rPr lang="en-US" dirty="0">
                <a:effectLst/>
              </a:rPr>
              <a:t>most cases, the flats on which eggs are collected will be used in the incubator. This eliminates labor costs associated with transferring eggs to incubator flats, as well as reduces the opportunity for cracks and </a:t>
            </a:r>
            <a:r>
              <a:rPr lang="en-US" dirty="0" smtClean="0">
                <a:effectLst/>
              </a:rPr>
              <a:t>breakage</a:t>
            </a:r>
            <a:endParaRPr lang="en-US" dirty="0">
              <a:effectLst/>
            </a:endParaRPr>
          </a:p>
          <a:p>
            <a:pPr algn="just"/>
            <a:endParaRPr lang="en-US" dirty="0"/>
          </a:p>
        </p:txBody>
      </p:sp>
      <p:sp>
        <p:nvSpPr>
          <p:cNvPr id="3" name="Title 2"/>
          <p:cNvSpPr>
            <a:spLocks noGrp="1"/>
          </p:cNvSpPr>
          <p:nvPr>
            <p:ph type="title"/>
          </p:nvPr>
        </p:nvSpPr>
        <p:spPr>
          <a:xfrm>
            <a:off x="304800" y="152400"/>
            <a:ext cx="8077200" cy="914400"/>
          </a:xfrm>
        </p:spPr>
        <p:txBody>
          <a:bodyPr/>
          <a:lstStyle/>
          <a:p>
            <a:pPr algn="ctr"/>
            <a:r>
              <a:rPr lang="en-US" b="1" i="1" dirty="0">
                <a:effectLst/>
              </a:rPr>
              <a:t>4.	Hatching Egg Containers</a:t>
            </a:r>
            <a:endParaRPr lang="en-US" dirty="0"/>
          </a:p>
        </p:txBody>
      </p:sp>
      <p:sp>
        <p:nvSpPr>
          <p:cNvPr id="4" name="Date Placeholder 3"/>
          <p:cNvSpPr>
            <a:spLocks noGrp="1"/>
          </p:cNvSpPr>
          <p:nvPr>
            <p:ph type="dt" sz="half" idx="10"/>
          </p:nvPr>
        </p:nvSpPr>
        <p:spPr/>
        <p:txBody>
          <a:bodyPr/>
          <a:lstStyle/>
          <a:p>
            <a:fld id="{3075B8B1-B942-49B7-9C55-0932E4760218}" type="datetime2">
              <a:rPr lang="en-US" smtClean="0"/>
              <a:t>Sunday, October 18, 2020</a:t>
            </a:fld>
            <a:endParaRPr lang="en-US"/>
          </a:p>
        </p:txBody>
      </p:sp>
      <p:sp>
        <p:nvSpPr>
          <p:cNvPr id="5" name="Footer Placeholder 4"/>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721078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Effect transition="in" filter="fade">
                                      <p:cBhvr>
                                        <p:cTn id="14" dur="1000"/>
                                        <p:tgtEl>
                                          <p:spTgt spid="2">
                                            <p:txEl>
                                              <p:pRg st="0" end="0"/>
                                            </p:txEl>
                                          </p:spTgt>
                                        </p:tgtEl>
                                      </p:cBhvr>
                                    </p:animEffect>
                                    <p:anim calcmode="lin" valueType="num">
                                      <p:cBhvr>
                                        <p:cTn id="15"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Effect transition="in" filter="fade">
                                      <p:cBhvr>
                                        <p:cTn id="19" dur="1000"/>
                                        <p:tgtEl>
                                          <p:spTgt spid="2">
                                            <p:txEl>
                                              <p:pRg st="1" end="1"/>
                                            </p:txEl>
                                          </p:spTgt>
                                        </p:tgtEl>
                                      </p:cBhvr>
                                    </p:animEffect>
                                    <p:anim calcmode="lin" valueType="num">
                                      <p:cBhvr>
                                        <p:cTn id="20"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Effect transition="in" filter="fade">
                                      <p:cBhvr>
                                        <p:cTn id="24" dur="1000"/>
                                        <p:tgtEl>
                                          <p:spTgt spid="2">
                                            <p:txEl>
                                              <p:pRg st="2" end="2"/>
                                            </p:txEl>
                                          </p:spTgt>
                                        </p:tgtEl>
                                      </p:cBhvr>
                                    </p:animEffect>
                                    <p:anim calcmode="lin" valueType="num">
                                      <p:cBhvr>
                                        <p:cTn id="2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Effect transition="in" filter="fade">
                                      <p:cBhvr>
                                        <p:cTn id="31" dur="1000"/>
                                        <p:tgtEl>
                                          <p:spTgt spid="2">
                                            <p:txEl>
                                              <p:pRg st="3" end="3"/>
                                            </p:txEl>
                                          </p:spTgt>
                                        </p:tgtEl>
                                      </p:cBhvr>
                                    </p:animEffect>
                                    <p:anim calcmode="lin" valueType="num">
                                      <p:cBhvr>
                                        <p:cTn id="3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8305800" cy="4800600"/>
          </a:xfrm>
        </p:spPr>
        <p:txBody>
          <a:bodyPr>
            <a:normAutofit/>
          </a:bodyPr>
          <a:lstStyle/>
          <a:p>
            <a:pPr algn="just"/>
            <a:r>
              <a:rPr lang="en-US" dirty="0" smtClean="0">
                <a:solidFill>
                  <a:srgbClr val="FF0000"/>
                </a:solidFill>
                <a:effectLst/>
              </a:rPr>
              <a:t>Paper and fiber flats </a:t>
            </a:r>
            <a:r>
              <a:rPr lang="en-US" dirty="0" smtClean="0">
                <a:effectLst/>
              </a:rPr>
              <a:t>cannot </a:t>
            </a:r>
            <a:r>
              <a:rPr lang="en-US" dirty="0">
                <a:effectLst/>
              </a:rPr>
              <a:t>be sanitized and therefore are a potential source of </a:t>
            </a:r>
            <a:r>
              <a:rPr lang="en-US" dirty="0">
                <a:solidFill>
                  <a:srgbClr val="FF0000"/>
                </a:solidFill>
                <a:effectLst/>
              </a:rPr>
              <a:t>contamination or </a:t>
            </a:r>
            <a:r>
              <a:rPr lang="en-US" dirty="0" smtClean="0">
                <a:solidFill>
                  <a:srgbClr val="FF0000"/>
                </a:solidFill>
                <a:effectLst/>
              </a:rPr>
              <a:t>recontamination</a:t>
            </a:r>
            <a:endParaRPr lang="en-US" dirty="0">
              <a:effectLst/>
            </a:endParaRPr>
          </a:p>
          <a:p>
            <a:pPr algn="just"/>
            <a:r>
              <a:rPr lang="en-US" dirty="0" smtClean="0">
                <a:effectLst/>
              </a:rPr>
              <a:t>They </a:t>
            </a:r>
            <a:r>
              <a:rPr lang="en-US" dirty="0">
                <a:effectLst/>
              </a:rPr>
              <a:t>can hold </a:t>
            </a:r>
            <a:r>
              <a:rPr lang="en-US" dirty="0">
                <a:solidFill>
                  <a:srgbClr val="FF0000"/>
                </a:solidFill>
                <a:effectLst/>
              </a:rPr>
              <a:t>dust, dirt, shavings, fecal material, and feathers </a:t>
            </a:r>
            <a:r>
              <a:rPr lang="en-US" dirty="0">
                <a:effectLst/>
              </a:rPr>
              <a:t>which are all potential sources of hatching egg </a:t>
            </a:r>
            <a:r>
              <a:rPr lang="en-US" dirty="0" smtClean="0">
                <a:effectLst/>
              </a:rPr>
              <a:t>contamination</a:t>
            </a:r>
          </a:p>
          <a:p>
            <a:pPr algn="just"/>
            <a:r>
              <a:rPr lang="en-US" dirty="0" smtClean="0">
                <a:effectLst/>
              </a:rPr>
              <a:t>If </a:t>
            </a:r>
            <a:r>
              <a:rPr lang="en-US" dirty="0">
                <a:effectLst/>
              </a:rPr>
              <a:t>fiber flats must be used they </a:t>
            </a:r>
            <a:r>
              <a:rPr lang="en-US" dirty="0">
                <a:solidFill>
                  <a:srgbClr val="FF0000"/>
                </a:solidFill>
                <a:effectLst/>
              </a:rPr>
              <a:t>must not be reused</a:t>
            </a:r>
            <a:r>
              <a:rPr lang="en-US" dirty="0">
                <a:effectLst/>
              </a:rPr>
              <a:t>, but rather discarded after their first use, which normally makes them </a:t>
            </a:r>
            <a:r>
              <a:rPr lang="en-US" dirty="0" smtClean="0">
                <a:effectLst/>
              </a:rPr>
              <a:t>cost-prohibitive</a:t>
            </a:r>
            <a:endParaRPr lang="en-US" dirty="0">
              <a:effectLst/>
            </a:endParaRPr>
          </a:p>
          <a:p>
            <a:pPr algn="just"/>
            <a:r>
              <a:rPr lang="en-US" dirty="0" smtClean="0">
                <a:solidFill>
                  <a:srgbClr val="FF0000"/>
                </a:solidFill>
                <a:effectLst/>
              </a:rPr>
              <a:t>Wire </a:t>
            </a:r>
            <a:r>
              <a:rPr lang="en-US" dirty="0">
                <a:solidFill>
                  <a:srgbClr val="FF0000"/>
                </a:solidFill>
                <a:effectLst/>
              </a:rPr>
              <a:t>baskets </a:t>
            </a:r>
            <a:r>
              <a:rPr lang="en-US" dirty="0" smtClean="0">
                <a:solidFill>
                  <a:srgbClr val="FF0000"/>
                </a:solidFill>
                <a:effectLst/>
              </a:rPr>
              <a:t>use </a:t>
            </a:r>
            <a:r>
              <a:rPr lang="en-US" dirty="0">
                <a:solidFill>
                  <a:srgbClr val="FF0000"/>
                </a:solidFill>
                <a:effectLst/>
              </a:rPr>
              <a:t>is not recommended </a:t>
            </a:r>
            <a:r>
              <a:rPr lang="en-US" dirty="0">
                <a:effectLst/>
              </a:rPr>
              <a:t>as cracks occur when eggs are piled on top of each other in a rigid wire </a:t>
            </a:r>
            <a:r>
              <a:rPr lang="en-US" dirty="0" smtClean="0">
                <a:effectLst/>
              </a:rPr>
              <a:t>container</a:t>
            </a:r>
          </a:p>
          <a:p>
            <a:pPr algn="just"/>
            <a:r>
              <a:rPr lang="en-US" dirty="0" smtClean="0">
                <a:effectLst/>
              </a:rPr>
              <a:t>Also</a:t>
            </a:r>
            <a:r>
              <a:rPr lang="en-US" dirty="0">
                <a:effectLst/>
              </a:rPr>
              <a:t>, eggs must be transferred into egg flats for transport to the hatchery, creating another handling resulting in additional </a:t>
            </a:r>
            <a:r>
              <a:rPr lang="en-US" dirty="0" smtClean="0">
                <a:effectLst/>
              </a:rPr>
              <a:t>cracks</a:t>
            </a:r>
          </a:p>
          <a:p>
            <a:pPr algn="just"/>
            <a:r>
              <a:rPr lang="en-US" dirty="0" smtClean="0">
                <a:effectLst/>
              </a:rPr>
              <a:t>Each </a:t>
            </a:r>
            <a:r>
              <a:rPr lang="en-US" dirty="0">
                <a:effectLst/>
              </a:rPr>
              <a:t>time eggs are handled, </a:t>
            </a:r>
            <a:r>
              <a:rPr lang="en-US" dirty="0">
                <a:solidFill>
                  <a:srgbClr val="FF0000"/>
                </a:solidFill>
                <a:effectLst/>
              </a:rPr>
              <a:t>at least </a:t>
            </a:r>
            <a:r>
              <a:rPr lang="en-US" dirty="0" smtClean="0">
                <a:solidFill>
                  <a:srgbClr val="FF0000"/>
                </a:solidFill>
                <a:effectLst/>
              </a:rPr>
              <a:t>1</a:t>
            </a:r>
            <a:r>
              <a:rPr lang="en-US" dirty="0">
                <a:solidFill>
                  <a:srgbClr val="FF0000"/>
                </a:solidFill>
                <a:effectLst/>
              </a:rPr>
              <a:t>% increase in cracks </a:t>
            </a:r>
            <a:r>
              <a:rPr lang="en-US" dirty="0">
                <a:effectLst/>
              </a:rPr>
              <a:t>is </a:t>
            </a:r>
            <a:r>
              <a:rPr lang="en-US" dirty="0" smtClean="0">
                <a:effectLst/>
              </a:rPr>
              <a:t>expected</a:t>
            </a:r>
            <a:endParaRPr lang="en-US" dirty="0">
              <a:effectLst/>
            </a:endParaRPr>
          </a:p>
          <a:p>
            <a:pPr algn="just"/>
            <a:endParaRPr lang="en-US" dirty="0"/>
          </a:p>
        </p:txBody>
      </p:sp>
      <p:sp>
        <p:nvSpPr>
          <p:cNvPr id="3" name="Title 2"/>
          <p:cNvSpPr>
            <a:spLocks noGrp="1"/>
          </p:cNvSpPr>
          <p:nvPr>
            <p:ph type="title"/>
          </p:nvPr>
        </p:nvSpPr>
        <p:spPr>
          <a:xfrm>
            <a:off x="838200" y="152400"/>
            <a:ext cx="7543800" cy="914400"/>
          </a:xfrm>
        </p:spPr>
        <p:txBody>
          <a:bodyPr/>
          <a:lstStyle/>
          <a:p>
            <a:r>
              <a:rPr lang="en-GB" dirty="0" smtClean="0"/>
              <a:t>Cont..</a:t>
            </a:r>
            <a:endParaRPr lang="en-US" dirty="0"/>
          </a:p>
        </p:txBody>
      </p:sp>
      <p:sp>
        <p:nvSpPr>
          <p:cNvPr id="4" name="Date Placeholder 3"/>
          <p:cNvSpPr>
            <a:spLocks noGrp="1"/>
          </p:cNvSpPr>
          <p:nvPr>
            <p:ph type="dt" sz="half" idx="10"/>
          </p:nvPr>
        </p:nvSpPr>
        <p:spPr/>
        <p:txBody>
          <a:bodyPr/>
          <a:lstStyle/>
          <a:p>
            <a:fld id="{BBF9F343-64CE-4397-BBEF-3CB7ADFA8436}" type="datetime2">
              <a:rPr lang="en-US" smtClean="0"/>
              <a:t>Sunday, October 18, 2020</a:t>
            </a:fld>
            <a:endParaRPr lang="en-US"/>
          </a:p>
        </p:txBody>
      </p:sp>
      <p:sp>
        <p:nvSpPr>
          <p:cNvPr id="5" name="Footer Placeholder 4"/>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2153240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Effect transition="in" filter="barn(inVertical)">
                                      <p:cBhvr>
                                        <p:cTn id="14" dur="500"/>
                                        <p:tgtEl>
                                          <p:spTgt spid="2">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Effect transition="in" filter="barn(inVertical)">
                                      <p:cBhvr>
                                        <p:cTn id="19" dur="500"/>
                                        <p:tgtEl>
                                          <p:spTgt spid="2">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Effect transition="in" filter="barn(inVertical)">
                                      <p:cBhvr>
                                        <p:cTn id="24" dur="500"/>
                                        <p:tgtEl>
                                          <p:spTgt spid="2">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2">
                                            <p:txEl>
                                              <p:pRg st="3" end="3"/>
                                            </p:txEl>
                                          </p:spTgt>
                                        </p:tgtEl>
                                        <p:attrNameLst>
                                          <p:attrName>style.visibility</p:attrName>
                                        </p:attrNameLst>
                                      </p:cBhvr>
                                      <p:to>
                                        <p:strVal val="visible"/>
                                      </p:to>
                                    </p:set>
                                    <p:animEffect transition="in" filter="barn(inVertical)">
                                      <p:cBhvr>
                                        <p:cTn id="29" dur="500"/>
                                        <p:tgtEl>
                                          <p:spTgt spid="2">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2">
                                            <p:txEl>
                                              <p:pRg st="4" end="4"/>
                                            </p:txEl>
                                          </p:spTgt>
                                        </p:tgtEl>
                                        <p:attrNameLst>
                                          <p:attrName>style.visibility</p:attrName>
                                        </p:attrNameLst>
                                      </p:cBhvr>
                                      <p:to>
                                        <p:strVal val="visible"/>
                                      </p:to>
                                    </p:set>
                                    <p:animEffect transition="in" filter="barn(inVertical)">
                                      <p:cBhvr>
                                        <p:cTn id="34" dur="500"/>
                                        <p:tgtEl>
                                          <p:spTgt spid="2">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2">
                                            <p:txEl>
                                              <p:pRg st="5" end="5"/>
                                            </p:txEl>
                                          </p:spTgt>
                                        </p:tgtEl>
                                        <p:attrNameLst>
                                          <p:attrName>style.visibility</p:attrName>
                                        </p:attrNameLst>
                                      </p:cBhvr>
                                      <p:to>
                                        <p:strVal val="visible"/>
                                      </p:to>
                                    </p:set>
                                    <p:animEffect transition="in" filter="barn(inVertical)">
                                      <p:cBhvr>
                                        <p:cTn id="39"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8382000" cy="4648200"/>
          </a:xfrm>
        </p:spPr>
        <p:txBody>
          <a:bodyPr/>
          <a:lstStyle/>
          <a:p>
            <a:pPr algn="just"/>
            <a:r>
              <a:rPr lang="en-US" dirty="0">
                <a:effectLst/>
              </a:rPr>
              <a:t>In general, hatching eggs with poor shell condition do not hatch as well as those with good quality </a:t>
            </a:r>
            <a:r>
              <a:rPr lang="en-US" dirty="0" smtClean="0">
                <a:effectLst/>
              </a:rPr>
              <a:t>shells</a:t>
            </a:r>
          </a:p>
          <a:p>
            <a:pPr algn="just"/>
            <a:r>
              <a:rPr lang="en-US" dirty="0" smtClean="0">
                <a:effectLst/>
              </a:rPr>
              <a:t>Eggs </a:t>
            </a:r>
            <a:r>
              <a:rPr lang="en-US" dirty="0">
                <a:effectLst/>
              </a:rPr>
              <a:t>with </a:t>
            </a:r>
            <a:r>
              <a:rPr lang="en-US" dirty="0">
                <a:solidFill>
                  <a:srgbClr val="FF0000"/>
                </a:solidFill>
                <a:effectLst/>
              </a:rPr>
              <a:t>moderate to severe shell defects </a:t>
            </a:r>
            <a:r>
              <a:rPr lang="en-US" dirty="0">
                <a:effectLst/>
              </a:rPr>
              <a:t>should be culled upon collection rather than sending them to the </a:t>
            </a:r>
            <a:r>
              <a:rPr lang="en-US" dirty="0" smtClean="0">
                <a:effectLst/>
              </a:rPr>
              <a:t>hatchery</a:t>
            </a:r>
          </a:p>
          <a:p>
            <a:pPr algn="just"/>
            <a:r>
              <a:rPr lang="en-US" dirty="0" smtClean="0">
                <a:effectLst/>
              </a:rPr>
              <a:t>Those </a:t>
            </a:r>
            <a:r>
              <a:rPr lang="en-US" dirty="0">
                <a:effectLst/>
              </a:rPr>
              <a:t>with minor defects should not be culled in the selection </a:t>
            </a:r>
            <a:r>
              <a:rPr lang="en-US" dirty="0" smtClean="0">
                <a:effectLst/>
              </a:rPr>
              <a:t>process</a:t>
            </a:r>
          </a:p>
          <a:p>
            <a:pPr algn="just"/>
            <a:r>
              <a:rPr lang="en-US" dirty="0" smtClean="0">
                <a:effectLst/>
              </a:rPr>
              <a:t>Eggs </a:t>
            </a:r>
            <a:r>
              <a:rPr lang="en-US" dirty="0">
                <a:effectLst/>
              </a:rPr>
              <a:t>closest to the </a:t>
            </a:r>
            <a:r>
              <a:rPr lang="en-US" dirty="0">
                <a:solidFill>
                  <a:srgbClr val="FF0000"/>
                </a:solidFill>
                <a:effectLst/>
              </a:rPr>
              <a:t>ovoid shape hatch </a:t>
            </a:r>
            <a:r>
              <a:rPr lang="en-US" dirty="0" smtClean="0">
                <a:solidFill>
                  <a:srgbClr val="FF0000"/>
                </a:solidFill>
                <a:effectLst/>
              </a:rPr>
              <a:t>best</a:t>
            </a:r>
            <a:endParaRPr lang="en-US" dirty="0" smtClean="0">
              <a:effectLst/>
            </a:endParaRPr>
          </a:p>
          <a:p>
            <a:pPr algn="just"/>
            <a:r>
              <a:rPr lang="en-US" dirty="0" smtClean="0">
                <a:effectLst/>
              </a:rPr>
              <a:t>Excessively </a:t>
            </a:r>
            <a:r>
              <a:rPr lang="en-US" dirty="0">
                <a:effectLst/>
              </a:rPr>
              <a:t>long, thin, or completely round eggs do not hatch </a:t>
            </a:r>
            <a:r>
              <a:rPr lang="en-US" dirty="0" smtClean="0">
                <a:effectLst/>
              </a:rPr>
              <a:t>well </a:t>
            </a:r>
          </a:p>
          <a:p>
            <a:pPr algn="just"/>
            <a:r>
              <a:rPr lang="en-US" dirty="0" smtClean="0">
                <a:effectLst/>
              </a:rPr>
              <a:t>Other </a:t>
            </a:r>
            <a:r>
              <a:rPr lang="en-US" dirty="0">
                <a:effectLst/>
              </a:rPr>
              <a:t>defects including wrinkles, hair-line cracks, toe-punches, pointed ends, dark tops, calcium deposits, etc. exhibit reduced </a:t>
            </a:r>
            <a:r>
              <a:rPr lang="en-US" dirty="0" smtClean="0">
                <a:effectLst/>
              </a:rPr>
              <a:t>hatchability</a:t>
            </a:r>
            <a:endParaRPr lang="en-US" dirty="0">
              <a:effectLst/>
            </a:endParaRPr>
          </a:p>
          <a:p>
            <a:pPr algn="just"/>
            <a:endParaRPr lang="en-US" dirty="0"/>
          </a:p>
        </p:txBody>
      </p:sp>
      <p:sp>
        <p:nvSpPr>
          <p:cNvPr id="3" name="Title 2"/>
          <p:cNvSpPr>
            <a:spLocks noGrp="1"/>
          </p:cNvSpPr>
          <p:nvPr>
            <p:ph type="title"/>
          </p:nvPr>
        </p:nvSpPr>
        <p:spPr>
          <a:xfrm>
            <a:off x="0" y="0"/>
            <a:ext cx="9144000" cy="914400"/>
          </a:xfrm>
        </p:spPr>
        <p:txBody>
          <a:bodyPr/>
          <a:lstStyle/>
          <a:p>
            <a:r>
              <a:rPr lang="en-US" sz="4400" dirty="0">
                <a:effectLst/>
              </a:rPr>
              <a:t>B. HATCHING EGG SELECTION</a:t>
            </a:r>
            <a:endParaRPr lang="en-US" sz="4400" dirty="0"/>
          </a:p>
        </p:txBody>
      </p:sp>
      <p:sp>
        <p:nvSpPr>
          <p:cNvPr id="4" name="Date Placeholder 3"/>
          <p:cNvSpPr>
            <a:spLocks noGrp="1"/>
          </p:cNvSpPr>
          <p:nvPr>
            <p:ph type="dt" sz="half" idx="10"/>
          </p:nvPr>
        </p:nvSpPr>
        <p:spPr/>
        <p:txBody>
          <a:bodyPr/>
          <a:lstStyle/>
          <a:p>
            <a:fld id="{7A8C69F6-804F-410B-B725-05894295ABC3}" type="datetime2">
              <a:rPr lang="en-US" smtClean="0"/>
              <a:t>Sunday, October 18, 2020</a:t>
            </a:fld>
            <a:endParaRPr lang="en-US"/>
          </a:p>
        </p:txBody>
      </p:sp>
      <p:sp>
        <p:nvSpPr>
          <p:cNvPr id="5" name="Footer Placeholder 4"/>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522550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371600"/>
            <a:ext cx="8458200" cy="3657599"/>
          </a:xfrm>
        </p:spPr>
        <p:txBody>
          <a:bodyPr/>
          <a:lstStyle/>
          <a:p>
            <a:pPr algn="just"/>
            <a:r>
              <a:rPr lang="en-US" dirty="0">
                <a:effectLst/>
              </a:rPr>
              <a:t>Most cull eggs are also more easily penetrated by microorganisms than normal hatching eggs, and if </a:t>
            </a:r>
            <a:r>
              <a:rPr lang="en-US" dirty="0">
                <a:solidFill>
                  <a:srgbClr val="FF0000"/>
                </a:solidFill>
                <a:effectLst/>
              </a:rPr>
              <a:t>they explode or break </a:t>
            </a:r>
            <a:r>
              <a:rPr lang="en-US" dirty="0">
                <a:effectLst/>
              </a:rPr>
              <a:t>during incubation they can contaminate hundreds of other eggs in the incubator </a:t>
            </a:r>
            <a:r>
              <a:rPr lang="en-US" dirty="0" smtClean="0">
                <a:effectLst/>
              </a:rPr>
              <a:t>environment</a:t>
            </a:r>
          </a:p>
          <a:p>
            <a:pPr algn="just"/>
            <a:r>
              <a:rPr lang="en-US" dirty="0">
                <a:effectLst/>
              </a:rPr>
              <a:t>There are many types of defective eggs that should be culled during hatching egg collection at the breeder farm. Their causes are </a:t>
            </a:r>
            <a:r>
              <a:rPr lang="en-US" dirty="0" smtClean="0">
                <a:effectLst/>
              </a:rPr>
              <a:t>numerous and </a:t>
            </a:r>
            <a:r>
              <a:rPr lang="en-US" dirty="0">
                <a:effectLst/>
              </a:rPr>
              <a:t>must be understood in order to reduce the number of cull eggs reaching the </a:t>
            </a:r>
            <a:r>
              <a:rPr lang="en-US" dirty="0" smtClean="0">
                <a:effectLst/>
              </a:rPr>
              <a:t>hatchery</a:t>
            </a:r>
            <a:endParaRPr lang="en-US" dirty="0">
              <a:effectLst/>
            </a:endParaRPr>
          </a:p>
          <a:p>
            <a:pPr algn="just"/>
            <a:endParaRPr lang="en-US" dirty="0">
              <a:effectLst/>
            </a:endParaRPr>
          </a:p>
          <a:p>
            <a:pPr algn="just"/>
            <a:endParaRPr lang="en-US" dirty="0"/>
          </a:p>
        </p:txBody>
      </p:sp>
      <p:sp>
        <p:nvSpPr>
          <p:cNvPr id="3" name="Title 2"/>
          <p:cNvSpPr>
            <a:spLocks noGrp="1"/>
          </p:cNvSpPr>
          <p:nvPr>
            <p:ph type="title"/>
          </p:nvPr>
        </p:nvSpPr>
        <p:spPr>
          <a:xfrm>
            <a:off x="914400" y="76200"/>
            <a:ext cx="7543800" cy="914400"/>
          </a:xfrm>
        </p:spPr>
        <p:txBody>
          <a:bodyPr/>
          <a:lstStyle/>
          <a:p>
            <a:r>
              <a:rPr lang="en-GB" dirty="0" err="1" smtClean="0"/>
              <a:t>Cont</a:t>
            </a:r>
            <a:r>
              <a:rPr lang="en-GB" dirty="0" smtClean="0"/>
              <a:t>…</a:t>
            </a:r>
            <a:endParaRPr lang="en-US" dirty="0"/>
          </a:p>
        </p:txBody>
      </p:sp>
      <p:sp>
        <p:nvSpPr>
          <p:cNvPr id="4" name="Date Placeholder 3"/>
          <p:cNvSpPr>
            <a:spLocks noGrp="1"/>
          </p:cNvSpPr>
          <p:nvPr>
            <p:ph type="dt" sz="half" idx="10"/>
          </p:nvPr>
        </p:nvSpPr>
        <p:spPr/>
        <p:txBody>
          <a:bodyPr/>
          <a:lstStyle/>
          <a:p>
            <a:fld id="{3BB711FA-0099-4B9B-9BE5-835AB47D1205}" type="datetime2">
              <a:rPr lang="en-US" smtClean="0"/>
              <a:t>Sunday, October 18, 2020</a:t>
            </a:fld>
            <a:endParaRPr lang="en-US"/>
          </a:p>
        </p:txBody>
      </p:sp>
      <p:sp>
        <p:nvSpPr>
          <p:cNvPr id="5" name="Footer Placeholder 4"/>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814866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Effect transition="in" filter="barn(inVertical)">
                                      <p:cBhvr>
                                        <p:cTn id="14" dur="500"/>
                                        <p:tgtEl>
                                          <p:spTgt spid="2">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Effect transition="in" filter="barn(inVertical)">
                                      <p:cBhvr>
                                        <p:cTn id="19"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4113530771"/>
              </p:ext>
            </p:extLst>
          </p:nvPr>
        </p:nvGraphicFramePr>
        <p:xfrm>
          <a:off x="304800" y="1524001"/>
          <a:ext cx="8458200" cy="5045754"/>
        </p:xfrm>
        <a:graphic>
          <a:graphicData uri="http://schemas.openxmlformats.org/drawingml/2006/table">
            <a:tbl>
              <a:tblPr firstRow="1" firstCol="1" bandRow="1">
                <a:tableStyleId>{5C22544A-7EE6-4342-B048-85BDC9FD1C3A}</a:tableStyleId>
              </a:tblPr>
              <a:tblGrid>
                <a:gridCol w="5562600">
                  <a:extLst>
                    <a:ext uri="{9D8B030D-6E8A-4147-A177-3AD203B41FA5}">
                      <a16:colId xmlns:a16="http://schemas.microsoft.com/office/drawing/2014/main" xmlns="" val="20000"/>
                    </a:ext>
                  </a:extLst>
                </a:gridCol>
                <a:gridCol w="2895600">
                  <a:extLst>
                    <a:ext uri="{9D8B030D-6E8A-4147-A177-3AD203B41FA5}">
                      <a16:colId xmlns:a16="http://schemas.microsoft.com/office/drawing/2014/main" xmlns="" val="20001"/>
                    </a:ext>
                  </a:extLst>
                </a:gridCol>
              </a:tblGrid>
              <a:tr h="964899">
                <a:tc>
                  <a:txBody>
                    <a:bodyPr/>
                    <a:lstStyle/>
                    <a:p>
                      <a:pPr marL="0" marR="0" indent="0" algn="ctr">
                        <a:lnSpc>
                          <a:spcPct val="115000"/>
                        </a:lnSpc>
                        <a:spcBef>
                          <a:spcPts val="0"/>
                        </a:spcBef>
                        <a:spcAft>
                          <a:spcPts val="0"/>
                        </a:spcAft>
                      </a:pPr>
                      <a:r>
                        <a:rPr lang="en-US" sz="2800" b="1" spc="-10" dirty="0">
                          <a:effectLst/>
                        </a:rPr>
                        <a:t>Description of Abnormality</a:t>
                      </a:r>
                      <a:endParaRPr lang="en-US" sz="2800" b="1" dirty="0">
                        <a:effectLst/>
                        <a:latin typeface="Calibri"/>
                        <a:ea typeface="Times New Roman"/>
                        <a:cs typeface="Times New Roman"/>
                      </a:endParaRPr>
                    </a:p>
                  </a:txBody>
                  <a:tcPr marL="68580" marR="68580" marT="0" marB="0"/>
                </a:tc>
                <a:tc>
                  <a:txBody>
                    <a:bodyPr/>
                    <a:lstStyle/>
                    <a:p>
                      <a:pPr marL="0" marR="0" indent="0" algn="ctr">
                        <a:lnSpc>
                          <a:spcPct val="115000"/>
                        </a:lnSpc>
                        <a:spcBef>
                          <a:spcPts val="0"/>
                        </a:spcBef>
                        <a:spcAft>
                          <a:spcPts val="0"/>
                        </a:spcAft>
                      </a:pPr>
                      <a:r>
                        <a:rPr lang="en-US" sz="2800" b="1" dirty="0">
                          <a:effectLst/>
                        </a:rPr>
                        <a:t>Reduction from Normal</a:t>
                      </a:r>
                      <a:endParaRPr lang="en-US" sz="2800" b="1" dirty="0">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0"/>
                  </a:ext>
                </a:extLst>
              </a:tr>
              <a:tr h="863821">
                <a:tc>
                  <a:txBody>
                    <a:bodyPr/>
                    <a:lstStyle/>
                    <a:p>
                      <a:pPr marL="274320" marR="0" indent="-274320" algn="ctr" eaLnBrk="0">
                        <a:spcBef>
                          <a:spcPts val="540"/>
                        </a:spcBef>
                        <a:spcAft>
                          <a:spcPts val="0"/>
                        </a:spcAft>
                      </a:pPr>
                      <a:r>
                        <a:rPr lang="en-US" sz="2400" spc="-10" dirty="0">
                          <a:effectLst/>
                        </a:rPr>
                        <a:t>Misshape (slight deviations due to ridges)</a:t>
                      </a:r>
                      <a:endParaRPr lang="en-US" sz="2400" dirty="0">
                        <a:effectLst/>
                        <a:latin typeface="Times New Roman"/>
                        <a:ea typeface="Times New Roman"/>
                        <a:cs typeface="Times New Roman"/>
                      </a:endParaRPr>
                    </a:p>
                  </a:txBody>
                  <a:tcPr marL="68580" marR="68580" marT="0" marB="0"/>
                </a:tc>
                <a:tc>
                  <a:txBody>
                    <a:bodyPr/>
                    <a:lstStyle/>
                    <a:p>
                      <a:pPr marL="274320" marR="0" indent="-274320" algn="ctr" eaLnBrk="0">
                        <a:spcBef>
                          <a:spcPts val="540"/>
                        </a:spcBef>
                        <a:spcAft>
                          <a:spcPts val="0"/>
                        </a:spcAft>
                        <a:tabLst>
                          <a:tab pos="45720" algn="dec"/>
                        </a:tabLst>
                      </a:pPr>
                      <a:r>
                        <a:rPr lang="en-US" sz="2400">
                          <a:effectLst/>
                        </a:rPr>
                        <a:t>8.9</a:t>
                      </a:r>
                      <a:endParaRPr lang="en-US" sz="2400">
                        <a:effectLst/>
                        <a:latin typeface="Times New Roman"/>
                        <a:ea typeface="Times New Roman"/>
                        <a:cs typeface="Times New Roman"/>
                      </a:endParaRPr>
                    </a:p>
                  </a:txBody>
                  <a:tcPr marL="68580" marR="68580" marT="0" marB="0"/>
                </a:tc>
                <a:extLst>
                  <a:ext uri="{0D108BD9-81ED-4DB2-BD59-A6C34878D82A}">
                    <a16:rowId xmlns:a16="http://schemas.microsoft.com/office/drawing/2014/main" xmlns="" val="10001"/>
                  </a:ext>
                </a:extLst>
              </a:tr>
              <a:tr h="457211">
                <a:tc>
                  <a:txBody>
                    <a:bodyPr/>
                    <a:lstStyle/>
                    <a:p>
                      <a:pPr marL="274320" marR="0" indent="-274320" algn="ctr" eaLnBrk="0">
                        <a:spcBef>
                          <a:spcPts val="0"/>
                        </a:spcBef>
                        <a:spcAft>
                          <a:spcPts val="0"/>
                        </a:spcAft>
                      </a:pPr>
                      <a:r>
                        <a:rPr lang="en-US" sz="2400" spc="-40" dirty="0">
                          <a:effectLst/>
                        </a:rPr>
                        <a:t>Slightly round</a:t>
                      </a:r>
                      <a:endParaRPr lang="en-US" sz="2400" dirty="0">
                        <a:effectLst/>
                        <a:latin typeface="Times New Roman"/>
                        <a:ea typeface="Times New Roman"/>
                        <a:cs typeface="Times New Roman"/>
                      </a:endParaRPr>
                    </a:p>
                  </a:txBody>
                  <a:tcPr marL="68580" marR="68580" marT="0" marB="0"/>
                </a:tc>
                <a:tc>
                  <a:txBody>
                    <a:bodyPr/>
                    <a:lstStyle/>
                    <a:p>
                      <a:pPr marL="274320" marR="0" indent="-274320" algn="ctr" eaLnBrk="0">
                        <a:spcBef>
                          <a:spcPts val="0"/>
                        </a:spcBef>
                        <a:spcAft>
                          <a:spcPts val="0"/>
                        </a:spcAft>
                        <a:tabLst>
                          <a:tab pos="45720" algn="dec"/>
                        </a:tabLst>
                      </a:pPr>
                      <a:r>
                        <a:rPr lang="en-US" sz="2400">
                          <a:effectLst/>
                        </a:rPr>
                        <a:t>10.7</a:t>
                      </a:r>
                      <a:endParaRPr lang="en-US" sz="2400">
                        <a:effectLst/>
                        <a:latin typeface="Times New Roman"/>
                        <a:ea typeface="Times New Roman"/>
                        <a:cs typeface="Times New Roman"/>
                      </a:endParaRPr>
                    </a:p>
                  </a:txBody>
                  <a:tcPr marL="68580" marR="68580" marT="0" marB="0"/>
                </a:tc>
                <a:extLst>
                  <a:ext uri="{0D108BD9-81ED-4DB2-BD59-A6C34878D82A}">
                    <a16:rowId xmlns:a16="http://schemas.microsoft.com/office/drawing/2014/main" xmlns="" val="10002"/>
                  </a:ext>
                </a:extLst>
              </a:tr>
              <a:tr h="457211">
                <a:tc>
                  <a:txBody>
                    <a:bodyPr/>
                    <a:lstStyle/>
                    <a:p>
                      <a:pPr marL="274320" marR="0" indent="-274320" algn="ctr" eaLnBrk="0">
                        <a:spcBef>
                          <a:spcPts val="0"/>
                        </a:spcBef>
                        <a:spcAft>
                          <a:spcPts val="0"/>
                        </a:spcAft>
                      </a:pPr>
                      <a:r>
                        <a:rPr lang="en-US" sz="2400" dirty="0">
                          <a:effectLst/>
                        </a:rPr>
                        <a:t>Small (&lt;50 g; &lt;21 </a:t>
                      </a:r>
                      <a:r>
                        <a:rPr lang="en-US" sz="2400" dirty="0" err="1">
                          <a:effectLst/>
                        </a:rPr>
                        <a:t>oz</a:t>
                      </a:r>
                      <a:r>
                        <a:rPr lang="en-US" sz="2400" dirty="0">
                          <a:effectLst/>
                        </a:rPr>
                        <a:t>/</a:t>
                      </a:r>
                      <a:r>
                        <a:rPr lang="en-US" sz="2400" dirty="0" err="1">
                          <a:effectLst/>
                        </a:rPr>
                        <a:t>doz</a:t>
                      </a:r>
                      <a:r>
                        <a:rPr lang="en-US" sz="2400" dirty="0">
                          <a:effectLst/>
                        </a:rPr>
                        <a:t>)</a:t>
                      </a:r>
                      <a:endParaRPr lang="en-US" sz="2400" dirty="0">
                        <a:effectLst/>
                        <a:latin typeface="Times New Roman"/>
                        <a:ea typeface="Times New Roman"/>
                        <a:cs typeface="Times New Roman"/>
                      </a:endParaRPr>
                    </a:p>
                  </a:txBody>
                  <a:tcPr marL="68580" marR="68580" marT="0" marB="0"/>
                </a:tc>
                <a:tc>
                  <a:txBody>
                    <a:bodyPr/>
                    <a:lstStyle/>
                    <a:p>
                      <a:pPr marL="274320" marR="0" indent="-274320" algn="ctr" eaLnBrk="0">
                        <a:spcBef>
                          <a:spcPts val="0"/>
                        </a:spcBef>
                        <a:spcAft>
                          <a:spcPts val="0"/>
                        </a:spcAft>
                        <a:tabLst>
                          <a:tab pos="45720" algn="dec"/>
                        </a:tabLst>
                      </a:pPr>
                      <a:r>
                        <a:rPr lang="en-US" sz="2400" dirty="0">
                          <a:effectLst/>
                        </a:rPr>
                        <a:t>11.5</a:t>
                      </a:r>
                      <a:endParaRPr lang="en-US" sz="2400" dirty="0">
                        <a:effectLst/>
                        <a:latin typeface="Times New Roman"/>
                        <a:ea typeface="Times New Roman"/>
                        <a:cs typeface="Times New Roman"/>
                      </a:endParaRPr>
                    </a:p>
                  </a:txBody>
                  <a:tcPr marL="68580" marR="68580" marT="0" marB="0"/>
                </a:tc>
                <a:extLst>
                  <a:ext uri="{0D108BD9-81ED-4DB2-BD59-A6C34878D82A}">
                    <a16:rowId xmlns:a16="http://schemas.microsoft.com/office/drawing/2014/main" xmlns="" val="10003"/>
                  </a:ext>
                </a:extLst>
              </a:tr>
              <a:tr h="457211">
                <a:tc>
                  <a:txBody>
                    <a:bodyPr/>
                    <a:lstStyle/>
                    <a:p>
                      <a:pPr marL="274320" marR="0" indent="-274320" algn="ctr" eaLnBrk="0">
                        <a:spcBef>
                          <a:spcPts val="0"/>
                        </a:spcBef>
                        <a:spcAft>
                          <a:spcPts val="0"/>
                        </a:spcAft>
                      </a:pPr>
                      <a:r>
                        <a:rPr lang="en-US" sz="2400" spc="-10">
                          <a:effectLst/>
                        </a:rPr>
                        <a:t>White (no pigment)</a:t>
                      </a:r>
                      <a:endParaRPr lang="en-US" sz="2400">
                        <a:effectLst/>
                        <a:latin typeface="Times New Roman"/>
                        <a:ea typeface="Times New Roman"/>
                        <a:cs typeface="Times New Roman"/>
                      </a:endParaRPr>
                    </a:p>
                  </a:txBody>
                  <a:tcPr marL="68580" marR="68580" marT="0" marB="0"/>
                </a:tc>
                <a:tc>
                  <a:txBody>
                    <a:bodyPr/>
                    <a:lstStyle/>
                    <a:p>
                      <a:pPr marL="274320" marR="0" indent="-274320" algn="ctr" eaLnBrk="0">
                        <a:spcBef>
                          <a:spcPts val="0"/>
                        </a:spcBef>
                        <a:spcAft>
                          <a:spcPts val="0"/>
                        </a:spcAft>
                        <a:tabLst>
                          <a:tab pos="45720" algn="dec"/>
                        </a:tabLst>
                      </a:pPr>
                      <a:r>
                        <a:rPr lang="en-US" sz="2400" dirty="0">
                          <a:effectLst/>
                        </a:rPr>
                        <a:t>24.6</a:t>
                      </a:r>
                      <a:endParaRPr lang="en-US" sz="2400" dirty="0">
                        <a:effectLst/>
                        <a:latin typeface="Times New Roman"/>
                        <a:ea typeface="Times New Roman"/>
                        <a:cs typeface="Times New Roman"/>
                      </a:endParaRPr>
                    </a:p>
                  </a:txBody>
                  <a:tcPr marL="68580" marR="68580" marT="0" marB="0"/>
                </a:tc>
                <a:extLst>
                  <a:ext uri="{0D108BD9-81ED-4DB2-BD59-A6C34878D82A}">
                    <a16:rowId xmlns:a16="http://schemas.microsoft.com/office/drawing/2014/main" xmlns="" val="10004"/>
                  </a:ext>
                </a:extLst>
              </a:tr>
              <a:tr h="457211">
                <a:tc>
                  <a:txBody>
                    <a:bodyPr/>
                    <a:lstStyle/>
                    <a:p>
                      <a:pPr marL="274320" marR="0" indent="-274320" algn="ctr" eaLnBrk="0">
                        <a:spcBef>
                          <a:spcPts val="0"/>
                        </a:spcBef>
                        <a:spcAft>
                          <a:spcPts val="0"/>
                        </a:spcAft>
                      </a:pPr>
                      <a:r>
                        <a:rPr lang="en-US" sz="2400" spc="-30">
                          <a:effectLst/>
                        </a:rPr>
                        <a:t>Obviously round</a:t>
                      </a:r>
                      <a:endParaRPr lang="en-US" sz="2400">
                        <a:effectLst/>
                        <a:latin typeface="Times New Roman"/>
                        <a:ea typeface="Times New Roman"/>
                        <a:cs typeface="Times New Roman"/>
                      </a:endParaRPr>
                    </a:p>
                  </a:txBody>
                  <a:tcPr marL="68580" marR="68580" marT="0" marB="0"/>
                </a:tc>
                <a:tc>
                  <a:txBody>
                    <a:bodyPr/>
                    <a:lstStyle/>
                    <a:p>
                      <a:pPr marL="274320" marR="0" indent="-274320" algn="ctr" eaLnBrk="0">
                        <a:spcBef>
                          <a:spcPts val="0"/>
                        </a:spcBef>
                        <a:spcAft>
                          <a:spcPts val="0"/>
                        </a:spcAft>
                        <a:tabLst>
                          <a:tab pos="45720" algn="dec"/>
                        </a:tabLst>
                      </a:pPr>
                      <a:r>
                        <a:rPr lang="en-US" sz="2400" dirty="0">
                          <a:effectLst/>
                        </a:rPr>
                        <a:t>26.1</a:t>
                      </a:r>
                      <a:endParaRPr lang="en-US" sz="2400" dirty="0">
                        <a:effectLst/>
                        <a:latin typeface="Times New Roman"/>
                        <a:ea typeface="Times New Roman"/>
                        <a:cs typeface="Times New Roman"/>
                      </a:endParaRPr>
                    </a:p>
                  </a:txBody>
                  <a:tcPr marL="68580" marR="68580" marT="0" marB="0"/>
                </a:tc>
                <a:extLst>
                  <a:ext uri="{0D108BD9-81ED-4DB2-BD59-A6C34878D82A}">
                    <a16:rowId xmlns:a16="http://schemas.microsoft.com/office/drawing/2014/main" xmlns="" val="10005"/>
                  </a:ext>
                </a:extLst>
              </a:tr>
              <a:tr h="457211">
                <a:tc>
                  <a:txBody>
                    <a:bodyPr/>
                    <a:lstStyle/>
                    <a:p>
                      <a:pPr marL="274320" marR="0" indent="-274320" algn="ctr" eaLnBrk="0">
                        <a:spcBef>
                          <a:spcPts val="0"/>
                        </a:spcBef>
                        <a:spcAft>
                          <a:spcPts val="0"/>
                        </a:spcAft>
                      </a:pPr>
                      <a:r>
                        <a:rPr lang="en-US" sz="2400" spc="-20">
                          <a:effectLst/>
                        </a:rPr>
                        <a:t>Pimpled (rough shell)</a:t>
                      </a:r>
                      <a:endParaRPr lang="en-US" sz="2400">
                        <a:effectLst/>
                        <a:latin typeface="Times New Roman"/>
                        <a:ea typeface="Times New Roman"/>
                        <a:cs typeface="Times New Roman"/>
                      </a:endParaRPr>
                    </a:p>
                  </a:txBody>
                  <a:tcPr marL="68580" marR="68580" marT="0" marB="0"/>
                </a:tc>
                <a:tc>
                  <a:txBody>
                    <a:bodyPr/>
                    <a:lstStyle/>
                    <a:p>
                      <a:pPr marL="274320" marR="0" indent="-274320" algn="ctr" eaLnBrk="0">
                        <a:spcBef>
                          <a:spcPts val="0"/>
                        </a:spcBef>
                        <a:spcAft>
                          <a:spcPts val="0"/>
                        </a:spcAft>
                        <a:tabLst>
                          <a:tab pos="45720" algn="dec"/>
                        </a:tabLst>
                      </a:pPr>
                      <a:r>
                        <a:rPr lang="en-US" sz="2400" dirty="0">
                          <a:effectLst/>
                        </a:rPr>
                        <a:t>55.1</a:t>
                      </a:r>
                      <a:endParaRPr lang="en-US" sz="2400" dirty="0">
                        <a:effectLst/>
                        <a:latin typeface="Times New Roman"/>
                        <a:ea typeface="Times New Roman"/>
                        <a:cs typeface="Times New Roman"/>
                      </a:endParaRPr>
                    </a:p>
                  </a:txBody>
                  <a:tcPr marL="68580" marR="68580" marT="0" marB="0"/>
                </a:tc>
                <a:extLst>
                  <a:ext uri="{0D108BD9-81ED-4DB2-BD59-A6C34878D82A}">
                    <a16:rowId xmlns:a16="http://schemas.microsoft.com/office/drawing/2014/main" xmlns="" val="10006"/>
                  </a:ext>
                </a:extLst>
              </a:tr>
              <a:tr h="457211">
                <a:tc>
                  <a:txBody>
                    <a:bodyPr/>
                    <a:lstStyle/>
                    <a:p>
                      <a:pPr marL="274320" marR="0" indent="-274320" algn="ctr" eaLnBrk="0">
                        <a:spcBef>
                          <a:spcPts val="0"/>
                        </a:spcBef>
                        <a:spcAft>
                          <a:spcPts val="0"/>
                        </a:spcAft>
                      </a:pPr>
                      <a:r>
                        <a:rPr lang="en-US" sz="2400" spc="-20" dirty="0" smtClean="0">
                          <a:effectLst/>
                        </a:rPr>
                        <a:t>Wrinkled </a:t>
                      </a:r>
                      <a:r>
                        <a:rPr lang="en-US" sz="2400" spc="-20" dirty="0">
                          <a:effectLst/>
                        </a:rPr>
                        <a:t>(obvious)</a:t>
                      </a:r>
                      <a:endParaRPr lang="en-US" sz="2400" dirty="0">
                        <a:effectLst/>
                        <a:latin typeface="Times New Roman"/>
                        <a:ea typeface="Times New Roman"/>
                        <a:cs typeface="Times New Roman"/>
                      </a:endParaRPr>
                    </a:p>
                  </a:txBody>
                  <a:tcPr marL="68580" marR="68580" marT="0" marB="0"/>
                </a:tc>
                <a:tc>
                  <a:txBody>
                    <a:bodyPr/>
                    <a:lstStyle/>
                    <a:p>
                      <a:pPr marL="274320" marR="0" indent="-274320" algn="ctr" eaLnBrk="0">
                        <a:spcBef>
                          <a:spcPts val="0"/>
                        </a:spcBef>
                        <a:spcAft>
                          <a:spcPts val="0"/>
                        </a:spcAft>
                        <a:tabLst>
                          <a:tab pos="45720" algn="dec"/>
                        </a:tabLst>
                      </a:pPr>
                      <a:r>
                        <a:rPr lang="en-US" sz="2400" dirty="0">
                          <a:effectLst/>
                        </a:rPr>
                        <a:t>61.2</a:t>
                      </a:r>
                      <a:endParaRPr lang="en-US" sz="2400" dirty="0">
                        <a:effectLst/>
                        <a:latin typeface="Times New Roman"/>
                        <a:ea typeface="Times New Roman"/>
                        <a:cs typeface="Times New Roman"/>
                      </a:endParaRPr>
                    </a:p>
                  </a:txBody>
                  <a:tcPr marL="68580" marR="68580" marT="0" marB="0"/>
                </a:tc>
                <a:extLst>
                  <a:ext uri="{0D108BD9-81ED-4DB2-BD59-A6C34878D82A}">
                    <a16:rowId xmlns:a16="http://schemas.microsoft.com/office/drawing/2014/main" xmlns="" val="10007"/>
                  </a:ext>
                </a:extLst>
              </a:tr>
              <a:tr h="457211">
                <a:tc>
                  <a:txBody>
                    <a:bodyPr/>
                    <a:lstStyle/>
                    <a:p>
                      <a:pPr marL="274320" marR="0" indent="-274320" algn="ctr" eaLnBrk="0">
                        <a:spcBef>
                          <a:spcPts val="0"/>
                        </a:spcBef>
                        <a:spcAft>
                          <a:spcPts val="0"/>
                        </a:spcAft>
                      </a:pPr>
                      <a:r>
                        <a:rPr lang="en-US" sz="2400" spc="-20">
                          <a:effectLst/>
                        </a:rPr>
                        <a:t>Dark top (rough area)</a:t>
                      </a:r>
                      <a:endParaRPr lang="en-US" sz="2400">
                        <a:effectLst/>
                        <a:latin typeface="Times New Roman"/>
                        <a:ea typeface="Times New Roman"/>
                        <a:cs typeface="Times New Roman"/>
                      </a:endParaRPr>
                    </a:p>
                  </a:txBody>
                  <a:tcPr marL="68580" marR="68580" marT="0" marB="0"/>
                </a:tc>
                <a:tc>
                  <a:txBody>
                    <a:bodyPr/>
                    <a:lstStyle/>
                    <a:p>
                      <a:pPr marL="274320" marR="0" indent="-274320" algn="ctr" eaLnBrk="0">
                        <a:spcBef>
                          <a:spcPts val="0"/>
                        </a:spcBef>
                        <a:spcAft>
                          <a:spcPts val="0"/>
                        </a:spcAft>
                        <a:tabLst>
                          <a:tab pos="45720" algn="dec"/>
                        </a:tabLst>
                      </a:pPr>
                      <a:r>
                        <a:rPr lang="en-US" sz="2400" dirty="0">
                          <a:effectLst/>
                        </a:rPr>
                        <a:t>66.3</a:t>
                      </a:r>
                      <a:endParaRPr lang="en-US" sz="2400" dirty="0">
                        <a:effectLst/>
                        <a:latin typeface="Times New Roman"/>
                        <a:ea typeface="Times New Roman"/>
                        <a:cs typeface="Times New Roman"/>
                      </a:endParaRPr>
                    </a:p>
                  </a:txBody>
                  <a:tcPr marL="68580" marR="68580" marT="0" marB="0"/>
                </a:tc>
                <a:extLst>
                  <a:ext uri="{0D108BD9-81ED-4DB2-BD59-A6C34878D82A}">
                    <a16:rowId xmlns:a16="http://schemas.microsoft.com/office/drawing/2014/main" xmlns="" val="10008"/>
                  </a:ext>
                </a:extLst>
              </a:tr>
            </a:tbl>
          </a:graphicData>
        </a:graphic>
      </p:graphicFrame>
      <p:sp>
        <p:nvSpPr>
          <p:cNvPr id="3" name="Title 2"/>
          <p:cNvSpPr>
            <a:spLocks noGrp="1"/>
          </p:cNvSpPr>
          <p:nvPr>
            <p:ph type="title"/>
          </p:nvPr>
        </p:nvSpPr>
        <p:spPr>
          <a:xfrm>
            <a:off x="0" y="533400"/>
            <a:ext cx="9144000" cy="914400"/>
          </a:xfrm>
        </p:spPr>
        <p:txBody>
          <a:bodyPr/>
          <a:lstStyle/>
          <a:p>
            <a:pPr algn="ctr"/>
            <a:r>
              <a:rPr lang="en-US" dirty="0">
                <a:effectLst/>
              </a:rPr>
              <a:t>Hatchability of Abnormal Broiler - Breeder Eggs</a:t>
            </a:r>
            <a:endParaRPr lang="en-US" dirty="0"/>
          </a:p>
        </p:txBody>
      </p:sp>
      <p:sp>
        <p:nvSpPr>
          <p:cNvPr id="4" name="Date Placeholder 3"/>
          <p:cNvSpPr>
            <a:spLocks noGrp="1"/>
          </p:cNvSpPr>
          <p:nvPr>
            <p:ph type="dt" sz="half" idx="10"/>
          </p:nvPr>
        </p:nvSpPr>
        <p:spPr/>
        <p:txBody>
          <a:bodyPr/>
          <a:lstStyle/>
          <a:p>
            <a:fld id="{FBEB7081-E4B2-4A66-999F-D2CEEA11E353}" type="datetime2">
              <a:rPr lang="en-US" smtClean="0"/>
              <a:t>Sunday, October 18, 2020</a:t>
            </a:fld>
            <a:endParaRPr lang="en-US"/>
          </a:p>
        </p:txBody>
      </p:sp>
      <p:sp>
        <p:nvSpPr>
          <p:cNvPr id="5" name="Footer Placeholder 4"/>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3968063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685801"/>
            <a:ext cx="8305800" cy="5181599"/>
          </a:xfrm>
        </p:spPr>
        <p:txBody>
          <a:bodyPr/>
          <a:lstStyle/>
          <a:p>
            <a:pPr marL="475488" indent="-457200">
              <a:buFont typeface="+mj-lt"/>
              <a:buAutoNum type="arabicPeriod"/>
            </a:pPr>
            <a:r>
              <a:rPr lang="en-US" sz="2800" b="1" i="1" dirty="0" smtClean="0">
                <a:effectLst/>
              </a:rPr>
              <a:t>Mechanical </a:t>
            </a:r>
            <a:r>
              <a:rPr lang="en-US" sz="2800" b="1" i="1" dirty="0">
                <a:effectLst/>
              </a:rPr>
              <a:t>Factors</a:t>
            </a:r>
          </a:p>
          <a:p>
            <a:pPr marL="475488" indent="-457200">
              <a:buFont typeface="+mj-lt"/>
              <a:buAutoNum type="arabicPeriod"/>
            </a:pPr>
            <a:r>
              <a:rPr lang="en-US" sz="2800" b="1" i="1" dirty="0" smtClean="0">
                <a:effectLst/>
              </a:rPr>
              <a:t>Biological </a:t>
            </a:r>
            <a:r>
              <a:rPr lang="en-US" sz="2800" b="1" i="1" dirty="0">
                <a:effectLst/>
              </a:rPr>
              <a:t>Factors</a:t>
            </a:r>
          </a:p>
          <a:p>
            <a:pPr marL="475488" indent="-457200">
              <a:buFont typeface="+mj-lt"/>
              <a:buAutoNum type="arabicPeriod"/>
            </a:pPr>
            <a:r>
              <a:rPr lang="en-US" sz="2800" b="1" i="1" dirty="0" smtClean="0">
                <a:effectLst/>
              </a:rPr>
              <a:t>Other </a:t>
            </a:r>
            <a:r>
              <a:rPr lang="en-US" sz="2800" b="1" i="1" dirty="0">
                <a:effectLst/>
              </a:rPr>
              <a:t>Types of Defective Eggs </a:t>
            </a:r>
          </a:p>
          <a:p>
            <a:pPr marL="475488" indent="-457200">
              <a:buFont typeface="+mj-lt"/>
              <a:buAutoNum type="arabicPeriod"/>
            </a:pPr>
            <a:r>
              <a:rPr lang="en-US" sz="2800" b="1" i="1" dirty="0" smtClean="0">
                <a:effectLst/>
              </a:rPr>
              <a:t>Shell Color </a:t>
            </a:r>
            <a:r>
              <a:rPr lang="en-US" sz="2800" b="1" i="1" dirty="0">
                <a:effectLst/>
              </a:rPr>
              <a:t>and Thickness</a:t>
            </a:r>
          </a:p>
          <a:p>
            <a:pPr marL="475488" indent="-457200">
              <a:buFont typeface="+mj-lt"/>
              <a:buAutoNum type="arabicPeriod"/>
            </a:pPr>
            <a:r>
              <a:rPr lang="en-US" sz="2800" b="1" i="1" dirty="0" smtClean="0">
                <a:effectLst/>
              </a:rPr>
              <a:t>Evaluation </a:t>
            </a:r>
            <a:r>
              <a:rPr lang="en-US" sz="2800" b="1" i="1" dirty="0">
                <a:effectLst/>
              </a:rPr>
              <a:t>of Shell Quality </a:t>
            </a:r>
          </a:p>
          <a:p>
            <a:pPr marL="475488" indent="-457200">
              <a:buFont typeface="+mj-lt"/>
              <a:buAutoNum type="arabicPeriod"/>
            </a:pPr>
            <a:r>
              <a:rPr lang="en-US" sz="2800" b="1" i="1" dirty="0" smtClean="0">
                <a:effectLst/>
              </a:rPr>
              <a:t>Cracked </a:t>
            </a:r>
            <a:r>
              <a:rPr lang="en-US" sz="2800" b="1" i="1" dirty="0">
                <a:effectLst/>
              </a:rPr>
              <a:t>Eggs </a:t>
            </a:r>
          </a:p>
          <a:p>
            <a:pPr marL="475488" indent="-457200">
              <a:buFont typeface="+mj-lt"/>
              <a:buAutoNum type="arabicPeriod"/>
            </a:pPr>
            <a:r>
              <a:rPr lang="en-US" sz="2800" b="1" i="1" dirty="0" smtClean="0">
                <a:effectLst/>
              </a:rPr>
              <a:t>Interior </a:t>
            </a:r>
            <a:r>
              <a:rPr lang="en-US" sz="2800" b="1" i="1" dirty="0">
                <a:effectLst/>
              </a:rPr>
              <a:t>Quality</a:t>
            </a:r>
          </a:p>
          <a:p>
            <a:pPr marL="18288" indent="0">
              <a:buNone/>
            </a:pPr>
            <a:endParaRPr lang="en-US" dirty="0"/>
          </a:p>
        </p:txBody>
      </p:sp>
      <p:sp>
        <p:nvSpPr>
          <p:cNvPr id="4" name="Date Placeholder 3"/>
          <p:cNvSpPr>
            <a:spLocks noGrp="1"/>
          </p:cNvSpPr>
          <p:nvPr>
            <p:ph type="dt" sz="half" idx="10"/>
          </p:nvPr>
        </p:nvSpPr>
        <p:spPr/>
        <p:txBody>
          <a:bodyPr/>
          <a:lstStyle/>
          <a:p>
            <a:fld id="{F1BFC9E6-90ED-43D0-B9E0-A427CF30DE9A}" type="datetime2">
              <a:rPr lang="en-US" smtClean="0"/>
              <a:t>Sunday, October 18, 2020</a:t>
            </a:fld>
            <a:endParaRPr lang="en-US"/>
          </a:p>
        </p:txBody>
      </p:sp>
      <p:sp>
        <p:nvSpPr>
          <p:cNvPr id="5" name="Footer Placeholder 4"/>
          <p:cNvSpPr>
            <a:spLocks noGrp="1"/>
          </p:cNvSpPr>
          <p:nvPr>
            <p:ph type="ftr" sz="quarter" idx="12"/>
          </p:nvPr>
        </p:nvSpPr>
        <p:spPr/>
        <p:txBody>
          <a:bodyPr/>
          <a:lstStyle/>
          <a:p>
            <a:endParaRPr lang="en-US"/>
          </a:p>
        </p:txBody>
      </p:sp>
      <p:sp>
        <p:nvSpPr>
          <p:cNvPr id="6" name="Title 2"/>
          <p:cNvSpPr>
            <a:spLocks noGrp="1"/>
          </p:cNvSpPr>
          <p:nvPr>
            <p:ph type="title"/>
          </p:nvPr>
        </p:nvSpPr>
        <p:spPr>
          <a:xfrm>
            <a:off x="0" y="0"/>
            <a:ext cx="9144000" cy="914400"/>
          </a:xfrm>
        </p:spPr>
        <p:txBody>
          <a:bodyPr/>
          <a:lstStyle/>
          <a:p>
            <a:r>
              <a:rPr lang="en-US" sz="4400" dirty="0">
                <a:effectLst/>
              </a:rPr>
              <a:t>B. HATCHING EGG SELECTION</a:t>
            </a:r>
            <a:endParaRPr lang="en-US" sz="4400" dirty="0"/>
          </a:p>
        </p:txBody>
      </p:sp>
    </p:spTree>
    <p:extLst>
      <p:ext uri="{BB962C8B-B14F-4D97-AF65-F5344CB8AC3E}">
        <p14:creationId xmlns:p14="http://schemas.microsoft.com/office/powerpoint/2010/main" val="2364180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19200"/>
            <a:ext cx="8305800" cy="4724400"/>
          </a:xfrm>
        </p:spPr>
        <p:txBody>
          <a:bodyPr/>
          <a:lstStyle/>
          <a:p>
            <a:r>
              <a:rPr lang="en-US" dirty="0" smtClean="0">
                <a:effectLst/>
              </a:rPr>
              <a:t>Inevitably</a:t>
            </a:r>
            <a:r>
              <a:rPr lang="en-US" dirty="0">
                <a:effectLst/>
              </a:rPr>
              <a:t>, some hatching eggs will become dirty, stained, cracked, or punctured in the breeder </a:t>
            </a:r>
            <a:r>
              <a:rPr lang="en-US" dirty="0" smtClean="0">
                <a:effectLst/>
              </a:rPr>
              <a:t>house</a:t>
            </a:r>
          </a:p>
          <a:p>
            <a:r>
              <a:rPr lang="en-US" dirty="0" smtClean="0">
                <a:effectLst/>
              </a:rPr>
              <a:t>It </a:t>
            </a:r>
            <a:r>
              <a:rPr lang="en-US" dirty="0">
                <a:effectLst/>
              </a:rPr>
              <a:t>is essential to follow the good nest management </a:t>
            </a:r>
            <a:r>
              <a:rPr lang="en-US" dirty="0" smtClean="0">
                <a:effectLst/>
              </a:rPr>
              <a:t>practices</a:t>
            </a:r>
            <a:endParaRPr lang="en-US" dirty="0"/>
          </a:p>
        </p:txBody>
      </p:sp>
      <p:sp>
        <p:nvSpPr>
          <p:cNvPr id="3" name="Title 2"/>
          <p:cNvSpPr>
            <a:spLocks noGrp="1"/>
          </p:cNvSpPr>
          <p:nvPr>
            <p:ph type="title"/>
          </p:nvPr>
        </p:nvSpPr>
        <p:spPr>
          <a:xfrm>
            <a:off x="533400" y="304800"/>
            <a:ext cx="7543800" cy="914400"/>
          </a:xfrm>
        </p:spPr>
        <p:txBody>
          <a:bodyPr/>
          <a:lstStyle/>
          <a:p>
            <a:r>
              <a:rPr lang="en-US" b="1" i="1" dirty="0">
                <a:effectLst/>
              </a:rPr>
              <a:t>1.	Mechanical </a:t>
            </a:r>
            <a:r>
              <a:rPr lang="en-US" b="1" i="1" dirty="0" smtClean="0">
                <a:effectLst/>
              </a:rPr>
              <a:t>Factors</a:t>
            </a:r>
            <a:endParaRPr lang="en-US" dirty="0"/>
          </a:p>
        </p:txBody>
      </p:sp>
      <p:sp>
        <p:nvSpPr>
          <p:cNvPr id="4" name="Date Placeholder 3"/>
          <p:cNvSpPr>
            <a:spLocks noGrp="1"/>
          </p:cNvSpPr>
          <p:nvPr>
            <p:ph type="dt" sz="half" idx="10"/>
          </p:nvPr>
        </p:nvSpPr>
        <p:spPr/>
        <p:txBody>
          <a:bodyPr/>
          <a:lstStyle/>
          <a:p>
            <a:fld id="{084D1CC7-FB95-4F55-AD4D-5D3BC17AF784}" type="datetime2">
              <a:rPr lang="en-US" smtClean="0"/>
              <a:t>Sunday, October 18, 2020</a:t>
            </a:fld>
            <a:endParaRPr lang="en-US"/>
          </a:p>
        </p:txBody>
      </p:sp>
      <p:sp>
        <p:nvSpPr>
          <p:cNvPr id="5" name="Footer Placeholder 4"/>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1121472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8534400" cy="4876800"/>
          </a:xfrm>
        </p:spPr>
        <p:txBody>
          <a:bodyPr>
            <a:normAutofit/>
          </a:bodyPr>
          <a:lstStyle/>
          <a:p>
            <a:pPr algn="just"/>
            <a:r>
              <a:rPr lang="en-US" dirty="0">
                <a:effectLst/>
              </a:rPr>
              <a:t>The physiological condition of the hen can affect the quality of the eggs she </a:t>
            </a:r>
            <a:r>
              <a:rPr lang="en-US" dirty="0" smtClean="0">
                <a:effectLst/>
              </a:rPr>
              <a:t>lays</a:t>
            </a:r>
          </a:p>
          <a:p>
            <a:pPr algn="just"/>
            <a:r>
              <a:rPr lang="en-US" dirty="0" smtClean="0">
                <a:solidFill>
                  <a:srgbClr val="FF0000"/>
                </a:solidFill>
                <a:effectLst/>
              </a:rPr>
              <a:t>Stress </a:t>
            </a:r>
            <a:r>
              <a:rPr lang="en-US" dirty="0">
                <a:solidFill>
                  <a:srgbClr val="FF0000"/>
                </a:solidFill>
                <a:effectLst/>
              </a:rPr>
              <a:t>and certain diseases </a:t>
            </a:r>
            <a:r>
              <a:rPr lang="en-US" dirty="0">
                <a:effectLst/>
              </a:rPr>
              <a:t>affecting the oviduct and ovaries, i.e., bronchitis and </a:t>
            </a:r>
            <a:r>
              <a:rPr lang="en-US" dirty="0" smtClean="0">
                <a:effectLst/>
              </a:rPr>
              <a:t>ND, </a:t>
            </a:r>
            <a:r>
              <a:rPr lang="en-US" dirty="0">
                <a:effectLst/>
              </a:rPr>
              <a:t>may cause thin or wrinkled eggshells and erratic </a:t>
            </a:r>
            <a:r>
              <a:rPr lang="en-US" dirty="0" smtClean="0">
                <a:effectLst/>
              </a:rPr>
              <a:t>ovulation</a:t>
            </a:r>
          </a:p>
          <a:p>
            <a:pPr algn="just"/>
            <a:r>
              <a:rPr lang="en-US" dirty="0" smtClean="0">
                <a:solidFill>
                  <a:srgbClr val="FF0000"/>
                </a:solidFill>
                <a:effectLst/>
              </a:rPr>
              <a:t>Early </a:t>
            </a:r>
            <a:r>
              <a:rPr lang="en-US" dirty="0">
                <a:solidFill>
                  <a:srgbClr val="FF0000"/>
                </a:solidFill>
                <a:effectLst/>
              </a:rPr>
              <a:t>maturing </a:t>
            </a:r>
            <a:r>
              <a:rPr lang="en-US" dirty="0">
                <a:effectLst/>
              </a:rPr>
              <a:t>pullets lay more defective eggs than when sexual maturity is </a:t>
            </a:r>
            <a:r>
              <a:rPr lang="en-US" dirty="0" smtClean="0">
                <a:effectLst/>
              </a:rPr>
              <a:t>delayed </a:t>
            </a:r>
          </a:p>
          <a:p>
            <a:pPr algn="just"/>
            <a:r>
              <a:rPr lang="en-US" dirty="0" smtClean="0">
                <a:effectLst/>
              </a:rPr>
              <a:t>Feed </a:t>
            </a:r>
            <a:r>
              <a:rPr lang="en-US" dirty="0">
                <a:effectLst/>
              </a:rPr>
              <a:t>the hens a diet adequate in </a:t>
            </a:r>
            <a:r>
              <a:rPr lang="en-US" dirty="0">
                <a:solidFill>
                  <a:srgbClr val="FF0000"/>
                </a:solidFill>
                <a:effectLst/>
              </a:rPr>
              <a:t>protein, calcium, phosphorous, vitamin D,</a:t>
            </a:r>
            <a:r>
              <a:rPr lang="en-US" dirty="0">
                <a:effectLst/>
              </a:rPr>
              <a:t> and other </a:t>
            </a:r>
            <a:r>
              <a:rPr lang="en-US" dirty="0" smtClean="0">
                <a:effectLst/>
              </a:rPr>
              <a:t>nutrients</a:t>
            </a:r>
          </a:p>
          <a:p>
            <a:pPr algn="just"/>
            <a:r>
              <a:rPr lang="en-US" dirty="0" smtClean="0">
                <a:effectLst/>
              </a:rPr>
              <a:t>If </a:t>
            </a:r>
            <a:r>
              <a:rPr lang="en-US" dirty="0">
                <a:effectLst/>
              </a:rPr>
              <a:t>a source of calcium is low in solubility, thin shells may result even though dietary calcium in the ration is </a:t>
            </a:r>
            <a:r>
              <a:rPr lang="en-US" dirty="0" smtClean="0">
                <a:effectLst/>
              </a:rPr>
              <a:t>sufficient</a:t>
            </a:r>
            <a:endParaRPr lang="en-US" dirty="0"/>
          </a:p>
        </p:txBody>
      </p:sp>
      <p:sp>
        <p:nvSpPr>
          <p:cNvPr id="3" name="Title 2"/>
          <p:cNvSpPr>
            <a:spLocks noGrp="1"/>
          </p:cNvSpPr>
          <p:nvPr>
            <p:ph type="title"/>
          </p:nvPr>
        </p:nvSpPr>
        <p:spPr>
          <a:xfrm>
            <a:off x="685800" y="152400"/>
            <a:ext cx="7543800" cy="914400"/>
          </a:xfrm>
        </p:spPr>
        <p:txBody>
          <a:bodyPr/>
          <a:lstStyle/>
          <a:p>
            <a:r>
              <a:rPr lang="en-US" b="1" i="1" dirty="0">
                <a:effectLst/>
              </a:rPr>
              <a:t>2.	Biological </a:t>
            </a:r>
            <a:r>
              <a:rPr lang="en-US" b="1" i="1" dirty="0" smtClean="0">
                <a:effectLst/>
              </a:rPr>
              <a:t>Factors</a:t>
            </a:r>
            <a:endParaRPr lang="en-US" dirty="0"/>
          </a:p>
        </p:txBody>
      </p:sp>
      <p:sp>
        <p:nvSpPr>
          <p:cNvPr id="4" name="Date Placeholder 3"/>
          <p:cNvSpPr>
            <a:spLocks noGrp="1"/>
          </p:cNvSpPr>
          <p:nvPr>
            <p:ph type="dt" sz="half" idx="10"/>
          </p:nvPr>
        </p:nvSpPr>
        <p:spPr/>
        <p:txBody>
          <a:bodyPr/>
          <a:lstStyle/>
          <a:p>
            <a:fld id="{D1A30E4C-5D36-424A-9C11-AA78E86ACC39}" type="datetime2">
              <a:rPr lang="en-US" smtClean="0"/>
              <a:t>Sunday, October 18, 2020</a:t>
            </a:fld>
            <a:endParaRPr lang="en-US"/>
          </a:p>
        </p:txBody>
      </p:sp>
      <p:sp>
        <p:nvSpPr>
          <p:cNvPr id="5" name="Footer Placeholder 4"/>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2457607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arn(inVertical)">
                                      <p:cBhvr>
                                        <p:cTn id="3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28600"/>
            <a:ext cx="8458200" cy="6324600"/>
          </a:xfrm>
        </p:spPr>
        <p:txBody>
          <a:bodyPr/>
          <a:lstStyle/>
          <a:p>
            <a:r>
              <a:rPr lang="en-US" dirty="0" smtClean="0">
                <a:effectLst/>
              </a:rPr>
              <a:t>The </a:t>
            </a:r>
            <a:r>
              <a:rPr lang="en-US" dirty="0">
                <a:effectLst/>
              </a:rPr>
              <a:t>quality of the hatching egg cannot be improved after lay. From the time of lay until it is set in the incubator the best strategy is one that will retard any loss in hatching egg quality. There are a number of </a:t>
            </a:r>
            <a:r>
              <a:rPr lang="en-US" dirty="0">
                <a:solidFill>
                  <a:srgbClr val="FF0000"/>
                </a:solidFill>
                <a:effectLst/>
              </a:rPr>
              <a:t>biological, physical, and environmental </a:t>
            </a:r>
            <a:r>
              <a:rPr lang="en-US" dirty="0">
                <a:effectLst/>
              </a:rPr>
              <a:t>factors which can influence the quality of hatching </a:t>
            </a:r>
            <a:r>
              <a:rPr lang="en-US" dirty="0" smtClean="0">
                <a:effectLst/>
              </a:rPr>
              <a:t>eggs</a:t>
            </a:r>
          </a:p>
          <a:p>
            <a:r>
              <a:rPr lang="en-US" dirty="0" smtClean="0">
                <a:effectLst/>
              </a:rPr>
              <a:t>MAINTAINING </a:t>
            </a:r>
            <a:r>
              <a:rPr lang="en-US" dirty="0">
                <a:effectLst/>
              </a:rPr>
              <a:t>EGG QUALITY IN THE BREEDER HOUSE </a:t>
            </a:r>
            <a:endParaRPr lang="en-US" dirty="0" smtClean="0">
              <a:effectLst/>
            </a:endParaRPr>
          </a:p>
          <a:p>
            <a:r>
              <a:rPr lang="en-US" dirty="0" smtClean="0">
                <a:effectLst/>
              </a:rPr>
              <a:t>HATCHING </a:t>
            </a:r>
            <a:r>
              <a:rPr lang="en-US" dirty="0">
                <a:effectLst/>
              </a:rPr>
              <a:t>EGG </a:t>
            </a:r>
            <a:r>
              <a:rPr lang="en-US" dirty="0" smtClean="0">
                <a:effectLst/>
              </a:rPr>
              <a:t>SELECTION</a:t>
            </a:r>
          </a:p>
          <a:p>
            <a:r>
              <a:rPr lang="en-US" dirty="0" smtClean="0">
                <a:effectLst/>
              </a:rPr>
              <a:t>REDUCING </a:t>
            </a:r>
            <a:r>
              <a:rPr lang="en-US" dirty="0">
                <a:effectLst/>
              </a:rPr>
              <a:t>CONTAMINATION OF HATCHING </a:t>
            </a:r>
            <a:r>
              <a:rPr lang="en-US" dirty="0" smtClean="0">
                <a:effectLst/>
              </a:rPr>
              <a:t>EGGS</a:t>
            </a:r>
          </a:p>
          <a:p>
            <a:r>
              <a:rPr lang="en-US" dirty="0" smtClean="0">
                <a:effectLst/>
              </a:rPr>
              <a:t>TRANSPORTING </a:t>
            </a:r>
            <a:r>
              <a:rPr lang="en-US" dirty="0">
                <a:effectLst/>
              </a:rPr>
              <a:t>HATCHING </a:t>
            </a:r>
            <a:r>
              <a:rPr lang="en-US" dirty="0" smtClean="0">
                <a:effectLst/>
              </a:rPr>
              <a:t>EGGS</a:t>
            </a:r>
          </a:p>
          <a:p>
            <a:r>
              <a:rPr lang="en-US" dirty="0" smtClean="0">
                <a:effectLst/>
              </a:rPr>
              <a:t>HANDLING </a:t>
            </a:r>
            <a:r>
              <a:rPr lang="en-US" dirty="0">
                <a:effectLst/>
              </a:rPr>
              <a:t>EGGS PRIOR TO </a:t>
            </a:r>
            <a:r>
              <a:rPr lang="en-US" dirty="0" smtClean="0">
                <a:effectLst/>
              </a:rPr>
              <a:t>INCUBATION</a:t>
            </a:r>
          </a:p>
          <a:p>
            <a:r>
              <a:rPr lang="en-US" dirty="0" smtClean="0">
                <a:effectLst/>
              </a:rPr>
              <a:t>PREWARMING </a:t>
            </a:r>
            <a:r>
              <a:rPr lang="en-US" dirty="0">
                <a:effectLst/>
              </a:rPr>
              <a:t>HATCHING EGGS</a:t>
            </a:r>
            <a:endParaRPr lang="en-US" dirty="0"/>
          </a:p>
        </p:txBody>
      </p:sp>
      <p:sp>
        <p:nvSpPr>
          <p:cNvPr id="3" name="Footer Placeholder 2"/>
          <p:cNvSpPr>
            <a:spLocks noGrp="1"/>
          </p:cNvSpPr>
          <p:nvPr>
            <p:ph type="ftr" sz="quarter" idx="12"/>
          </p:nvPr>
        </p:nvSpPr>
        <p:spPr/>
        <p:txBody>
          <a:bodyPr/>
          <a:lstStyle/>
          <a:p>
            <a:endParaRPr lang="en-US" dirty="0"/>
          </a:p>
        </p:txBody>
      </p:sp>
      <p:sp>
        <p:nvSpPr>
          <p:cNvPr id="4" name="Date Placeholder 3"/>
          <p:cNvSpPr>
            <a:spLocks noGrp="1"/>
          </p:cNvSpPr>
          <p:nvPr>
            <p:ph type="dt" sz="half" idx="10"/>
          </p:nvPr>
        </p:nvSpPr>
        <p:spPr/>
        <p:txBody>
          <a:bodyPr/>
          <a:lstStyle/>
          <a:p>
            <a:fld id="{29521349-D5D5-4BD2-8533-B7E40BCCB92E}" type="datetime2">
              <a:rPr lang="en-US" smtClean="0"/>
              <a:t>Sunday, October 18, 2020</a:t>
            </a:fld>
            <a:endParaRPr lang="en-US" dirty="0"/>
          </a:p>
        </p:txBody>
      </p:sp>
    </p:spTree>
    <p:extLst>
      <p:ext uri="{BB962C8B-B14F-4D97-AF65-F5344CB8AC3E}">
        <p14:creationId xmlns:p14="http://schemas.microsoft.com/office/powerpoint/2010/main" val="1986585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heel(1)">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heel(1)">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heel(1)">
                                      <p:cBhvr>
                                        <p:cTn id="17" dur="2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heel(1)">
                                      <p:cBhvr>
                                        <p:cTn id="22" dur="20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heel(1)">
                                      <p:cBhvr>
                                        <p:cTn id="27" dur="20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heel(1)">
                                      <p:cBhvr>
                                        <p:cTn id="32" dur="20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wheel(1)">
                                      <p:cBhvr>
                                        <p:cTn id="37" dur="2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305800" cy="4495800"/>
          </a:xfrm>
        </p:spPr>
        <p:txBody>
          <a:bodyPr>
            <a:normAutofit/>
          </a:bodyPr>
          <a:lstStyle/>
          <a:p>
            <a:pPr algn="just"/>
            <a:r>
              <a:rPr lang="en-US" dirty="0">
                <a:effectLst/>
              </a:rPr>
              <a:t>The incidence of defective eggs is also influenced by </a:t>
            </a:r>
            <a:r>
              <a:rPr lang="en-US" dirty="0" smtClean="0">
                <a:solidFill>
                  <a:srgbClr val="FF0000"/>
                </a:solidFill>
                <a:effectLst/>
              </a:rPr>
              <a:t>heredity</a:t>
            </a:r>
            <a:r>
              <a:rPr lang="en-US" dirty="0" smtClean="0">
                <a:effectLst/>
              </a:rPr>
              <a:t> </a:t>
            </a:r>
          </a:p>
          <a:p>
            <a:pPr algn="just"/>
            <a:r>
              <a:rPr lang="en-US" dirty="0" smtClean="0">
                <a:effectLst/>
              </a:rPr>
              <a:t>Certain </a:t>
            </a:r>
            <a:r>
              <a:rPr lang="en-US" dirty="0">
                <a:effectLst/>
              </a:rPr>
              <a:t>types of defective eggs, such as those produced by </a:t>
            </a:r>
            <a:r>
              <a:rPr lang="en-US" dirty="0">
                <a:solidFill>
                  <a:srgbClr val="FF0000"/>
                </a:solidFill>
                <a:effectLst/>
              </a:rPr>
              <a:t>erratic ovulation, have a strong genetic </a:t>
            </a:r>
            <a:r>
              <a:rPr lang="en-US" dirty="0" smtClean="0">
                <a:solidFill>
                  <a:srgbClr val="FF0000"/>
                </a:solidFill>
                <a:effectLst/>
              </a:rPr>
              <a:t>basis</a:t>
            </a:r>
            <a:endParaRPr lang="en-US" dirty="0" smtClean="0">
              <a:effectLst/>
            </a:endParaRPr>
          </a:p>
          <a:p>
            <a:pPr algn="just"/>
            <a:r>
              <a:rPr lang="en-US" dirty="0" smtClean="0">
                <a:solidFill>
                  <a:srgbClr val="FF0000"/>
                </a:solidFill>
                <a:effectLst/>
              </a:rPr>
              <a:t>Good management </a:t>
            </a:r>
            <a:r>
              <a:rPr lang="en-US" dirty="0">
                <a:effectLst/>
              </a:rPr>
              <a:t>will minimize the incidence of defective </a:t>
            </a:r>
            <a:r>
              <a:rPr lang="en-US" dirty="0" smtClean="0">
                <a:effectLst/>
              </a:rPr>
              <a:t>eggs</a:t>
            </a:r>
            <a:endParaRPr lang="en-US" dirty="0">
              <a:effectLst/>
            </a:endParaRPr>
          </a:p>
          <a:p>
            <a:pPr algn="just"/>
            <a:r>
              <a:rPr lang="en-US" dirty="0">
                <a:effectLst/>
              </a:rPr>
              <a:t>When an egg is delayed in the shell gland, two types of defective eggs will be formed: </a:t>
            </a:r>
            <a:endParaRPr lang="en-US" dirty="0" smtClean="0">
              <a:effectLst/>
            </a:endParaRPr>
          </a:p>
          <a:p>
            <a:pPr lvl="1" algn="just"/>
            <a:r>
              <a:rPr lang="en-US" dirty="0" smtClean="0">
                <a:effectLst/>
              </a:rPr>
              <a:t>the </a:t>
            </a:r>
            <a:r>
              <a:rPr lang="en-US" dirty="0">
                <a:effectLst/>
              </a:rPr>
              <a:t>first egg will be extra-calcified </a:t>
            </a:r>
            <a:endParaRPr lang="en-US" dirty="0" smtClean="0">
              <a:effectLst/>
            </a:endParaRPr>
          </a:p>
          <a:p>
            <a:pPr lvl="1" algn="just"/>
            <a:r>
              <a:rPr lang="en-US" dirty="0" smtClean="0">
                <a:effectLst/>
              </a:rPr>
              <a:t>the </a:t>
            </a:r>
            <a:r>
              <a:rPr lang="en-US" dirty="0">
                <a:effectLst/>
              </a:rPr>
              <a:t>second egg will be </a:t>
            </a:r>
            <a:r>
              <a:rPr lang="en-US" dirty="0" smtClean="0">
                <a:effectLst/>
              </a:rPr>
              <a:t>slab-sided</a:t>
            </a:r>
          </a:p>
          <a:p>
            <a:pPr algn="just"/>
            <a:r>
              <a:rPr lang="en-US" dirty="0" smtClean="0">
                <a:effectLst/>
              </a:rPr>
              <a:t>The </a:t>
            </a:r>
            <a:r>
              <a:rPr lang="en-US" dirty="0">
                <a:effectLst/>
              </a:rPr>
              <a:t>slab-sided egg has a circular, smooth area surrounded by wrinkled shell. The smooth circular area is the imprint of the first egg which has been delayed in oviposition. </a:t>
            </a:r>
          </a:p>
        </p:txBody>
      </p:sp>
      <p:sp>
        <p:nvSpPr>
          <p:cNvPr id="4" name="Date Placeholder 3"/>
          <p:cNvSpPr>
            <a:spLocks noGrp="1"/>
          </p:cNvSpPr>
          <p:nvPr>
            <p:ph type="dt" sz="half" idx="10"/>
          </p:nvPr>
        </p:nvSpPr>
        <p:spPr/>
        <p:txBody>
          <a:bodyPr/>
          <a:lstStyle/>
          <a:p>
            <a:fld id="{9C116222-2097-43AC-BD78-6724120936B9}" type="datetime2">
              <a:rPr lang="en-US" smtClean="0"/>
              <a:t>Sunday, October 18, 2020</a:t>
            </a:fld>
            <a:endParaRPr lang="en-US"/>
          </a:p>
        </p:txBody>
      </p:sp>
      <p:sp>
        <p:nvSpPr>
          <p:cNvPr id="5" name="Footer Placeholder 4"/>
          <p:cNvSpPr>
            <a:spLocks noGrp="1"/>
          </p:cNvSpPr>
          <p:nvPr>
            <p:ph type="ftr" sz="quarter" idx="12"/>
          </p:nvPr>
        </p:nvSpPr>
        <p:spPr/>
        <p:txBody>
          <a:bodyPr/>
          <a:lstStyle/>
          <a:p>
            <a:endParaRPr lang="en-US"/>
          </a:p>
        </p:txBody>
      </p:sp>
      <p:sp>
        <p:nvSpPr>
          <p:cNvPr id="6" name="Title 2"/>
          <p:cNvSpPr>
            <a:spLocks noGrp="1"/>
          </p:cNvSpPr>
          <p:nvPr>
            <p:ph type="title"/>
          </p:nvPr>
        </p:nvSpPr>
        <p:spPr>
          <a:xfrm>
            <a:off x="609600" y="609600"/>
            <a:ext cx="7543800" cy="914400"/>
          </a:xfrm>
        </p:spPr>
        <p:txBody>
          <a:bodyPr/>
          <a:lstStyle/>
          <a:p>
            <a:r>
              <a:rPr lang="en-GB" dirty="0" err="1" smtClean="0"/>
              <a:t>Cont</a:t>
            </a:r>
            <a:r>
              <a:rPr lang="en-GB" dirty="0" smtClean="0"/>
              <a:t>…</a:t>
            </a:r>
            <a:endParaRPr lang="en-US" dirty="0"/>
          </a:p>
        </p:txBody>
      </p:sp>
    </p:spTree>
    <p:extLst>
      <p:ext uri="{BB962C8B-B14F-4D97-AF65-F5344CB8AC3E}">
        <p14:creationId xmlns:p14="http://schemas.microsoft.com/office/powerpoint/2010/main" val="4134599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2">
                                            <p:txEl>
                                              <p:pRg st="4" end="4"/>
                                            </p:txEl>
                                          </p:spTgt>
                                        </p:tgtEl>
                                        <p:attrNameLst>
                                          <p:attrName>style.visibility</p:attrName>
                                        </p:attrNameLst>
                                      </p:cBhvr>
                                      <p:to>
                                        <p:strVal val="visible"/>
                                      </p:to>
                                    </p:set>
                                    <p:animEffect transition="in" filter="barn(inVertical)">
                                      <p:cBhvr>
                                        <p:cTn id="30" dur="500"/>
                                        <p:tgtEl>
                                          <p:spTgt spid="2">
                                            <p:txEl>
                                              <p:pRg st="4" end="4"/>
                                            </p:txEl>
                                          </p:spTgt>
                                        </p:tgtEl>
                                      </p:cBhvr>
                                    </p:animEffect>
                                  </p:childTnLst>
                                </p:cTn>
                              </p:par>
                              <p:par>
                                <p:cTn id="31" presetID="16" presetClass="entr" presetSubtype="21" fill="hold" grpId="0" nodeType="withEffect">
                                  <p:stCondLst>
                                    <p:cond delay="0"/>
                                  </p:stCondLst>
                                  <p:childTnLst>
                                    <p:set>
                                      <p:cBhvr>
                                        <p:cTn id="32" dur="1" fill="hold">
                                          <p:stCondLst>
                                            <p:cond delay="0"/>
                                          </p:stCondLst>
                                        </p:cTn>
                                        <p:tgtEl>
                                          <p:spTgt spid="2">
                                            <p:txEl>
                                              <p:pRg st="5" end="5"/>
                                            </p:txEl>
                                          </p:spTgt>
                                        </p:tgtEl>
                                        <p:attrNameLst>
                                          <p:attrName>style.visibility</p:attrName>
                                        </p:attrNameLst>
                                      </p:cBhvr>
                                      <p:to>
                                        <p:strVal val="visible"/>
                                      </p:to>
                                    </p:set>
                                    <p:animEffect transition="in" filter="barn(inVertical)">
                                      <p:cBhvr>
                                        <p:cTn id="33" dur="500"/>
                                        <p:tgtEl>
                                          <p:spTgt spid="2">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2">
                                            <p:txEl>
                                              <p:pRg st="6" end="6"/>
                                            </p:txEl>
                                          </p:spTgt>
                                        </p:tgtEl>
                                        <p:attrNameLst>
                                          <p:attrName>style.visibility</p:attrName>
                                        </p:attrNameLst>
                                      </p:cBhvr>
                                      <p:to>
                                        <p:strVal val="visible"/>
                                      </p:to>
                                    </p:set>
                                    <p:animEffect transition="in" filter="barn(inVertical)">
                                      <p:cBhvr>
                                        <p:cTn id="38"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143000"/>
            <a:ext cx="8001000" cy="4724400"/>
          </a:xfrm>
        </p:spPr>
        <p:txBody>
          <a:bodyPr>
            <a:normAutofit/>
          </a:bodyPr>
          <a:lstStyle/>
          <a:p>
            <a:pPr marL="18288" indent="0" algn="ctr">
              <a:buNone/>
            </a:pPr>
            <a:r>
              <a:rPr lang="en-US" sz="3600" b="1" dirty="0" smtClean="0">
                <a:effectLst/>
              </a:rPr>
              <a:t>Erratic Ovulation</a:t>
            </a:r>
          </a:p>
          <a:p>
            <a:pPr algn="just"/>
            <a:r>
              <a:rPr lang="en-US" dirty="0" smtClean="0">
                <a:effectLst/>
              </a:rPr>
              <a:t>Erratic </a:t>
            </a:r>
            <a:r>
              <a:rPr lang="en-US" dirty="0">
                <a:effectLst/>
              </a:rPr>
              <a:t>ovulation is the major biological factor causing defective </a:t>
            </a:r>
            <a:r>
              <a:rPr lang="en-US" dirty="0" smtClean="0">
                <a:effectLst/>
              </a:rPr>
              <a:t>eggs</a:t>
            </a:r>
          </a:p>
          <a:p>
            <a:pPr algn="just"/>
            <a:r>
              <a:rPr lang="en-US" dirty="0" smtClean="0">
                <a:effectLst/>
              </a:rPr>
              <a:t>Erratic </a:t>
            </a:r>
            <a:r>
              <a:rPr lang="en-US" dirty="0">
                <a:effectLst/>
              </a:rPr>
              <a:t>ovulation occurs when more than one ovum or yolk is released from the ovary into the reproductive tract in less than 25 </a:t>
            </a:r>
            <a:r>
              <a:rPr lang="en-US" dirty="0" smtClean="0">
                <a:effectLst/>
              </a:rPr>
              <a:t>hours</a:t>
            </a:r>
            <a:endParaRPr lang="en-US" dirty="0">
              <a:effectLst/>
            </a:endParaRPr>
          </a:p>
          <a:p>
            <a:pPr algn="just"/>
            <a:r>
              <a:rPr lang="en-US" dirty="0">
                <a:effectLst/>
              </a:rPr>
              <a:t>Occasionally, hens are stimulated to lay eggs before the 20 hours required for shell deposition in the shell </a:t>
            </a:r>
            <a:r>
              <a:rPr lang="en-US" dirty="0" smtClean="0">
                <a:effectLst/>
              </a:rPr>
              <a:t>gland</a:t>
            </a:r>
          </a:p>
          <a:p>
            <a:pPr algn="just"/>
            <a:r>
              <a:rPr lang="en-US" dirty="0" smtClean="0">
                <a:effectLst/>
              </a:rPr>
              <a:t>When </a:t>
            </a:r>
            <a:r>
              <a:rPr lang="en-US" dirty="0">
                <a:effectLst/>
              </a:rPr>
              <a:t>this happens, membranous or soft shell eggs are laid. </a:t>
            </a:r>
            <a:endParaRPr lang="en-US" dirty="0" smtClean="0">
              <a:effectLst/>
            </a:endParaRPr>
          </a:p>
          <a:p>
            <a:pPr algn="just"/>
            <a:r>
              <a:rPr lang="en-US" dirty="0" smtClean="0">
                <a:effectLst/>
              </a:rPr>
              <a:t>Double </a:t>
            </a:r>
            <a:r>
              <a:rPr lang="en-US" dirty="0">
                <a:effectLst/>
              </a:rPr>
              <a:t>and triple-</a:t>
            </a:r>
            <a:r>
              <a:rPr lang="en-US" dirty="0" err="1">
                <a:effectLst/>
              </a:rPr>
              <a:t>yolked</a:t>
            </a:r>
            <a:r>
              <a:rPr lang="en-US" dirty="0">
                <a:effectLst/>
              </a:rPr>
              <a:t> eggs are also found when two or three ovarian follicles rupture simultaneously, send' two or more yolks into the oviduct.</a:t>
            </a:r>
          </a:p>
          <a:p>
            <a:pPr algn="just"/>
            <a:endParaRPr lang="en-US" dirty="0"/>
          </a:p>
        </p:txBody>
      </p:sp>
      <p:sp>
        <p:nvSpPr>
          <p:cNvPr id="3" name="Title 2"/>
          <p:cNvSpPr>
            <a:spLocks noGrp="1"/>
          </p:cNvSpPr>
          <p:nvPr>
            <p:ph type="title"/>
          </p:nvPr>
        </p:nvSpPr>
        <p:spPr>
          <a:xfrm>
            <a:off x="609600" y="13855"/>
            <a:ext cx="7543800" cy="914400"/>
          </a:xfrm>
        </p:spPr>
        <p:txBody>
          <a:bodyPr/>
          <a:lstStyle/>
          <a:p>
            <a:r>
              <a:rPr lang="en-GB" dirty="0" err="1" smtClean="0"/>
              <a:t>Cont</a:t>
            </a:r>
            <a:r>
              <a:rPr lang="en-GB" dirty="0" smtClean="0"/>
              <a:t>…..</a:t>
            </a:r>
            <a:endParaRPr lang="en-US" dirty="0"/>
          </a:p>
        </p:txBody>
      </p:sp>
      <p:sp>
        <p:nvSpPr>
          <p:cNvPr id="4" name="Date Placeholder 3"/>
          <p:cNvSpPr>
            <a:spLocks noGrp="1"/>
          </p:cNvSpPr>
          <p:nvPr>
            <p:ph type="dt" sz="half" idx="10"/>
          </p:nvPr>
        </p:nvSpPr>
        <p:spPr/>
        <p:txBody>
          <a:bodyPr/>
          <a:lstStyle/>
          <a:p>
            <a:fld id="{AF8535BD-EE72-4CB8-9E26-1989EFB27B8F}" type="datetime2">
              <a:rPr lang="en-US" smtClean="0"/>
              <a:t>Sunday, October 18, 2020</a:t>
            </a:fld>
            <a:endParaRPr lang="en-US"/>
          </a:p>
        </p:txBody>
      </p:sp>
      <p:sp>
        <p:nvSpPr>
          <p:cNvPr id="5" name="Footer Placeholder 4"/>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2451460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990600"/>
            <a:ext cx="8458200" cy="5105400"/>
          </a:xfrm>
        </p:spPr>
        <p:txBody>
          <a:bodyPr>
            <a:normAutofit lnSpcReduction="10000"/>
          </a:bodyPr>
          <a:lstStyle/>
          <a:p>
            <a:pPr marL="18288" indent="0" algn="ctr">
              <a:buNone/>
            </a:pPr>
            <a:r>
              <a:rPr lang="en-US" sz="2800" b="1" i="1" dirty="0">
                <a:effectLst/>
              </a:rPr>
              <a:t>Body </a:t>
            </a:r>
            <a:r>
              <a:rPr lang="en-US" sz="2800" b="1" i="1" dirty="0" smtClean="0">
                <a:effectLst/>
              </a:rPr>
              <a:t>checks</a:t>
            </a:r>
            <a:endParaRPr lang="en-US" sz="2800" b="1" dirty="0" smtClean="0">
              <a:effectLst/>
            </a:endParaRPr>
          </a:p>
          <a:p>
            <a:pPr algn="just"/>
            <a:r>
              <a:rPr lang="en-US" dirty="0" smtClean="0">
                <a:effectLst/>
              </a:rPr>
              <a:t>Body </a:t>
            </a:r>
            <a:r>
              <a:rPr lang="en-US" dirty="0">
                <a:effectLst/>
              </a:rPr>
              <a:t>checked eggs occur when the shell is cracked </a:t>
            </a:r>
            <a:r>
              <a:rPr lang="en-US" dirty="0" smtClean="0">
                <a:effectLst/>
              </a:rPr>
              <a:t>while </a:t>
            </a:r>
            <a:r>
              <a:rPr lang="en-US" dirty="0">
                <a:effectLst/>
              </a:rPr>
              <a:t>in the shell </a:t>
            </a:r>
            <a:r>
              <a:rPr lang="en-US" dirty="0" smtClean="0">
                <a:effectLst/>
              </a:rPr>
              <a:t>gland</a:t>
            </a:r>
          </a:p>
          <a:p>
            <a:pPr algn="just"/>
            <a:r>
              <a:rPr lang="en-US" dirty="0" smtClean="0">
                <a:effectLst/>
              </a:rPr>
              <a:t>In </a:t>
            </a:r>
            <a:r>
              <a:rPr lang="en-US" dirty="0">
                <a:effectLst/>
              </a:rPr>
              <a:t>this case, additional shell will be laid down on top of the cracked shell, repairing the egg to some degree before it is </a:t>
            </a:r>
            <a:r>
              <a:rPr lang="en-US" dirty="0" smtClean="0">
                <a:effectLst/>
              </a:rPr>
              <a:t>laid</a:t>
            </a:r>
          </a:p>
          <a:p>
            <a:pPr algn="just"/>
            <a:r>
              <a:rPr lang="en-US" dirty="0" smtClean="0">
                <a:effectLst/>
              </a:rPr>
              <a:t>The </a:t>
            </a:r>
            <a:r>
              <a:rPr lang="en-US" dirty="0">
                <a:effectLst/>
              </a:rPr>
              <a:t>majority of body checked eggs occur when hens are disturbed during the early to middle stages of shell formation when the shell is still quite </a:t>
            </a:r>
            <a:r>
              <a:rPr lang="en-US" dirty="0" smtClean="0">
                <a:effectLst/>
              </a:rPr>
              <a:t>thin</a:t>
            </a:r>
          </a:p>
          <a:p>
            <a:pPr algn="just"/>
            <a:r>
              <a:rPr lang="en-US" dirty="0" smtClean="0">
                <a:effectLst/>
              </a:rPr>
              <a:t>This </a:t>
            </a:r>
            <a:r>
              <a:rPr lang="en-US" dirty="0">
                <a:effectLst/>
              </a:rPr>
              <a:t>usually happens in the late afternoon or early </a:t>
            </a:r>
            <a:r>
              <a:rPr lang="en-US" dirty="0" smtClean="0">
                <a:effectLst/>
              </a:rPr>
              <a:t>evening</a:t>
            </a:r>
          </a:p>
          <a:p>
            <a:pPr algn="just"/>
            <a:r>
              <a:rPr lang="en-US" dirty="0" smtClean="0">
                <a:effectLst/>
              </a:rPr>
              <a:t>Avoid </a:t>
            </a:r>
            <a:r>
              <a:rPr lang="en-US" dirty="0">
                <a:effectLst/>
              </a:rPr>
              <a:t>management practices that disturb hens during this </a:t>
            </a:r>
            <a:r>
              <a:rPr lang="en-US" dirty="0" smtClean="0">
                <a:effectLst/>
              </a:rPr>
              <a:t>period</a:t>
            </a:r>
          </a:p>
          <a:p>
            <a:pPr algn="just"/>
            <a:r>
              <a:rPr lang="en-US" dirty="0" smtClean="0">
                <a:effectLst/>
              </a:rPr>
              <a:t>Strains </a:t>
            </a:r>
            <a:r>
              <a:rPr lang="en-US" dirty="0">
                <a:effectLst/>
              </a:rPr>
              <a:t>of birds that are excitable tend to have a high incidence of body checks than more docile </a:t>
            </a:r>
            <a:r>
              <a:rPr lang="en-US" dirty="0" smtClean="0">
                <a:effectLst/>
              </a:rPr>
              <a:t>strains</a:t>
            </a:r>
          </a:p>
          <a:p>
            <a:pPr algn="just"/>
            <a:r>
              <a:rPr lang="en-US" dirty="0" smtClean="0">
                <a:effectLst/>
              </a:rPr>
              <a:t>More </a:t>
            </a:r>
            <a:r>
              <a:rPr lang="en-US" dirty="0">
                <a:effectLst/>
              </a:rPr>
              <a:t>body checks may also occur when hens have to jump too high or fly to reach the nest or </a:t>
            </a:r>
            <a:r>
              <a:rPr lang="en-US" dirty="0" smtClean="0">
                <a:effectLst/>
              </a:rPr>
              <a:t>slats</a:t>
            </a:r>
            <a:endParaRPr lang="en-US" dirty="0">
              <a:effectLst/>
            </a:endParaRPr>
          </a:p>
          <a:p>
            <a:pPr algn="just"/>
            <a:endParaRPr lang="en-US" dirty="0"/>
          </a:p>
        </p:txBody>
      </p:sp>
      <p:sp>
        <p:nvSpPr>
          <p:cNvPr id="3" name="Title 2"/>
          <p:cNvSpPr>
            <a:spLocks noGrp="1"/>
          </p:cNvSpPr>
          <p:nvPr>
            <p:ph type="title"/>
          </p:nvPr>
        </p:nvSpPr>
        <p:spPr>
          <a:xfrm>
            <a:off x="304800" y="55418"/>
            <a:ext cx="8229600" cy="914400"/>
          </a:xfrm>
        </p:spPr>
        <p:txBody>
          <a:bodyPr/>
          <a:lstStyle/>
          <a:p>
            <a:r>
              <a:rPr lang="en-US" sz="3600" dirty="0">
                <a:effectLst/>
              </a:rPr>
              <a:t>3. Other Types of Defective Eggs </a:t>
            </a:r>
            <a:endParaRPr lang="en-US" sz="3600" dirty="0"/>
          </a:p>
        </p:txBody>
      </p:sp>
      <p:sp>
        <p:nvSpPr>
          <p:cNvPr id="4" name="Date Placeholder 3"/>
          <p:cNvSpPr>
            <a:spLocks noGrp="1"/>
          </p:cNvSpPr>
          <p:nvPr>
            <p:ph type="dt" sz="half" idx="10"/>
          </p:nvPr>
        </p:nvSpPr>
        <p:spPr/>
        <p:txBody>
          <a:bodyPr/>
          <a:lstStyle/>
          <a:p>
            <a:fld id="{9C39239A-50B6-4617-A12F-B5E0D8EB4FCF}" type="datetime2">
              <a:rPr lang="en-US" smtClean="0"/>
              <a:t>Sunday, October 18, 2020</a:t>
            </a:fld>
            <a:endParaRPr lang="en-US"/>
          </a:p>
        </p:txBody>
      </p:sp>
      <p:sp>
        <p:nvSpPr>
          <p:cNvPr id="5" name="Footer Placeholder 4"/>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40651670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295400"/>
            <a:ext cx="7848600" cy="4419600"/>
          </a:xfrm>
        </p:spPr>
        <p:txBody>
          <a:bodyPr/>
          <a:lstStyle/>
          <a:p>
            <a:pPr marL="18288" indent="0" algn="ctr">
              <a:buNone/>
            </a:pPr>
            <a:r>
              <a:rPr lang="en-US" sz="2800" i="1" dirty="0">
                <a:effectLst/>
              </a:rPr>
              <a:t>Wrinkled </a:t>
            </a:r>
            <a:r>
              <a:rPr lang="en-US" sz="2800" i="1" dirty="0" smtClean="0">
                <a:effectLst/>
              </a:rPr>
              <a:t>shells</a:t>
            </a:r>
          </a:p>
          <a:p>
            <a:pPr algn="just"/>
            <a:r>
              <a:rPr lang="en-US" dirty="0" smtClean="0">
                <a:effectLst/>
              </a:rPr>
              <a:t>Wrinkled </a:t>
            </a:r>
            <a:r>
              <a:rPr lang="en-US" dirty="0">
                <a:effectLst/>
              </a:rPr>
              <a:t>shells are usually the result of a </a:t>
            </a:r>
            <a:r>
              <a:rPr lang="en-US" dirty="0">
                <a:solidFill>
                  <a:srgbClr val="FF0000"/>
                </a:solidFill>
                <a:effectLst/>
              </a:rPr>
              <a:t>damage shell </a:t>
            </a:r>
            <a:r>
              <a:rPr lang="en-US" dirty="0" smtClean="0">
                <a:solidFill>
                  <a:srgbClr val="FF0000"/>
                </a:solidFill>
                <a:effectLst/>
              </a:rPr>
              <a:t>gland</a:t>
            </a:r>
            <a:r>
              <a:rPr lang="en-US" dirty="0" smtClean="0">
                <a:effectLst/>
              </a:rPr>
              <a:t> </a:t>
            </a:r>
          </a:p>
          <a:p>
            <a:pPr algn="just"/>
            <a:r>
              <a:rPr lang="en-US" dirty="0" smtClean="0">
                <a:effectLst/>
              </a:rPr>
              <a:t>A </a:t>
            </a:r>
            <a:r>
              <a:rPr lang="en-US" dirty="0">
                <a:effectLst/>
              </a:rPr>
              <a:t>small percentage of wrinkled shells will appear in the flock after an incidence of </a:t>
            </a:r>
            <a:r>
              <a:rPr lang="en-US" dirty="0">
                <a:solidFill>
                  <a:srgbClr val="FF0000"/>
                </a:solidFill>
                <a:effectLst/>
              </a:rPr>
              <a:t>respiratory </a:t>
            </a:r>
            <a:r>
              <a:rPr lang="en-US" dirty="0" smtClean="0">
                <a:solidFill>
                  <a:srgbClr val="FF0000"/>
                </a:solidFill>
                <a:effectLst/>
              </a:rPr>
              <a:t>infection</a:t>
            </a:r>
          </a:p>
          <a:p>
            <a:pPr algn="just"/>
            <a:r>
              <a:rPr lang="en-US" dirty="0" smtClean="0">
                <a:effectLst/>
              </a:rPr>
              <a:t>Although </a:t>
            </a:r>
            <a:r>
              <a:rPr lang="en-US" dirty="0">
                <a:solidFill>
                  <a:srgbClr val="FF0000"/>
                </a:solidFill>
                <a:effectLst/>
              </a:rPr>
              <a:t>infectious bronchitis </a:t>
            </a:r>
            <a:r>
              <a:rPr lang="en-US" dirty="0">
                <a:effectLst/>
              </a:rPr>
              <a:t>is a respiratory infection, it sometimes localizes in the shell </a:t>
            </a:r>
            <a:r>
              <a:rPr lang="en-US" dirty="0" smtClean="0">
                <a:effectLst/>
              </a:rPr>
              <a:t>gland</a:t>
            </a:r>
          </a:p>
          <a:p>
            <a:pPr algn="just"/>
            <a:r>
              <a:rPr lang="en-US" dirty="0" smtClean="0">
                <a:effectLst/>
              </a:rPr>
              <a:t>Irreversible </a:t>
            </a:r>
            <a:r>
              <a:rPr lang="en-US" dirty="0">
                <a:effectLst/>
              </a:rPr>
              <a:t>damage occurs to the shell gland, and the affected hens will continue to lay eggs with wrinkled shells and odd-shaped eggs throughout the duration of their productive </a:t>
            </a:r>
            <a:r>
              <a:rPr lang="en-US" dirty="0" smtClean="0">
                <a:effectLst/>
              </a:rPr>
              <a:t>life</a:t>
            </a:r>
            <a:endParaRPr lang="en-US" dirty="0">
              <a:effectLst/>
            </a:endParaRPr>
          </a:p>
          <a:p>
            <a:pPr algn="just"/>
            <a:endParaRPr lang="en-US" dirty="0"/>
          </a:p>
        </p:txBody>
      </p:sp>
      <p:sp>
        <p:nvSpPr>
          <p:cNvPr id="3" name="Title 2"/>
          <p:cNvSpPr>
            <a:spLocks noGrp="1"/>
          </p:cNvSpPr>
          <p:nvPr>
            <p:ph type="title"/>
          </p:nvPr>
        </p:nvSpPr>
        <p:spPr>
          <a:xfrm>
            <a:off x="838200" y="152400"/>
            <a:ext cx="7543800" cy="914400"/>
          </a:xfrm>
        </p:spPr>
        <p:txBody>
          <a:bodyPr/>
          <a:lstStyle/>
          <a:p>
            <a:r>
              <a:rPr lang="en-GB" dirty="0" err="1" smtClean="0"/>
              <a:t>Cont</a:t>
            </a:r>
            <a:r>
              <a:rPr lang="en-GB" dirty="0" smtClean="0"/>
              <a:t>…..</a:t>
            </a:r>
            <a:endParaRPr lang="en-US" dirty="0"/>
          </a:p>
        </p:txBody>
      </p:sp>
      <p:sp>
        <p:nvSpPr>
          <p:cNvPr id="4" name="Date Placeholder 3"/>
          <p:cNvSpPr>
            <a:spLocks noGrp="1"/>
          </p:cNvSpPr>
          <p:nvPr>
            <p:ph type="dt" sz="half" idx="10"/>
          </p:nvPr>
        </p:nvSpPr>
        <p:spPr/>
        <p:txBody>
          <a:bodyPr/>
          <a:lstStyle/>
          <a:p>
            <a:fld id="{996C6E24-BC76-4E61-B860-624E8B590334}" type="datetime2">
              <a:rPr lang="en-US" smtClean="0"/>
              <a:t>Sunday, October 18, 2020</a:t>
            </a:fld>
            <a:endParaRPr lang="en-US"/>
          </a:p>
        </p:txBody>
      </p:sp>
      <p:sp>
        <p:nvSpPr>
          <p:cNvPr id="5" name="Footer Placeholder 4"/>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39155164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219200"/>
            <a:ext cx="7696200" cy="4876800"/>
          </a:xfrm>
        </p:spPr>
        <p:txBody>
          <a:bodyPr/>
          <a:lstStyle/>
          <a:p>
            <a:pPr marL="18288" indent="0" algn="ctr">
              <a:buNone/>
            </a:pPr>
            <a:r>
              <a:rPr lang="en-US" sz="3600" i="1" dirty="0">
                <a:effectLst/>
              </a:rPr>
              <a:t>Pimples or calcium </a:t>
            </a:r>
            <a:r>
              <a:rPr lang="en-US" sz="3600" i="1" dirty="0" smtClean="0">
                <a:effectLst/>
              </a:rPr>
              <a:t>deposits</a:t>
            </a:r>
          </a:p>
          <a:p>
            <a:pPr algn="just"/>
            <a:r>
              <a:rPr lang="en-US" dirty="0" smtClean="0">
                <a:effectLst/>
              </a:rPr>
              <a:t>Pimpled </a:t>
            </a:r>
            <a:r>
              <a:rPr lang="en-US" dirty="0">
                <a:effectLst/>
              </a:rPr>
              <a:t>eggs or calcium deposits are </a:t>
            </a:r>
            <a:r>
              <a:rPr lang="en-US" dirty="0" smtClean="0">
                <a:effectLst/>
              </a:rPr>
              <a:t>another </a:t>
            </a:r>
            <a:r>
              <a:rPr lang="en-US" dirty="0">
                <a:effectLst/>
              </a:rPr>
              <a:t>form of extra-calcification, and are the result of "calcium seeding" during shell formation. Severe examples should not be used for hatching</a:t>
            </a:r>
            <a:endParaRPr lang="en-US" dirty="0"/>
          </a:p>
        </p:txBody>
      </p:sp>
      <p:sp>
        <p:nvSpPr>
          <p:cNvPr id="3" name="Title 2"/>
          <p:cNvSpPr>
            <a:spLocks noGrp="1"/>
          </p:cNvSpPr>
          <p:nvPr>
            <p:ph type="title"/>
          </p:nvPr>
        </p:nvSpPr>
        <p:spPr>
          <a:xfrm>
            <a:off x="609600" y="152400"/>
            <a:ext cx="7543800" cy="914400"/>
          </a:xfrm>
        </p:spPr>
        <p:txBody>
          <a:bodyPr/>
          <a:lstStyle/>
          <a:p>
            <a:r>
              <a:rPr lang="en-GB" dirty="0" err="1" smtClean="0"/>
              <a:t>Cont</a:t>
            </a:r>
            <a:r>
              <a:rPr lang="en-GB" dirty="0" smtClean="0"/>
              <a:t>….</a:t>
            </a:r>
            <a:endParaRPr lang="en-US" dirty="0"/>
          </a:p>
        </p:txBody>
      </p:sp>
      <p:sp>
        <p:nvSpPr>
          <p:cNvPr id="4" name="Date Placeholder 3"/>
          <p:cNvSpPr>
            <a:spLocks noGrp="1"/>
          </p:cNvSpPr>
          <p:nvPr>
            <p:ph type="dt" sz="half" idx="10"/>
          </p:nvPr>
        </p:nvSpPr>
        <p:spPr/>
        <p:txBody>
          <a:bodyPr/>
          <a:lstStyle/>
          <a:p>
            <a:fld id="{50B318F7-572A-49D9-A231-B47EC8353593}" type="datetime2">
              <a:rPr lang="en-US" smtClean="0"/>
              <a:t>Sunday, October 18, 2020</a:t>
            </a:fld>
            <a:endParaRPr lang="en-US"/>
          </a:p>
        </p:txBody>
      </p:sp>
      <p:sp>
        <p:nvSpPr>
          <p:cNvPr id="5" name="Footer Placeholder 4"/>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21678812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219200"/>
            <a:ext cx="8382000" cy="4800600"/>
          </a:xfrm>
        </p:spPr>
        <p:txBody>
          <a:bodyPr>
            <a:normAutofit/>
          </a:bodyPr>
          <a:lstStyle/>
          <a:p>
            <a:pPr marL="18288" indent="0" algn="ctr">
              <a:buNone/>
            </a:pPr>
            <a:r>
              <a:rPr lang="en-US" sz="3500" b="1" i="1" dirty="0">
                <a:effectLst/>
              </a:rPr>
              <a:t>Over and undersized </a:t>
            </a:r>
            <a:r>
              <a:rPr lang="en-US" sz="3500" b="1" i="1" dirty="0" smtClean="0">
                <a:effectLst/>
              </a:rPr>
              <a:t>eggs</a:t>
            </a:r>
            <a:endParaRPr lang="en-US" sz="3500" b="1" dirty="0">
              <a:effectLst/>
            </a:endParaRPr>
          </a:p>
          <a:p>
            <a:pPr algn="just"/>
            <a:r>
              <a:rPr lang="en-US" dirty="0" smtClean="0">
                <a:effectLst/>
              </a:rPr>
              <a:t>Cull </a:t>
            </a:r>
            <a:r>
              <a:rPr lang="en-US" dirty="0">
                <a:effectLst/>
              </a:rPr>
              <a:t>all body checked, wrinkled, pimpled, and over or undersized </a:t>
            </a:r>
            <a:r>
              <a:rPr lang="en-US" dirty="0" smtClean="0">
                <a:effectLst/>
              </a:rPr>
              <a:t>eggs</a:t>
            </a:r>
          </a:p>
          <a:p>
            <a:pPr algn="just"/>
            <a:r>
              <a:rPr lang="en-US" dirty="0" smtClean="0">
                <a:effectLst/>
              </a:rPr>
              <a:t>They </a:t>
            </a:r>
            <a:r>
              <a:rPr lang="en-US" dirty="0">
                <a:effectLst/>
              </a:rPr>
              <a:t>are likely to become cracked during handling, and are susceptible to dehydration and </a:t>
            </a:r>
            <a:r>
              <a:rPr lang="en-US" dirty="0" smtClean="0">
                <a:effectLst/>
              </a:rPr>
              <a:t>contamination</a:t>
            </a:r>
          </a:p>
          <a:p>
            <a:pPr algn="just"/>
            <a:r>
              <a:rPr lang="en-US" dirty="0" smtClean="0">
                <a:effectLst/>
              </a:rPr>
              <a:t>Eggs </a:t>
            </a:r>
            <a:r>
              <a:rPr lang="en-US" dirty="0">
                <a:effectLst/>
              </a:rPr>
              <a:t>that are </a:t>
            </a:r>
            <a:r>
              <a:rPr lang="en-US" dirty="0" smtClean="0">
                <a:effectLst/>
              </a:rPr>
              <a:t>over </a:t>
            </a:r>
            <a:r>
              <a:rPr lang="en-US" dirty="0">
                <a:effectLst/>
              </a:rPr>
              <a:t>or undersized may not qualify as defective eggs, however, they should not be sent to the </a:t>
            </a:r>
            <a:r>
              <a:rPr lang="en-US" dirty="0" smtClean="0">
                <a:effectLst/>
              </a:rPr>
              <a:t>hatchery</a:t>
            </a:r>
          </a:p>
          <a:p>
            <a:pPr algn="just"/>
            <a:r>
              <a:rPr lang="en-US" dirty="0" smtClean="0">
                <a:effectLst/>
              </a:rPr>
              <a:t>Odd </a:t>
            </a:r>
            <a:r>
              <a:rPr lang="en-US" dirty="0">
                <a:effectLst/>
              </a:rPr>
              <a:t>cases of defective eggs are sometimes found, such as an, egg without a yolk or a normal egg within another shell or </a:t>
            </a:r>
            <a:r>
              <a:rPr lang="en-US" dirty="0" smtClean="0">
                <a:effectLst/>
              </a:rPr>
              <a:t>membrane</a:t>
            </a:r>
          </a:p>
          <a:p>
            <a:pPr algn="just"/>
            <a:r>
              <a:rPr lang="en-US" dirty="0" smtClean="0">
                <a:effectLst/>
              </a:rPr>
              <a:t>Generally</a:t>
            </a:r>
            <a:r>
              <a:rPr lang="en-US" dirty="0">
                <a:effectLst/>
              </a:rPr>
              <a:t>, these will be either </a:t>
            </a:r>
            <a:r>
              <a:rPr lang="en-US" dirty="0" smtClean="0">
                <a:effectLst/>
              </a:rPr>
              <a:t>over </a:t>
            </a:r>
            <a:r>
              <a:rPr lang="en-US" dirty="0">
                <a:effectLst/>
              </a:rPr>
              <a:t>or undersized, and should be selected </a:t>
            </a:r>
            <a:r>
              <a:rPr lang="en-US" dirty="0" smtClean="0">
                <a:effectLst/>
              </a:rPr>
              <a:t>out</a:t>
            </a:r>
          </a:p>
        </p:txBody>
      </p:sp>
      <p:sp>
        <p:nvSpPr>
          <p:cNvPr id="3" name="Title 2"/>
          <p:cNvSpPr>
            <a:spLocks noGrp="1"/>
          </p:cNvSpPr>
          <p:nvPr>
            <p:ph type="title"/>
          </p:nvPr>
        </p:nvSpPr>
        <p:spPr>
          <a:xfrm>
            <a:off x="762000" y="76200"/>
            <a:ext cx="7543800" cy="914400"/>
          </a:xfrm>
        </p:spPr>
        <p:txBody>
          <a:bodyPr/>
          <a:lstStyle/>
          <a:p>
            <a:r>
              <a:rPr lang="en-GB" dirty="0" err="1" smtClean="0"/>
              <a:t>Cont</a:t>
            </a:r>
            <a:r>
              <a:rPr lang="en-GB" dirty="0" smtClean="0"/>
              <a:t>……</a:t>
            </a:r>
            <a:endParaRPr lang="en-US" dirty="0"/>
          </a:p>
        </p:txBody>
      </p:sp>
      <p:sp>
        <p:nvSpPr>
          <p:cNvPr id="4" name="Date Placeholder 3"/>
          <p:cNvSpPr>
            <a:spLocks noGrp="1"/>
          </p:cNvSpPr>
          <p:nvPr>
            <p:ph type="dt" sz="half" idx="10"/>
          </p:nvPr>
        </p:nvSpPr>
        <p:spPr/>
        <p:txBody>
          <a:bodyPr/>
          <a:lstStyle/>
          <a:p>
            <a:fld id="{77159C10-17D3-4827-856D-888E72969440}" type="datetime2">
              <a:rPr lang="en-US" smtClean="0"/>
              <a:t>Sunday, October 18, 2020</a:t>
            </a:fld>
            <a:endParaRPr lang="en-US"/>
          </a:p>
        </p:txBody>
      </p:sp>
      <p:sp>
        <p:nvSpPr>
          <p:cNvPr id="5" name="Footer Placeholder 4"/>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21417016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1066800"/>
            <a:ext cx="7696200" cy="4953000"/>
          </a:xfrm>
        </p:spPr>
        <p:txBody>
          <a:bodyPr>
            <a:normAutofit lnSpcReduction="10000"/>
          </a:bodyPr>
          <a:lstStyle/>
          <a:p>
            <a:pPr algn="just"/>
            <a:r>
              <a:rPr lang="en-US" dirty="0" smtClean="0">
                <a:effectLst/>
              </a:rPr>
              <a:t>In </a:t>
            </a:r>
            <a:r>
              <a:rPr lang="en-US" dirty="0">
                <a:effectLst/>
              </a:rPr>
              <a:t>breeds laying brown shelled eggs, the degree of pigmentation has been correlated with </a:t>
            </a:r>
            <a:r>
              <a:rPr lang="en-US" dirty="0" smtClean="0">
                <a:effectLst/>
              </a:rPr>
              <a:t>hatchability</a:t>
            </a:r>
          </a:p>
          <a:p>
            <a:pPr algn="just"/>
            <a:r>
              <a:rPr lang="en-US" dirty="0" smtClean="0">
                <a:effectLst/>
              </a:rPr>
              <a:t>The </a:t>
            </a:r>
            <a:r>
              <a:rPr lang="en-US" dirty="0">
                <a:effectLst/>
              </a:rPr>
              <a:t>darker shelled eggs tends to hatch better than those with lighter </a:t>
            </a:r>
            <a:r>
              <a:rPr lang="en-US" dirty="0" smtClean="0">
                <a:effectLst/>
              </a:rPr>
              <a:t>shells</a:t>
            </a:r>
          </a:p>
          <a:p>
            <a:pPr algn="just"/>
            <a:r>
              <a:rPr lang="en-US" dirty="0" smtClean="0">
                <a:effectLst/>
              </a:rPr>
              <a:t>Routinely </a:t>
            </a:r>
            <a:r>
              <a:rPr lang="en-US" dirty="0">
                <a:effectLst/>
              </a:rPr>
              <a:t>remove lighter eggs as they hatch almost as well as dark eggs and they are not a liability to </a:t>
            </a:r>
            <a:r>
              <a:rPr lang="en-US" dirty="0" smtClean="0">
                <a:effectLst/>
              </a:rPr>
              <a:t>sanitation</a:t>
            </a:r>
            <a:endParaRPr lang="en-US" dirty="0">
              <a:effectLst/>
            </a:endParaRPr>
          </a:p>
          <a:p>
            <a:pPr algn="just"/>
            <a:r>
              <a:rPr lang="en-US" dirty="0" smtClean="0">
                <a:effectLst/>
              </a:rPr>
              <a:t>Few </a:t>
            </a:r>
            <a:r>
              <a:rPr lang="en-US" dirty="0">
                <a:effectLst/>
              </a:rPr>
              <a:t>eggs with a shell thickness below </a:t>
            </a:r>
            <a:r>
              <a:rPr lang="en-US" dirty="0">
                <a:solidFill>
                  <a:srgbClr val="FF0000"/>
                </a:solidFill>
                <a:effectLst/>
              </a:rPr>
              <a:t>0.27 mm</a:t>
            </a:r>
            <a:r>
              <a:rPr lang="en-US" dirty="0">
                <a:effectLst/>
              </a:rPr>
              <a:t> will </a:t>
            </a:r>
            <a:r>
              <a:rPr lang="en-US" dirty="0" smtClean="0">
                <a:effectLst/>
              </a:rPr>
              <a:t>hatch</a:t>
            </a:r>
          </a:p>
          <a:p>
            <a:pPr algn="just"/>
            <a:r>
              <a:rPr lang="en-US" dirty="0" smtClean="0">
                <a:effectLst/>
              </a:rPr>
              <a:t>For </a:t>
            </a:r>
            <a:r>
              <a:rPr lang="en-US" dirty="0">
                <a:effectLst/>
              </a:rPr>
              <a:t>best results, the shell thickness should be between </a:t>
            </a:r>
            <a:r>
              <a:rPr lang="en-US" dirty="0">
                <a:solidFill>
                  <a:srgbClr val="FF0000"/>
                </a:solidFill>
                <a:effectLst/>
              </a:rPr>
              <a:t>0.33 and 0.35 </a:t>
            </a:r>
            <a:r>
              <a:rPr lang="en-US" dirty="0" smtClean="0">
                <a:solidFill>
                  <a:srgbClr val="FF0000"/>
                </a:solidFill>
                <a:effectLst/>
              </a:rPr>
              <a:t>mm</a:t>
            </a:r>
          </a:p>
          <a:p>
            <a:pPr algn="just"/>
            <a:r>
              <a:rPr lang="en-US" dirty="0" smtClean="0">
                <a:effectLst/>
              </a:rPr>
              <a:t>Unfortunately</a:t>
            </a:r>
            <a:r>
              <a:rPr lang="en-US" dirty="0">
                <a:effectLst/>
              </a:rPr>
              <a:t>, thickness cannot be measured without breaking the shell. For this reason shell thickness cannot be a factor in the hatching egg selection </a:t>
            </a:r>
            <a:r>
              <a:rPr lang="en-US" dirty="0" smtClean="0">
                <a:effectLst/>
              </a:rPr>
              <a:t>process</a:t>
            </a:r>
          </a:p>
          <a:p>
            <a:pPr algn="just"/>
            <a:r>
              <a:rPr lang="en-US" dirty="0" smtClean="0">
                <a:effectLst/>
              </a:rPr>
              <a:t>However</a:t>
            </a:r>
            <a:r>
              <a:rPr lang="en-US" dirty="0">
                <a:effectLst/>
              </a:rPr>
              <a:t>, when problems occur with shell quality it may be advisable to break a sample of eggs to measure shell thickness</a:t>
            </a:r>
            <a:r>
              <a:rPr lang="en-US" dirty="0" smtClean="0">
                <a:effectLst/>
              </a:rPr>
              <a:t>.</a:t>
            </a:r>
            <a:endParaRPr lang="en-US" dirty="0">
              <a:effectLst/>
            </a:endParaRPr>
          </a:p>
        </p:txBody>
      </p:sp>
      <p:sp>
        <p:nvSpPr>
          <p:cNvPr id="3" name="Title 2"/>
          <p:cNvSpPr>
            <a:spLocks noGrp="1"/>
          </p:cNvSpPr>
          <p:nvPr>
            <p:ph type="title"/>
          </p:nvPr>
        </p:nvSpPr>
        <p:spPr>
          <a:xfrm>
            <a:off x="762000" y="228600"/>
            <a:ext cx="7543800" cy="914400"/>
          </a:xfrm>
        </p:spPr>
        <p:txBody>
          <a:bodyPr/>
          <a:lstStyle/>
          <a:p>
            <a:r>
              <a:rPr lang="en-US" b="1" i="1" dirty="0" smtClean="0">
                <a:effectLst/>
              </a:rPr>
              <a:t>Shell Color </a:t>
            </a:r>
            <a:r>
              <a:rPr lang="en-US" b="1" i="1" dirty="0">
                <a:effectLst/>
              </a:rPr>
              <a:t>and </a:t>
            </a:r>
            <a:r>
              <a:rPr lang="en-US" b="1" i="1" dirty="0" smtClean="0">
                <a:effectLst/>
              </a:rPr>
              <a:t>Thickness</a:t>
            </a:r>
            <a:endParaRPr lang="en-US" dirty="0"/>
          </a:p>
        </p:txBody>
      </p:sp>
      <p:sp>
        <p:nvSpPr>
          <p:cNvPr id="4" name="Date Placeholder 3"/>
          <p:cNvSpPr>
            <a:spLocks noGrp="1"/>
          </p:cNvSpPr>
          <p:nvPr>
            <p:ph type="dt" sz="half" idx="10"/>
          </p:nvPr>
        </p:nvSpPr>
        <p:spPr/>
        <p:txBody>
          <a:bodyPr/>
          <a:lstStyle/>
          <a:p>
            <a:fld id="{2BFB0C20-4875-4B95-8A23-478B0A8C2E46}" type="datetime2">
              <a:rPr lang="en-US" smtClean="0"/>
              <a:t>Sunday, October 18, 2020</a:t>
            </a:fld>
            <a:endParaRPr lang="en-US"/>
          </a:p>
        </p:txBody>
      </p:sp>
      <p:sp>
        <p:nvSpPr>
          <p:cNvPr id="5" name="Footer Placeholder 4"/>
          <p:cNvSpPr>
            <a:spLocks noGrp="1"/>
          </p:cNvSpPr>
          <p:nvPr>
            <p:ph type="ftr" sz="quarter" idx="12"/>
          </p:nvPr>
        </p:nvSpPr>
        <p:spPr/>
        <p:txBody>
          <a:bodyPr/>
          <a:lstStyle/>
          <a:p>
            <a:endParaRPr lang="en-US" dirty="0"/>
          </a:p>
        </p:txBody>
      </p:sp>
    </p:spTree>
    <p:extLst>
      <p:ext uri="{BB962C8B-B14F-4D97-AF65-F5344CB8AC3E}">
        <p14:creationId xmlns:p14="http://schemas.microsoft.com/office/powerpoint/2010/main" val="162590666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447800"/>
            <a:ext cx="7620000" cy="4495800"/>
          </a:xfrm>
        </p:spPr>
        <p:txBody>
          <a:bodyPr>
            <a:normAutofit lnSpcReduction="10000"/>
          </a:bodyPr>
          <a:lstStyle/>
          <a:p>
            <a:pPr algn="just"/>
            <a:r>
              <a:rPr lang="en-US" dirty="0">
                <a:effectLst/>
              </a:rPr>
              <a:t>It has been well documented that poor shell quality adversely affects </a:t>
            </a:r>
            <a:r>
              <a:rPr lang="en-US" dirty="0" smtClean="0">
                <a:effectLst/>
              </a:rPr>
              <a:t>hatchability</a:t>
            </a:r>
          </a:p>
          <a:p>
            <a:pPr algn="just"/>
            <a:r>
              <a:rPr lang="en-US" dirty="0" smtClean="0">
                <a:effectLst/>
              </a:rPr>
              <a:t>Age </a:t>
            </a:r>
            <a:r>
              <a:rPr lang="en-US" dirty="0">
                <a:effectLst/>
              </a:rPr>
              <a:t>of flock, stress, disease, and marginal nutritional deficiencies have strong negative influences on shell </a:t>
            </a:r>
            <a:r>
              <a:rPr lang="en-US" dirty="0" smtClean="0">
                <a:effectLst/>
              </a:rPr>
              <a:t>quality</a:t>
            </a:r>
          </a:p>
          <a:p>
            <a:pPr algn="just"/>
            <a:r>
              <a:rPr lang="en-US" dirty="0" smtClean="0">
                <a:effectLst/>
              </a:rPr>
              <a:t>Shell </a:t>
            </a:r>
            <a:r>
              <a:rPr lang="en-US" dirty="0">
                <a:effectLst/>
              </a:rPr>
              <a:t>quality is typically high in eggs from young flocks, and rapidly declines during the later stages of </a:t>
            </a:r>
            <a:r>
              <a:rPr lang="en-US" dirty="0" smtClean="0">
                <a:effectLst/>
              </a:rPr>
              <a:t>production</a:t>
            </a:r>
          </a:p>
          <a:p>
            <a:pPr algn="just"/>
            <a:r>
              <a:rPr lang="en-US" dirty="0" smtClean="0">
                <a:effectLst/>
              </a:rPr>
              <a:t>Stressors </a:t>
            </a:r>
            <a:r>
              <a:rPr lang="en-US" dirty="0">
                <a:effectLst/>
              </a:rPr>
              <a:t>can include </a:t>
            </a:r>
            <a:r>
              <a:rPr lang="en-US" dirty="0">
                <a:solidFill>
                  <a:srgbClr val="FF0000"/>
                </a:solidFill>
                <a:effectLst/>
              </a:rPr>
              <a:t>poor management, crowding, temperature outside of the comfort zone, vaccine reactions, improper beak trimming</a:t>
            </a:r>
            <a:r>
              <a:rPr lang="en-US" dirty="0">
                <a:effectLst/>
              </a:rPr>
              <a:t>, </a:t>
            </a:r>
            <a:r>
              <a:rPr lang="en-US" dirty="0" err="1" smtClean="0">
                <a:effectLst/>
              </a:rPr>
              <a:t>etc</a:t>
            </a:r>
            <a:endParaRPr lang="en-US" dirty="0" smtClean="0">
              <a:effectLst/>
            </a:endParaRPr>
          </a:p>
          <a:p>
            <a:pPr algn="just"/>
            <a:r>
              <a:rPr lang="en-US" dirty="0" smtClean="0">
                <a:effectLst/>
              </a:rPr>
              <a:t>Any </a:t>
            </a:r>
            <a:r>
              <a:rPr lang="en-US" dirty="0">
                <a:effectLst/>
              </a:rPr>
              <a:t>disease affecting the reproductive tract will also lower shell </a:t>
            </a:r>
            <a:r>
              <a:rPr lang="en-US" dirty="0" smtClean="0">
                <a:effectLst/>
              </a:rPr>
              <a:t>quality</a:t>
            </a:r>
          </a:p>
          <a:p>
            <a:pPr algn="just"/>
            <a:r>
              <a:rPr lang="en-US" dirty="0" smtClean="0">
                <a:effectLst/>
              </a:rPr>
              <a:t>Restoration </a:t>
            </a:r>
            <a:r>
              <a:rPr lang="en-US" dirty="0">
                <a:effectLst/>
              </a:rPr>
              <a:t>of shell quality in a breeder flock may depend on improved management or treatment of disease rather than fortification of </a:t>
            </a:r>
            <a:r>
              <a:rPr lang="en-US" dirty="0" smtClean="0">
                <a:effectLst/>
              </a:rPr>
              <a:t>rations</a:t>
            </a:r>
            <a:endParaRPr lang="en-US" dirty="0">
              <a:effectLst/>
            </a:endParaRPr>
          </a:p>
          <a:p>
            <a:pPr algn="just"/>
            <a:endParaRPr lang="en-US" dirty="0"/>
          </a:p>
        </p:txBody>
      </p:sp>
      <p:sp>
        <p:nvSpPr>
          <p:cNvPr id="3" name="Title 2"/>
          <p:cNvSpPr>
            <a:spLocks noGrp="1"/>
          </p:cNvSpPr>
          <p:nvPr>
            <p:ph type="title"/>
          </p:nvPr>
        </p:nvSpPr>
        <p:spPr>
          <a:xfrm>
            <a:off x="685800" y="304800"/>
            <a:ext cx="8138160" cy="914400"/>
          </a:xfrm>
        </p:spPr>
        <p:txBody>
          <a:bodyPr/>
          <a:lstStyle/>
          <a:p>
            <a:r>
              <a:rPr lang="en-US" dirty="0">
                <a:effectLst/>
              </a:rPr>
              <a:t>Evaluation of Shell Quality</a:t>
            </a:r>
            <a:endParaRPr lang="en-US" dirty="0"/>
          </a:p>
        </p:txBody>
      </p:sp>
      <p:sp>
        <p:nvSpPr>
          <p:cNvPr id="4" name="Date Placeholder 3"/>
          <p:cNvSpPr>
            <a:spLocks noGrp="1"/>
          </p:cNvSpPr>
          <p:nvPr>
            <p:ph type="dt" sz="half" idx="10"/>
          </p:nvPr>
        </p:nvSpPr>
        <p:spPr/>
        <p:txBody>
          <a:bodyPr/>
          <a:lstStyle/>
          <a:p>
            <a:fld id="{F6CA2905-BB30-4014-9A48-B23E036CBE65}" type="datetime2">
              <a:rPr lang="en-US" smtClean="0"/>
              <a:t>Sunday, October 18, 2020</a:t>
            </a:fld>
            <a:endParaRPr lang="en-US"/>
          </a:p>
        </p:txBody>
      </p:sp>
      <p:sp>
        <p:nvSpPr>
          <p:cNvPr id="5" name="Footer Placeholder 4"/>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24349613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305800" cy="5181600"/>
          </a:xfrm>
        </p:spPr>
        <p:txBody>
          <a:bodyPr>
            <a:normAutofit fontScale="92500" lnSpcReduction="20000"/>
          </a:bodyPr>
          <a:lstStyle/>
          <a:p>
            <a:pPr algn="just"/>
            <a:r>
              <a:rPr lang="en-US" dirty="0">
                <a:effectLst/>
              </a:rPr>
              <a:t>Testing specific gravity (SG) is not a difficult quality control procedure to implement, and is frequently the test of choice for measuring, shell </a:t>
            </a:r>
            <a:r>
              <a:rPr lang="en-US" dirty="0" smtClean="0">
                <a:effectLst/>
              </a:rPr>
              <a:t>quality</a:t>
            </a:r>
          </a:p>
          <a:p>
            <a:pPr algn="just"/>
            <a:r>
              <a:rPr lang="en-US" dirty="0" smtClean="0">
                <a:effectLst/>
              </a:rPr>
              <a:t>The </a:t>
            </a:r>
            <a:r>
              <a:rPr lang="en-US" dirty="0">
                <a:effectLst/>
              </a:rPr>
              <a:t>best compromise between accuracy and time efficiency to obtain reliable estimates of shell quality is to prepare </a:t>
            </a:r>
            <a:r>
              <a:rPr lang="en-US" dirty="0">
                <a:solidFill>
                  <a:srgbClr val="FF0000"/>
                </a:solidFill>
                <a:effectLst/>
              </a:rPr>
              <a:t>three saline solutions with specific gravities of 1.075, 1.080, and </a:t>
            </a:r>
            <a:r>
              <a:rPr lang="en-US" dirty="0" smtClean="0">
                <a:solidFill>
                  <a:srgbClr val="FF0000"/>
                </a:solidFill>
                <a:effectLst/>
              </a:rPr>
              <a:t>1.085</a:t>
            </a:r>
            <a:endParaRPr lang="en-US" dirty="0">
              <a:effectLst/>
            </a:endParaRPr>
          </a:p>
          <a:p>
            <a:pPr algn="just"/>
            <a:r>
              <a:rPr lang="en-US" dirty="0" smtClean="0">
                <a:effectLst/>
              </a:rPr>
              <a:t>The </a:t>
            </a:r>
            <a:r>
              <a:rPr lang="en-US" dirty="0">
                <a:effectLst/>
              </a:rPr>
              <a:t>saline solutions may be accurately prepared with the use of a hydrometer. </a:t>
            </a:r>
            <a:endParaRPr lang="en-US" dirty="0" smtClean="0">
              <a:effectLst/>
            </a:endParaRPr>
          </a:p>
          <a:p>
            <a:pPr algn="just"/>
            <a:r>
              <a:rPr lang="en-US" dirty="0" smtClean="0">
                <a:effectLst/>
              </a:rPr>
              <a:t>The </a:t>
            </a:r>
            <a:r>
              <a:rPr lang="en-US" dirty="0">
                <a:effectLst/>
              </a:rPr>
              <a:t>temperature of the solutions and eggs must be maintained at </a:t>
            </a:r>
            <a:r>
              <a:rPr lang="en-US" dirty="0">
                <a:solidFill>
                  <a:srgbClr val="FF0000"/>
                </a:solidFill>
                <a:effectLst/>
              </a:rPr>
              <a:t>65°F</a:t>
            </a:r>
            <a:r>
              <a:rPr lang="en-US" dirty="0">
                <a:effectLst/>
              </a:rPr>
              <a:t> (18.5°C) to ensure the accuracy of the </a:t>
            </a:r>
            <a:r>
              <a:rPr lang="en-US" dirty="0" smtClean="0">
                <a:effectLst/>
              </a:rPr>
              <a:t>test</a:t>
            </a:r>
          </a:p>
          <a:p>
            <a:pPr algn="just"/>
            <a:r>
              <a:rPr lang="en-US" dirty="0" smtClean="0">
                <a:effectLst/>
              </a:rPr>
              <a:t>This </a:t>
            </a:r>
            <a:r>
              <a:rPr lang="en-US" dirty="0">
                <a:effectLst/>
              </a:rPr>
              <a:t>procedure is most accurate when freshly laid eggs are used. On average, eggs will </a:t>
            </a:r>
            <a:r>
              <a:rPr lang="en-US" dirty="0">
                <a:solidFill>
                  <a:srgbClr val="FF0000"/>
                </a:solidFill>
                <a:effectLst/>
              </a:rPr>
              <a:t>lose about 0.001 SG per day of storage</a:t>
            </a:r>
            <a:r>
              <a:rPr lang="en-US" dirty="0">
                <a:effectLst/>
              </a:rPr>
              <a:t>, but this highly variable.</a:t>
            </a:r>
          </a:p>
          <a:p>
            <a:pPr algn="just"/>
            <a:r>
              <a:rPr lang="en-US" dirty="0" smtClean="0">
                <a:effectLst/>
              </a:rPr>
              <a:t>Shell </a:t>
            </a:r>
            <a:r>
              <a:rPr lang="en-US" dirty="0">
                <a:effectLst/>
              </a:rPr>
              <a:t>quality may be assessed in several ways. Poorer shell quality is apparent when increased percentages of eggs are found with cracks, rough or misshapen shells, shells with ridges </a:t>
            </a:r>
            <a:r>
              <a:rPr lang="en-US" dirty="0" smtClean="0">
                <a:effectLst/>
              </a:rPr>
              <a:t>or </a:t>
            </a:r>
            <a:r>
              <a:rPr lang="en-US" dirty="0">
                <a:effectLst/>
              </a:rPr>
              <a:t>sandpaper ends, and body </a:t>
            </a:r>
            <a:r>
              <a:rPr lang="en-US" dirty="0" smtClean="0">
                <a:effectLst/>
              </a:rPr>
              <a:t>checks</a:t>
            </a:r>
          </a:p>
          <a:p>
            <a:pPr algn="just"/>
            <a:r>
              <a:rPr lang="en-US" dirty="0" smtClean="0">
                <a:effectLst/>
              </a:rPr>
              <a:t>Shell </a:t>
            </a:r>
            <a:r>
              <a:rPr lang="en-US" dirty="0">
                <a:effectLst/>
              </a:rPr>
              <a:t>quality can be assessed by measuring </a:t>
            </a:r>
            <a:r>
              <a:rPr lang="en-US" dirty="0">
                <a:solidFill>
                  <a:srgbClr val="FF0000"/>
                </a:solidFill>
                <a:effectLst/>
              </a:rPr>
              <a:t>shell thickness, breaking strength, deformation, porosity, shell shape, smoothness, and specific </a:t>
            </a:r>
            <a:r>
              <a:rPr lang="en-US" dirty="0" smtClean="0">
                <a:solidFill>
                  <a:srgbClr val="FF0000"/>
                </a:solidFill>
                <a:effectLst/>
              </a:rPr>
              <a:t>gravity</a:t>
            </a:r>
            <a:endParaRPr lang="en-US" dirty="0">
              <a:solidFill>
                <a:srgbClr val="FF0000"/>
              </a:solidFill>
            </a:endParaRPr>
          </a:p>
        </p:txBody>
      </p:sp>
      <p:sp>
        <p:nvSpPr>
          <p:cNvPr id="3" name="Title 2"/>
          <p:cNvSpPr>
            <a:spLocks noGrp="1"/>
          </p:cNvSpPr>
          <p:nvPr>
            <p:ph type="title"/>
          </p:nvPr>
        </p:nvSpPr>
        <p:spPr>
          <a:xfrm>
            <a:off x="762000" y="152400"/>
            <a:ext cx="7543800" cy="914400"/>
          </a:xfrm>
        </p:spPr>
        <p:txBody>
          <a:bodyPr/>
          <a:lstStyle/>
          <a:p>
            <a:r>
              <a:rPr lang="en-US" dirty="0" err="1" smtClean="0"/>
              <a:t>Cont</a:t>
            </a:r>
            <a:r>
              <a:rPr lang="en-US" dirty="0" smtClean="0"/>
              <a:t>…</a:t>
            </a:r>
            <a:endParaRPr lang="en-US" dirty="0"/>
          </a:p>
        </p:txBody>
      </p:sp>
      <p:sp>
        <p:nvSpPr>
          <p:cNvPr id="4" name="Date Placeholder 3"/>
          <p:cNvSpPr>
            <a:spLocks noGrp="1"/>
          </p:cNvSpPr>
          <p:nvPr>
            <p:ph type="dt" sz="half" idx="10"/>
          </p:nvPr>
        </p:nvSpPr>
        <p:spPr/>
        <p:txBody>
          <a:bodyPr/>
          <a:lstStyle/>
          <a:p>
            <a:fld id="{9B532BD4-D980-44AB-85BF-54EF2CBD3A62}" type="datetime2">
              <a:rPr lang="en-US" smtClean="0"/>
              <a:t>Sunday, October 18, 2020</a:t>
            </a:fld>
            <a:endParaRPr lang="en-US"/>
          </a:p>
        </p:txBody>
      </p:sp>
      <p:sp>
        <p:nvSpPr>
          <p:cNvPr id="5" name="Footer Placeholder 4"/>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32302319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0"/>
            <a:ext cx="8153400" cy="4267200"/>
          </a:xfrm>
        </p:spPr>
        <p:txBody>
          <a:bodyPr/>
          <a:lstStyle/>
          <a:p>
            <a:pPr algn="just"/>
            <a:r>
              <a:rPr lang="en-US" dirty="0">
                <a:effectLst/>
              </a:rPr>
              <a:t>Dip eggs into the 3 saline solutions beginning with the lowest specific gravity; count and remove the number of eggs that float in each solution.</a:t>
            </a:r>
          </a:p>
          <a:p>
            <a:pPr algn="just"/>
            <a:r>
              <a:rPr lang="en-US" dirty="0">
                <a:effectLst/>
              </a:rPr>
              <a:t>For example, if you have 100 eggs and 20 float in the 1.075 solutions, 40 in 1.080 and 40 in 1.085, the average specific gravity is calculated as 1.081.</a:t>
            </a:r>
          </a:p>
          <a:p>
            <a:pPr algn="just"/>
            <a:r>
              <a:rPr lang="en-US" dirty="0">
                <a:effectLst/>
              </a:rPr>
              <a:t>When an egg does not float in the 1.085 SG solution, classify it as 1.090. </a:t>
            </a:r>
            <a:r>
              <a:rPr lang="en-US" dirty="0">
                <a:solidFill>
                  <a:srgbClr val="FF0000"/>
                </a:solidFill>
                <a:effectLst/>
              </a:rPr>
              <a:t>Flock averages below 1.080 generally indicate poor shell </a:t>
            </a:r>
            <a:r>
              <a:rPr lang="en-US" dirty="0" smtClean="0">
                <a:effectLst/>
              </a:rPr>
              <a:t>quality</a:t>
            </a:r>
            <a:r>
              <a:rPr lang="en-US" dirty="0">
                <a:effectLst/>
              </a:rPr>
              <a:t>. If case, consult a nutritionist and / or add oyster shell. The age of the hens is the largest determining factor for shell quality with younger hens having better shell quality than older hens.</a:t>
            </a:r>
          </a:p>
          <a:p>
            <a:pPr algn="just"/>
            <a:endParaRPr lang="en-US" dirty="0"/>
          </a:p>
        </p:txBody>
      </p:sp>
      <p:sp>
        <p:nvSpPr>
          <p:cNvPr id="3" name="Title 2"/>
          <p:cNvSpPr>
            <a:spLocks noGrp="1"/>
          </p:cNvSpPr>
          <p:nvPr>
            <p:ph type="title"/>
          </p:nvPr>
        </p:nvSpPr>
        <p:spPr>
          <a:xfrm>
            <a:off x="685800" y="228600"/>
            <a:ext cx="7543800" cy="914400"/>
          </a:xfrm>
        </p:spPr>
        <p:txBody>
          <a:bodyPr/>
          <a:lstStyle/>
          <a:p>
            <a:r>
              <a:rPr lang="en-US" dirty="0" err="1" smtClean="0"/>
              <a:t>Cont</a:t>
            </a:r>
            <a:r>
              <a:rPr lang="en-US" dirty="0" smtClean="0"/>
              <a:t>….</a:t>
            </a:r>
            <a:endParaRPr lang="en-US" dirty="0"/>
          </a:p>
        </p:txBody>
      </p:sp>
      <p:sp>
        <p:nvSpPr>
          <p:cNvPr id="4" name="Date Placeholder 3"/>
          <p:cNvSpPr>
            <a:spLocks noGrp="1"/>
          </p:cNvSpPr>
          <p:nvPr>
            <p:ph type="dt" sz="half" idx="10"/>
          </p:nvPr>
        </p:nvSpPr>
        <p:spPr>
          <a:xfrm>
            <a:off x="5867400" y="6154738"/>
            <a:ext cx="2438400" cy="365125"/>
          </a:xfrm>
        </p:spPr>
        <p:txBody>
          <a:bodyPr/>
          <a:lstStyle/>
          <a:p>
            <a:fld id="{121F687A-2694-448D-83FB-834B3B7928AB}" type="datetime2">
              <a:rPr lang="en-US" smtClean="0"/>
              <a:t>Sunday, October 18, 2020</a:t>
            </a:fld>
            <a:endParaRPr lang="en-US" dirty="0"/>
          </a:p>
        </p:txBody>
      </p:sp>
      <p:sp>
        <p:nvSpPr>
          <p:cNvPr id="5" name="Footer Placeholder 4"/>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17403493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676400"/>
            <a:ext cx="7848600" cy="4800599"/>
          </a:xfrm>
        </p:spPr>
        <p:txBody>
          <a:bodyPr>
            <a:normAutofit/>
          </a:bodyPr>
          <a:lstStyle/>
          <a:p>
            <a:pPr marL="475488" indent="-457200" algn="just">
              <a:buFont typeface="+mj-lt"/>
              <a:buAutoNum type="arabicParenR"/>
            </a:pPr>
            <a:r>
              <a:rPr lang="en-US" sz="3600" b="1" i="1" dirty="0" smtClean="0">
                <a:effectLst/>
              </a:rPr>
              <a:t>Nesting Material</a:t>
            </a:r>
          </a:p>
          <a:p>
            <a:pPr marL="475488" indent="-457200" algn="just">
              <a:buFont typeface="+mj-lt"/>
              <a:buAutoNum type="arabicParenR"/>
            </a:pPr>
            <a:r>
              <a:rPr lang="en-US" sz="3600" b="1" i="1" dirty="0" smtClean="0">
                <a:effectLst/>
              </a:rPr>
              <a:t>Training </a:t>
            </a:r>
            <a:r>
              <a:rPr lang="en-US" sz="3600" b="1" i="1" dirty="0">
                <a:effectLst/>
              </a:rPr>
              <a:t>Birds to Use Nests</a:t>
            </a:r>
          </a:p>
          <a:p>
            <a:pPr marL="475488" indent="-457200" algn="just">
              <a:buFont typeface="+mj-lt"/>
              <a:buAutoNum type="arabicParenR"/>
            </a:pPr>
            <a:r>
              <a:rPr lang="en-US" sz="3600" b="1" i="1" dirty="0" smtClean="0">
                <a:effectLst/>
              </a:rPr>
              <a:t>Hatching </a:t>
            </a:r>
            <a:r>
              <a:rPr lang="en-US" sz="3600" b="1" i="1" dirty="0">
                <a:effectLst/>
              </a:rPr>
              <a:t>Egg Collection</a:t>
            </a:r>
          </a:p>
          <a:p>
            <a:pPr marL="475488" indent="-457200" algn="just">
              <a:buFont typeface="+mj-lt"/>
              <a:buAutoNum type="arabicParenR"/>
            </a:pPr>
            <a:r>
              <a:rPr lang="en-US" sz="3600" b="1" i="1" dirty="0" smtClean="0">
                <a:effectLst/>
              </a:rPr>
              <a:t>Hatching </a:t>
            </a:r>
            <a:r>
              <a:rPr lang="en-US" sz="3600" b="1" i="1" dirty="0">
                <a:effectLst/>
              </a:rPr>
              <a:t>Egg Containers</a:t>
            </a:r>
          </a:p>
          <a:p>
            <a:pPr algn="just"/>
            <a:endParaRPr lang="en-US" b="1" i="1" dirty="0">
              <a:effectLst/>
            </a:endParaRPr>
          </a:p>
        </p:txBody>
      </p:sp>
      <p:sp>
        <p:nvSpPr>
          <p:cNvPr id="3" name="Title 2"/>
          <p:cNvSpPr>
            <a:spLocks noGrp="1"/>
          </p:cNvSpPr>
          <p:nvPr>
            <p:ph type="title"/>
          </p:nvPr>
        </p:nvSpPr>
        <p:spPr>
          <a:xfrm>
            <a:off x="609600" y="304800"/>
            <a:ext cx="7833360" cy="914400"/>
          </a:xfrm>
        </p:spPr>
        <p:txBody>
          <a:bodyPr/>
          <a:lstStyle/>
          <a:p>
            <a:r>
              <a:rPr lang="en-US" sz="3600" dirty="0">
                <a:effectLst/>
              </a:rPr>
              <a:t>A. MAINTAINING EGG QUALITY IN THE BREEDER HOUSE </a:t>
            </a:r>
            <a:endParaRPr lang="en-US" sz="3600" dirty="0"/>
          </a:p>
        </p:txBody>
      </p:sp>
      <p:sp>
        <p:nvSpPr>
          <p:cNvPr id="4" name="Footer Placeholder 3"/>
          <p:cNvSpPr>
            <a:spLocks noGrp="1"/>
          </p:cNvSpPr>
          <p:nvPr>
            <p:ph type="ftr" sz="quarter" idx="12"/>
          </p:nvPr>
        </p:nvSpPr>
        <p:spPr/>
        <p:txBody>
          <a:bodyPr/>
          <a:lstStyle/>
          <a:p>
            <a:endParaRPr lang="en-US"/>
          </a:p>
        </p:txBody>
      </p:sp>
      <p:sp>
        <p:nvSpPr>
          <p:cNvPr id="5" name="Date Placeholder 4"/>
          <p:cNvSpPr>
            <a:spLocks noGrp="1"/>
          </p:cNvSpPr>
          <p:nvPr>
            <p:ph type="dt" sz="half" idx="10"/>
          </p:nvPr>
        </p:nvSpPr>
        <p:spPr/>
        <p:txBody>
          <a:bodyPr/>
          <a:lstStyle/>
          <a:p>
            <a:fld id="{046F0F23-06F4-4807-A167-0E6391AA5483}" type="datetime2">
              <a:rPr lang="en-US" smtClean="0"/>
              <a:t>Sunday, October 18, 2020</a:t>
            </a:fld>
            <a:endParaRPr lang="en-US" dirty="0"/>
          </a:p>
        </p:txBody>
      </p:sp>
    </p:spTree>
    <p:extLst>
      <p:ext uri="{BB962C8B-B14F-4D97-AF65-F5344CB8AC3E}">
        <p14:creationId xmlns:p14="http://schemas.microsoft.com/office/powerpoint/2010/main" val="399962498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917427971"/>
              </p:ext>
            </p:extLst>
          </p:nvPr>
        </p:nvGraphicFramePr>
        <p:xfrm>
          <a:off x="762000" y="1524000"/>
          <a:ext cx="7391398" cy="4191000"/>
        </p:xfrm>
        <a:graphic>
          <a:graphicData uri="http://schemas.openxmlformats.org/drawingml/2006/table">
            <a:tbl>
              <a:tblPr firstRow="1" firstCol="1" bandRow="1">
                <a:tableStyleId>{5C22544A-7EE6-4342-B048-85BDC9FD1C3A}</a:tableStyleId>
              </a:tblPr>
              <a:tblGrid>
                <a:gridCol w="2208925">
                  <a:extLst>
                    <a:ext uri="{9D8B030D-6E8A-4147-A177-3AD203B41FA5}">
                      <a16:colId xmlns:a16="http://schemas.microsoft.com/office/drawing/2014/main" xmlns="" val="20000"/>
                    </a:ext>
                  </a:extLst>
                </a:gridCol>
                <a:gridCol w="2718674">
                  <a:extLst>
                    <a:ext uri="{9D8B030D-6E8A-4147-A177-3AD203B41FA5}">
                      <a16:colId xmlns:a16="http://schemas.microsoft.com/office/drawing/2014/main" xmlns="" val="20001"/>
                    </a:ext>
                  </a:extLst>
                </a:gridCol>
                <a:gridCol w="2463799">
                  <a:extLst>
                    <a:ext uri="{9D8B030D-6E8A-4147-A177-3AD203B41FA5}">
                      <a16:colId xmlns:a16="http://schemas.microsoft.com/office/drawing/2014/main" xmlns="" val="20002"/>
                    </a:ext>
                  </a:extLst>
                </a:gridCol>
              </a:tblGrid>
              <a:tr h="2173039">
                <a:tc>
                  <a:txBody>
                    <a:bodyPr/>
                    <a:lstStyle/>
                    <a:p>
                      <a:pPr marL="0" marR="0" indent="0" algn="just">
                        <a:lnSpc>
                          <a:spcPct val="115000"/>
                        </a:lnSpc>
                        <a:spcBef>
                          <a:spcPts val="0"/>
                        </a:spcBef>
                        <a:spcAft>
                          <a:spcPts val="0"/>
                        </a:spcAft>
                      </a:pPr>
                      <a:r>
                        <a:rPr lang="en-US" sz="2800" dirty="0">
                          <a:effectLst/>
                        </a:rPr>
                        <a:t>Specific </a:t>
                      </a:r>
                      <a:r>
                        <a:rPr lang="en-US" sz="2800" dirty="0" smtClean="0">
                          <a:effectLst/>
                        </a:rPr>
                        <a:t>gravity</a:t>
                      </a:r>
                      <a:endParaRPr lang="en-US" sz="2800" dirty="0">
                        <a:effectLst/>
                        <a:latin typeface="Calibri"/>
                        <a:ea typeface="Times New Roman"/>
                        <a:cs typeface="Times New Roman"/>
                      </a:endParaRPr>
                    </a:p>
                  </a:txBody>
                  <a:tcPr marL="68580" marR="68580" marT="0" marB="0"/>
                </a:tc>
                <a:tc>
                  <a:txBody>
                    <a:bodyPr/>
                    <a:lstStyle/>
                    <a:p>
                      <a:pPr marL="0" marR="0" indent="0" algn="just">
                        <a:lnSpc>
                          <a:spcPct val="115000"/>
                        </a:lnSpc>
                        <a:spcBef>
                          <a:spcPts val="0"/>
                        </a:spcBef>
                        <a:spcAft>
                          <a:spcPts val="0"/>
                        </a:spcAft>
                      </a:pPr>
                      <a:r>
                        <a:rPr lang="en-US" sz="2800" dirty="0">
                          <a:effectLst/>
                        </a:rPr>
                        <a:t>Pounds of salt per 4 gallon of </a:t>
                      </a:r>
                      <a:r>
                        <a:rPr lang="en-US" sz="2800" dirty="0" smtClean="0">
                          <a:effectLst/>
                        </a:rPr>
                        <a:t>water</a:t>
                      </a:r>
                      <a:endParaRPr lang="en-US" sz="2800" dirty="0">
                        <a:effectLst/>
                        <a:latin typeface="Calibri"/>
                        <a:ea typeface="Times New Roman"/>
                        <a:cs typeface="Times New Roman"/>
                      </a:endParaRPr>
                    </a:p>
                  </a:txBody>
                  <a:tcPr marL="68580" marR="68580" marT="0" marB="0"/>
                </a:tc>
                <a:tc>
                  <a:txBody>
                    <a:bodyPr/>
                    <a:lstStyle/>
                    <a:p>
                      <a:pPr marL="0" marR="0" indent="0" algn="just">
                        <a:lnSpc>
                          <a:spcPct val="115000"/>
                        </a:lnSpc>
                        <a:spcBef>
                          <a:spcPts val="0"/>
                        </a:spcBef>
                        <a:spcAft>
                          <a:spcPts val="0"/>
                        </a:spcAft>
                      </a:pPr>
                      <a:r>
                        <a:rPr lang="en-US" sz="2800" dirty="0">
                          <a:effectLst/>
                        </a:rPr>
                        <a:t>Grams of salt per litter of </a:t>
                      </a:r>
                      <a:r>
                        <a:rPr lang="en-US" sz="2800" dirty="0" smtClean="0">
                          <a:effectLst/>
                        </a:rPr>
                        <a:t>water</a:t>
                      </a:r>
                      <a:endParaRPr lang="en-US" sz="2800" dirty="0">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0"/>
                  </a:ext>
                </a:extLst>
              </a:tr>
              <a:tr h="683940">
                <a:tc>
                  <a:txBody>
                    <a:bodyPr/>
                    <a:lstStyle/>
                    <a:p>
                      <a:pPr marL="0" marR="0" indent="228600" eaLnBrk="0">
                        <a:spcBef>
                          <a:spcPts val="0"/>
                        </a:spcBef>
                        <a:spcAft>
                          <a:spcPts val="0"/>
                        </a:spcAft>
                        <a:tabLst>
                          <a:tab pos="96520" algn="dec"/>
                        </a:tabLst>
                      </a:pPr>
                      <a:r>
                        <a:rPr lang="en-US" sz="2800" dirty="0">
                          <a:effectLst/>
                        </a:rPr>
                        <a:t>1.075</a:t>
                      </a:r>
                      <a:endParaRPr lang="en-US" sz="2800" dirty="0">
                        <a:effectLst/>
                        <a:latin typeface="Times New Roman"/>
                        <a:ea typeface="SimSun"/>
                        <a:cs typeface="Times New Roman"/>
                      </a:endParaRPr>
                    </a:p>
                  </a:txBody>
                  <a:tcPr marL="68580" marR="68580" marT="0" marB="0" anchor="ctr"/>
                </a:tc>
                <a:tc>
                  <a:txBody>
                    <a:bodyPr/>
                    <a:lstStyle/>
                    <a:p>
                      <a:pPr marL="0" marR="0" indent="228600" eaLnBrk="0">
                        <a:spcBef>
                          <a:spcPts val="0"/>
                        </a:spcBef>
                        <a:spcAft>
                          <a:spcPts val="0"/>
                        </a:spcAft>
                        <a:tabLst>
                          <a:tab pos="524510" algn="dec"/>
                        </a:tabLst>
                      </a:pPr>
                      <a:r>
                        <a:rPr lang="en-US" sz="2800">
                          <a:effectLst/>
                        </a:rPr>
                        <a:t>2.6</a:t>
                      </a:r>
                      <a:endParaRPr lang="en-US" sz="2800">
                        <a:effectLst/>
                        <a:latin typeface="Times New Roman"/>
                        <a:ea typeface="SimSun"/>
                        <a:cs typeface="Times New Roman"/>
                      </a:endParaRPr>
                    </a:p>
                  </a:txBody>
                  <a:tcPr marL="68580" marR="68580" marT="0" marB="0" anchor="ctr"/>
                </a:tc>
                <a:tc>
                  <a:txBody>
                    <a:bodyPr/>
                    <a:lstStyle/>
                    <a:p>
                      <a:pPr marL="0" marR="365760" indent="228600" algn="r" eaLnBrk="0">
                        <a:spcBef>
                          <a:spcPts val="0"/>
                        </a:spcBef>
                        <a:spcAft>
                          <a:spcPts val="0"/>
                        </a:spcAft>
                      </a:pPr>
                      <a:r>
                        <a:rPr lang="en-US" sz="2800">
                          <a:effectLst/>
                        </a:rPr>
                        <a:t>65</a:t>
                      </a:r>
                      <a:endParaRPr lang="en-US" sz="2800">
                        <a:effectLst/>
                        <a:latin typeface="Times New Roman"/>
                        <a:ea typeface="SimSun"/>
                        <a:cs typeface="Times New Roman"/>
                      </a:endParaRPr>
                    </a:p>
                  </a:txBody>
                  <a:tcPr marL="68580" marR="68580" marT="0" marB="0" anchor="ctr"/>
                </a:tc>
                <a:extLst>
                  <a:ext uri="{0D108BD9-81ED-4DB2-BD59-A6C34878D82A}">
                    <a16:rowId xmlns:a16="http://schemas.microsoft.com/office/drawing/2014/main" xmlns="" val="10001"/>
                  </a:ext>
                </a:extLst>
              </a:tr>
              <a:tr h="650081">
                <a:tc>
                  <a:txBody>
                    <a:bodyPr/>
                    <a:lstStyle/>
                    <a:p>
                      <a:pPr marL="0" marR="0" indent="228600" eaLnBrk="0">
                        <a:spcBef>
                          <a:spcPts val="0"/>
                        </a:spcBef>
                        <a:spcAft>
                          <a:spcPts val="0"/>
                        </a:spcAft>
                        <a:tabLst>
                          <a:tab pos="96520" algn="dec"/>
                        </a:tabLst>
                      </a:pPr>
                      <a:r>
                        <a:rPr lang="en-US" sz="2800" dirty="0">
                          <a:effectLst/>
                        </a:rPr>
                        <a:t>1.080</a:t>
                      </a:r>
                      <a:endParaRPr lang="en-US" sz="2800" dirty="0">
                        <a:effectLst/>
                        <a:latin typeface="Times New Roman"/>
                        <a:ea typeface="SimSun"/>
                        <a:cs typeface="Times New Roman"/>
                      </a:endParaRPr>
                    </a:p>
                  </a:txBody>
                  <a:tcPr marL="68580" marR="68580" marT="0" marB="0" anchor="ctr"/>
                </a:tc>
                <a:tc>
                  <a:txBody>
                    <a:bodyPr/>
                    <a:lstStyle/>
                    <a:p>
                      <a:pPr marL="0" marR="0" indent="228600" eaLnBrk="0">
                        <a:spcBef>
                          <a:spcPts val="0"/>
                        </a:spcBef>
                        <a:spcAft>
                          <a:spcPts val="0"/>
                        </a:spcAft>
                        <a:tabLst>
                          <a:tab pos="524510" algn="dec"/>
                        </a:tabLst>
                      </a:pPr>
                      <a:r>
                        <a:rPr lang="en-US" sz="2800" dirty="0">
                          <a:effectLst/>
                        </a:rPr>
                        <a:t>4.0</a:t>
                      </a:r>
                      <a:endParaRPr lang="en-US" sz="2800" dirty="0">
                        <a:effectLst/>
                        <a:latin typeface="Times New Roman"/>
                        <a:ea typeface="SimSun"/>
                        <a:cs typeface="Times New Roman"/>
                      </a:endParaRPr>
                    </a:p>
                  </a:txBody>
                  <a:tcPr marL="68580" marR="68580" marT="0" marB="0" anchor="ctr"/>
                </a:tc>
                <a:tc>
                  <a:txBody>
                    <a:bodyPr/>
                    <a:lstStyle/>
                    <a:p>
                      <a:pPr marL="0" marR="365760" indent="228600" algn="r" eaLnBrk="0">
                        <a:spcBef>
                          <a:spcPts val="0"/>
                        </a:spcBef>
                        <a:spcAft>
                          <a:spcPts val="0"/>
                        </a:spcAft>
                      </a:pPr>
                      <a:r>
                        <a:rPr lang="en-US" sz="2800">
                          <a:effectLst/>
                        </a:rPr>
                        <a:t>100</a:t>
                      </a:r>
                      <a:endParaRPr lang="en-US" sz="2800">
                        <a:effectLst/>
                        <a:latin typeface="Times New Roman"/>
                        <a:ea typeface="SimSun"/>
                        <a:cs typeface="Times New Roman"/>
                      </a:endParaRPr>
                    </a:p>
                  </a:txBody>
                  <a:tcPr marL="68580" marR="68580" marT="0" marB="0" anchor="ctr"/>
                </a:tc>
                <a:extLst>
                  <a:ext uri="{0D108BD9-81ED-4DB2-BD59-A6C34878D82A}">
                    <a16:rowId xmlns:a16="http://schemas.microsoft.com/office/drawing/2014/main" xmlns="" val="10002"/>
                  </a:ext>
                </a:extLst>
              </a:tr>
              <a:tr h="683940">
                <a:tc>
                  <a:txBody>
                    <a:bodyPr/>
                    <a:lstStyle/>
                    <a:p>
                      <a:pPr marL="0" marR="0" indent="228600" eaLnBrk="0">
                        <a:spcBef>
                          <a:spcPts val="0"/>
                        </a:spcBef>
                        <a:spcAft>
                          <a:spcPts val="0"/>
                        </a:spcAft>
                        <a:tabLst>
                          <a:tab pos="96520" algn="dec"/>
                        </a:tabLst>
                      </a:pPr>
                      <a:r>
                        <a:rPr lang="en-US" sz="2800">
                          <a:effectLst/>
                        </a:rPr>
                        <a:t>1.085</a:t>
                      </a:r>
                      <a:endParaRPr lang="en-US" sz="2800">
                        <a:effectLst/>
                        <a:latin typeface="Times New Roman"/>
                        <a:ea typeface="SimSun"/>
                        <a:cs typeface="Times New Roman"/>
                      </a:endParaRPr>
                    </a:p>
                  </a:txBody>
                  <a:tcPr marL="68580" marR="68580" marT="0" marB="0" anchor="ctr"/>
                </a:tc>
                <a:tc>
                  <a:txBody>
                    <a:bodyPr/>
                    <a:lstStyle/>
                    <a:p>
                      <a:pPr marL="0" marR="0" indent="228600" eaLnBrk="0">
                        <a:spcBef>
                          <a:spcPts val="0"/>
                        </a:spcBef>
                        <a:spcAft>
                          <a:spcPts val="0"/>
                        </a:spcAft>
                        <a:tabLst>
                          <a:tab pos="524510" algn="dec"/>
                        </a:tabLst>
                      </a:pPr>
                      <a:r>
                        <a:rPr lang="en-US" sz="2800" dirty="0">
                          <a:effectLst/>
                        </a:rPr>
                        <a:t>4.1</a:t>
                      </a:r>
                      <a:endParaRPr lang="en-US" sz="2800" dirty="0">
                        <a:effectLst/>
                        <a:latin typeface="Times New Roman"/>
                        <a:ea typeface="SimSun"/>
                        <a:cs typeface="Times New Roman"/>
                      </a:endParaRPr>
                    </a:p>
                  </a:txBody>
                  <a:tcPr marL="68580" marR="68580" marT="0" marB="0" anchor="ctr"/>
                </a:tc>
                <a:tc>
                  <a:txBody>
                    <a:bodyPr/>
                    <a:lstStyle/>
                    <a:p>
                      <a:pPr marL="0" marR="365760" indent="228600" algn="r" eaLnBrk="0">
                        <a:spcBef>
                          <a:spcPts val="0"/>
                        </a:spcBef>
                        <a:spcAft>
                          <a:spcPts val="0"/>
                        </a:spcAft>
                      </a:pPr>
                      <a:r>
                        <a:rPr lang="en-US" sz="2800" dirty="0">
                          <a:effectLst/>
                        </a:rPr>
                        <a:t>102</a:t>
                      </a:r>
                      <a:endParaRPr lang="en-US" sz="2800" dirty="0">
                        <a:effectLst/>
                        <a:latin typeface="Times New Roman"/>
                        <a:ea typeface="SimSun"/>
                        <a:cs typeface="Times New Roman"/>
                      </a:endParaRPr>
                    </a:p>
                  </a:txBody>
                  <a:tcPr marL="68580" marR="68580" marT="0" marB="0" anchor="ctr"/>
                </a:tc>
                <a:extLst>
                  <a:ext uri="{0D108BD9-81ED-4DB2-BD59-A6C34878D82A}">
                    <a16:rowId xmlns:a16="http://schemas.microsoft.com/office/drawing/2014/main" xmlns="" val="10003"/>
                  </a:ext>
                </a:extLst>
              </a:tr>
            </a:tbl>
          </a:graphicData>
        </a:graphic>
      </p:graphicFrame>
      <p:sp>
        <p:nvSpPr>
          <p:cNvPr id="3" name="Title 2"/>
          <p:cNvSpPr>
            <a:spLocks noGrp="1"/>
          </p:cNvSpPr>
          <p:nvPr>
            <p:ph type="title"/>
          </p:nvPr>
        </p:nvSpPr>
        <p:spPr>
          <a:xfrm>
            <a:off x="533400" y="152400"/>
            <a:ext cx="7543800" cy="914400"/>
          </a:xfrm>
        </p:spPr>
        <p:txBody>
          <a:bodyPr/>
          <a:lstStyle/>
          <a:p>
            <a:pPr algn="ctr"/>
            <a:r>
              <a:rPr lang="en-US" sz="3600" dirty="0">
                <a:effectLst/>
              </a:rPr>
              <a:t>Amount of Salt Needed to Produce Specific Gravity Solutions</a:t>
            </a:r>
            <a:endParaRPr lang="en-US" sz="3600" dirty="0"/>
          </a:p>
        </p:txBody>
      </p:sp>
      <p:sp>
        <p:nvSpPr>
          <p:cNvPr id="4" name="Date Placeholder 3"/>
          <p:cNvSpPr>
            <a:spLocks noGrp="1"/>
          </p:cNvSpPr>
          <p:nvPr>
            <p:ph type="dt" sz="half" idx="10"/>
          </p:nvPr>
        </p:nvSpPr>
        <p:spPr/>
        <p:txBody>
          <a:bodyPr/>
          <a:lstStyle/>
          <a:p>
            <a:fld id="{5CB55928-8351-48C8-B717-37726B7C2F1D}" type="datetime2">
              <a:rPr lang="en-US" smtClean="0"/>
              <a:t>Sunday, October 18, 2020</a:t>
            </a:fld>
            <a:endParaRPr lang="en-US"/>
          </a:p>
        </p:txBody>
      </p:sp>
      <p:sp>
        <p:nvSpPr>
          <p:cNvPr id="5" name="Footer Placeholder 4"/>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36043663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4191000"/>
          </a:xfrm>
        </p:spPr>
        <p:txBody>
          <a:bodyPr>
            <a:normAutofit/>
          </a:bodyPr>
          <a:lstStyle/>
          <a:p>
            <a:pPr algn="just"/>
            <a:r>
              <a:rPr lang="en-US" dirty="0">
                <a:effectLst/>
              </a:rPr>
              <a:t>In a study of commercial hatcheries, it was found that up to, </a:t>
            </a:r>
            <a:r>
              <a:rPr lang="en-US" dirty="0">
                <a:solidFill>
                  <a:srgbClr val="FF0000"/>
                </a:solidFill>
                <a:effectLst/>
              </a:rPr>
              <a:t>2%</a:t>
            </a:r>
            <a:r>
              <a:rPr lang="en-US" dirty="0">
                <a:effectLst/>
              </a:rPr>
              <a:t> (in some cases more) of all eggs set were cracked prior to </a:t>
            </a:r>
            <a:r>
              <a:rPr lang="en-US" dirty="0" smtClean="0">
                <a:effectLst/>
              </a:rPr>
              <a:t>hatching</a:t>
            </a:r>
          </a:p>
          <a:p>
            <a:pPr algn="just"/>
            <a:r>
              <a:rPr lang="en-US" dirty="0" smtClean="0">
                <a:effectLst/>
              </a:rPr>
              <a:t>On </a:t>
            </a:r>
            <a:r>
              <a:rPr lang="en-US" dirty="0">
                <a:effectLst/>
              </a:rPr>
              <a:t>average, </a:t>
            </a:r>
            <a:r>
              <a:rPr lang="en-US" dirty="0">
                <a:solidFill>
                  <a:srgbClr val="FF0000"/>
                </a:solidFill>
                <a:effectLst/>
              </a:rPr>
              <a:t>1.1% were cracked at the time of set and 0.9% were cracked at </a:t>
            </a:r>
            <a:r>
              <a:rPr lang="en-US" dirty="0" smtClean="0">
                <a:solidFill>
                  <a:srgbClr val="FF0000"/>
                </a:solidFill>
                <a:effectLst/>
              </a:rPr>
              <a:t>transfer</a:t>
            </a:r>
            <a:endParaRPr lang="en-US" dirty="0">
              <a:effectLst/>
            </a:endParaRPr>
          </a:p>
          <a:p>
            <a:pPr algn="just"/>
            <a:r>
              <a:rPr lang="en-US" dirty="0" smtClean="0">
                <a:effectLst/>
              </a:rPr>
              <a:t>Cracked </a:t>
            </a:r>
            <a:r>
              <a:rPr lang="en-US" dirty="0">
                <a:effectLst/>
              </a:rPr>
              <a:t>eggs result in a significant economic loss, and therefore, care must be taken when eggs are handled to reduce shell </a:t>
            </a:r>
            <a:r>
              <a:rPr lang="en-US" dirty="0" smtClean="0">
                <a:effectLst/>
              </a:rPr>
              <a:t>damage</a:t>
            </a:r>
          </a:p>
          <a:p>
            <a:pPr algn="just"/>
            <a:r>
              <a:rPr lang="en-US" dirty="0" smtClean="0">
                <a:solidFill>
                  <a:srgbClr val="FF0000"/>
                </a:solidFill>
                <a:effectLst/>
              </a:rPr>
              <a:t>Mechanical </a:t>
            </a:r>
            <a:r>
              <a:rPr lang="en-US" dirty="0">
                <a:solidFill>
                  <a:srgbClr val="FF0000"/>
                </a:solidFill>
                <a:effectLst/>
              </a:rPr>
              <a:t>transfer </a:t>
            </a:r>
            <a:r>
              <a:rPr lang="en-US" dirty="0">
                <a:effectLst/>
              </a:rPr>
              <a:t>machines have been shown to reduce the number of transfer cracks, especially those machines that lift the eggs from the setter flats and, place them with the large end up into the hatcher trays</a:t>
            </a:r>
            <a:endParaRPr lang="en-US" dirty="0"/>
          </a:p>
        </p:txBody>
      </p:sp>
      <p:sp>
        <p:nvSpPr>
          <p:cNvPr id="3" name="Title 2"/>
          <p:cNvSpPr>
            <a:spLocks noGrp="1"/>
          </p:cNvSpPr>
          <p:nvPr>
            <p:ph type="title"/>
          </p:nvPr>
        </p:nvSpPr>
        <p:spPr>
          <a:xfrm>
            <a:off x="609600" y="152400"/>
            <a:ext cx="7543800" cy="914400"/>
          </a:xfrm>
        </p:spPr>
        <p:txBody>
          <a:bodyPr/>
          <a:lstStyle/>
          <a:p>
            <a:r>
              <a:rPr lang="en-US" dirty="0">
                <a:effectLst/>
              </a:rPr>
              <a:t>Cracked Eggs</a:t>
            </a:r>
            <a:endParaRPr lang="en-US" dirty="0"/>
          </a:p>
        </p:txBody>
      </p:sp>
      <p:sp>
        <p:nvSpPr>
          <p:cNvPr id="4" name="Date Placeholder 3"/>
          <p:cNvSpPr>
            <a:spLocks noGrp="1"/>
          </p:cNvSpPr>
          <p:nvPr>
            <p:ph type="dt" sz="half" idx="10"/>
          </p:nvPr>
        </p:nvSpPr>
        <p:spPr/>
        <p:txBody>
          <a:bodyPr/>
          <a:lstStyle/>
          <a:p>
            <a:fld id="{D4C5E6F2-2DC3-4251-AF87-C99A81ACD319}" type="datetime2">
              <a:rPr lang="en-US" smtClean="0"/>
              <a:t>Sunday, October 18, 2020</a:t>
            </a:fld>
            <a:endParaRPr lang="en-US"/>
          </a:p>
        </p:txBody>
      </p:sp>
      <p:sp>
        <p:nvSpPr>
          <p:cNvPr id="5" name="Footer Placeholder 4"/>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23296879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572000"/>
          </a:xfrm>
        </p:spPr>
        <p:txBody>
          <a:bodyPr>
            <a:normAutofit lnSpcReduction="10000"/>
          </a:bodyPr>
          <a:lstStyle/>
          <a:p>
            <a:pPr algn="just"/>
            <a:r>
              <a:rPr lang="en-US" dirty="0">
                <a:effectLst/>
              </a:rPr>
              <a:t>The interior quality of hatching eggs is another determining factor of </a:t>
            </a:r>
            <a:r>
              <a:rPr lang="en-US" dirty="0" smtClean="0">
                <a:effectLst/>
              </a:rPr>
              <a:t>hatchability</a:t>
            </a:r>
          </a:p>
          <a:p>
            <a:pPr algn="just"/>
            <a:r>
              <a:rPr lang="en-US" dirty="0" smtClean="0">
                <a:effectLst/>
              </a:rPr>
              <a:t>The </a:t>
            </a:r>
            <a:r>
              <a:rPr lang="en-US" dirty="0">
                <a:effectLst/>
              </a:rPr>
              <a:t>average interior egg quality of a flock </a:t>
            </a:r>
            <a:r>
              <a:rPr lang="en-US" dirty="0" smtClean="0">
                <a:effectLst/>
              </a:rPr>
              <a:t>may be </a:t>
            </a:r>
            <a:r>
              <a:rPr lang="en-US" dirty="0">
                <a:effectLst/>
              </a:rPr>
              <a:t>determined by breaking out a sample of freshly laid eggs and measuring the </a:t>
            </a:r>
            <a:r>
              <a:rPr lang="en-US" dirty="0" err="1">
                <a:solidFill>
                  <a:srgbClr val="FF0000"/>
                </a:solidFill>
                <a:effectLst/>
              </a:rPr>
              <a:t>Haugh</a:t>
            </a:r>
            <a:r>
              <a:rPr lang="en-US" dirty="0">
                <a:solidFill>
                  <a:srgbClr val="FF0000"/>
                </a:solidFill>
                <a:effectLst/>
              </a:rPr>
              <a:t> </a:t>
            </a:r>
            <a:r>
              <a:rPr lang="en-US" dirty="0" smtClean="0">
                <a:solidFill>
                  <a:srgbClr val="FF0000"/>
                </a:solidFill>
                <a:effectLst/>
              </a:rPr>
              <a:t>units</a:t>
            </a:r>
          </a:p>
          <a:p>
            <a:pPr algn="just"/>
            <a:r>
              <a:rPr lang="en-US" dirty="0" smtClean="0">
                <a:effectLst/>
              </a:rPr>
              <a:t>Best </a:t>
            </a:r>
            <a:r>
              <a:rPr lang="en-US" dirty="0">
                <a:effectLst/>
              </a:rPr>
              <a:t>hatches are obtained when the average </a:t>
            </a:r>
            <a:r>
              <a:rPr lang="en-US" dirty="0" err="1">
                <a:solidFill>
                  <a:srgbClr val="FF0000"/>
                </a:solidFill>
                <a:effectLst/>
              </a:rPr>
              <a:t>Haugh</a:t>
            </a:r>
            <a:r>
              <a:rPr lang="en-US" dirty="0">
                <a:solidFill>
                  <a:srgbClr val="FF0000"/>
                </a:solidFill>
                <a:effectLst/>
              </a:rPr>
              <a:t> units exceed </a:t>
            </a:r>
            <a:r>
              <a:rPr lang="en-US" dirty="0" smtClean="0">
                <a:solidFill>
                  <a:srgbClr val="FF0000"/>
                </a:solidFill>
                <a:effectLst/>
              </a:rPr>
              <a:t>80</a:t>
            </a:r>
            <a:endParaRPr lang="en-US" dirty="0">
              <a:effectLst/>
            </a:endParaRPr>
          </a:p>
          <a:p>
            <a:pPr algn="just"/>
            <a:r>
              <a:rPr lang="en-US" dirty="0" smtClean="0">
                <a:effectLst/>
              </a:rPr>
              <a:t>The </a:t>
            </a:r>
            <a:r>
              <a:rPr lang="en-US" dirty="0" err="1">
                <a:effectLst/>
              </a:rPr>
              <a:t>Haugh</a:t>
            </a:r>
            <a:r>
              <a:rPr lang="en-US" dirty="0">
                <a:effectLst/>
              </a:rPr>
              <a:t> units decrease during storage because of a loss in albumen viscosity and carbon dioxide and a corresponding increase in </a:t>
            </a:r>
            <a:r>
              <a:rPr lang="en-US" dirty="0" smtClean="0">
                <a:effectLst/>
              </a:rPr>
              <a:t>pH</a:t>
            </a:r>
            <a:endParaRPr lang="en-US" dirty="0">
              <a:effectLst/>
            </a:endParaRPr>
          </a:p>
          <a:p>
            <a:pPr algn="just"/>
            <a:r>
              <a:rPr lang="en-US" dirty="0">
                <a:effectLst/>
              </a:rPr>
              <a:t>The incidence of tremulous (floating) air cells will lower </a:t>
            </a:r>
            <a:r>
              <a:rPr lang="en-US" dirty="0" smtClean="0">
                <a:effectLst/>
              </a:rPr>
              <a:t>hatchability</a:t>
            </a:r>
          </a:p>
          <a:p>
            <a:pPr algn="just"/>
            <a:r>
              <a:rPr lang="en-US" dirty="0" smtClean="0">
                <a:effectLst/>
              </a:rPr>
              <a:t>Some </a:t>
            </a:r>
            <a:r>
              <a:rPr lang="en-US" dirty="0">
                <a:effectLst/>
              </a:rPr>
              <a:t>eggs are laid with tremulous air cells while others develop 'them when jarred or roughly handled.</a:t>
            </a:r>
          </a:p>
          <a:p>
            <a:pPr algn="just"/>
            <a:endParaRPr lang="en-US" dirty="0"/>
          </a:p>
        </p:txBody>
      </p:sp>
      <p:sp>
        <p:nvSpPr>
          <p:cNvPr id="3" name="Title 2"/>
          <p:cNvSpPr>
            <a:spLocks noGrp="1"/>
          </p:cNvSpPr>
          <p:nvPr>
            <p:ph type="title"/>
          </p:nvPr>
        </p:nvSpPr>
        <p:spPr>
          <a:xfrm>
            <a:off x="762000" y="152400"/>
            <a:ext cx="7543800" cy="914400"/>
          </a:xfrm>
        </p:spPr>
        <p:txBody>
          <a:bodyPr/>
          <a:lstStyle/>
          <a:p>
            <a:r>
              <a:rPr lang="en-US" dirty="0">
                <a:effectLst/>
              </a:rPr>
              <a:t>Interior Quality</a:t>
            </a:r>
            <a:endParaRPr lang="en-US" dirty="0"/>
          </a:p>
        </p:txBody>
      </p:sp>
      <p:sp>
        <p:nvSpPr>
          <p:cNvPr id="4" name="Date Placeholder 3"/>
          <p:cNvSpPr>
            <a:spLocks noGrp="1"/>
          </p:cNvSpPr>
          <p:nvPr>
            <p:ph type="dt" sz="half" idx="10"/>
          </p:nvPr>
        </p:nvSpPr>
        <p:spPr/>
        <p:txBody>
          <a:bodyPr/>
          <a:lstStyle/>
          <a:p>
            <a:fld id="{E4B395FA-515E-4E43-ACAA-1FFF0A29CFAD}" type="datetime2">
              <a:rPr lang="en-US" smtClean="0"/>
              <a:t>Sunday, October 18, 2020</a:t>
            </a:fld>
            <a:endParaRPr lang="en-US"/>
          </a:p>
        </p:txBody>
      </p:sp>
      <p:sp>
        <p:nvSpPr>
          <p:cNvPr id="5" name="Footer Placeholder 4"/>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12999537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143000"/>
            <a:ext cx="8382000" cy="5105400"/>
          </a:xfrm>
        </p:spPr>
        <p:txBody>
          <a:bodyPr>
            <a:normAutofit/>
          </a:bodyPr>
          <a:lstStyle/>
          <a:p>
            <a:pPr algn="just"/>
            <a:r>
              <a:rPr lang="en-US" dirty="0" smtClean="0">
                <a:effectLst/>
              </a:rPr>
              <a:t>There </a:t>
            </a:r>
            <a:r>
              <a:rPr lang="en-US" dirty="0">
                <a:effectLst/>
              </a:rPr>
              <a:t>is no such thing as a sterile eggshell. Even eggs removed from the oviduct will have some </a:t>
            </a:r>
            <a:r>
              <a:rPr lang="en-US" dirty="0" smtClean="0">
                <a:effectLst/>
              </a:rPr>
              <a:t>bacteria</a:t>
            </a:r>
          </a:p>
          <a:p>
            <a:pPr algn="just"/>
            <a:r>
              <a:rPr lang="en-US" dirty="0" smtClean="0">
                <a:effectLst/>
              </a:rPr>
              <a:t>Mainly </a:t>
            </a:r>
            <a:r>
              <a:rPr lang="en-US" dirty="0">
                <a:effectLst/>
              </a:rPr>
              <a:t>bacteria are picked up on the shell when the </a:t>
            </a:r>
            <a:r>
              <a:rPr lang="en-US" dirty="0">
                <a:solidFill>
                  <a:srgbClr val="FF0000"/>
                </a:solidFill>
                <a:effectLst/>
              </a:rPr>
              <a:t>egg passes through the cloaca</a:t>
            </a:r>
            <a:r>
              <a:rPr lang="en-US" dirty="0">
                <a:effectLst/>
              </a:rPr>
              <a:t> where urine and intestinal contents also </a:t>
            </a:r>
            <a:r>
              <a:rPr lang="en-US" dirty="0" smtClean="0">
                <a:effectLst/>
              </a:rPr>
              <a:t>pass</a:t>
            </a:r>
          </a:p>
          <a:p>
            <a:pPr algn="just"/>
            <a:r>
              <a:rPr lang="en-US" dirty="0" smtClean="0">
                <a:effectLst/>
              </a:rPr>
              <a:t>The </a:t>
            </a:r>
            <a:r>
              <a:rPr lang="en-US" dirty="0">
                <a:effectLst/>
              </a:rPr>
              <a:t>bacterial load found on an eggshell at the time of lay ranges from </a:t>
            </a:r>
            <a:r>
              <a:rPr lang="en-US" dirty="0">
                <a:solidFill>
                  <a:srgbClr val="FF0000"/>
                </a:solidFill>
                <a:effectLst/>
              </a:rPr>
              <a:t>300 to 500 </a:t>
            </a:r>
            <a:r>
              <a:rPr lang="en-US" dirty="0" smtClean="0">
                <a:solidFill>
                  <a:srgbClr val="FF0000"/>
                </a:solidFill>
                <a:effectLst/>
              </a:rPr>
              <a:t>organisms</a:t>
            </a:r>
          </a:p>
          <a:p>
            <a:pPr algn="just"/>
            <a:r>
              <a:rPr lang="en-US" dirty="0" smtClean="0">
                <a:effectLst/>
              </a:rPr>
              <a:t>Every </a:t>
            </a:r>
            <a:r>
              <a:rPr lang="en-US" dirty="0">
                <a:effectLst/>
              </a:rPr>
              <a:t>surface the egg comes in contact with can further inoculate the shell </a:t>
            </a:r>
            <a:r>
              <a:rPr lang="en-US" dirty="0" smtClean="0">
                <a:effectLst/>
              </a:rPr>
              <a:t>surface</a:t>
            </a:r>
          </a:p>
          <a:p>
            <a:pPr algn="just"/>
            <a:r>
              <a:rPr lang="en-US" dirty="0" smtClean="0">
                <a:effectLst/>
              </a:rPr>
              <a:t>In </a:t>
            </a:r>
            <a:r>
              <a:rPr lang="en-US" dirty="0">
                <a:effectLst/>
              </a:rPr>
              <a:t>conventional nests, it is very important to maintain </a:t>
            </a:r>
            <a:r>
              <a:rPr lang="en-US" dirty="0">
                <a:solidFill>
                  <a:srgbClr val="FF0000"/>
                </a:solidFill>
                <a:effectLst/>
              </a:rPr>
              <a:t>clean nest litter </a:t>
            </a:r>
            <a:r>
              <a:rPr lang="en-US" dirty="0">
                <a:effectLst/>
              </a:rPr>
              <a:t>to prevent further </a:t>
            </a:r>
            <a:r>
              <a:rPr lang="en-US" dirty="0" smtClean="0">
                <a:effectLst/>
              </a:rPr>
              <a:t>contamination</a:t>
            </a:r>
          </a:p>
          <a:p>
            <a:pPr algn="just"/>
            <a:r>
              <a:rPr lang="en-US" dirty="0" smtClean="0">
                <a:effectLst/>
              </a:rPr>
              <a:t>The </a:t>
            </a:r>
            <a:r>
              <a:rPr lang="en-US" dirty="0">
                <a:solidFill>
                  <a:srgbClr val="FF0000"/>
                </a:solidFill>
                <a:effectLst/>
              </a:rPr>
              <a:t>condition of the floor litter </a:t>
            </a:r>
            <a:r>
              <a:rPr lang="en-US" dirty="0">
                <a:effectLst/>
              </a:rPr>
              <a:t>will also influence the amount of filth hens bring into the nest on their </a:t>
            </a:r>
            <a:r>
              <a:rPr lang="en-US" dirty="0" smtClean="0">
                <a:effectLst/>
              </a:rPr>
              <a:t>feet</a:t>
            </a:r>
          </a:p>
          <a:p>
            <a:pPr algn="just"/>
            <a:r>
              <a:rPr lang="en-US" dirty="0" smtClean="0">
                <a:effectLst/>
              </a:rPr>
              <a:t>Eggs </a:t>
            </a:r>
            <a:r>
              <a:rPr lang="en-US" dirty="0">
                <a:effectLst/>
              </a:rPr>
              <a:t>laid on the floor can have </a:t>
            </a:r>
            <a:r>
              <a:rPr lang="en-US" dirty="0">
                <a:solidFill>
                  <a:srgbClr val="FF0000"/>
                </a:solidFill>
                <a:effectLst/>
              </a:rPr>
              <a:t>thousands of bacteria</a:t>
            </a:r>
            <a:r>
              <a:rPr lang="en-US" dirty="0">
                <a:effectLst/>
              </a:rPr>
              <a:t>, even if the shell appears </a:t>
            </a:r>
            <a:r>
              <a:rPr lang="en-US" dirty="0" smtClean="0">
                <a:effectLst/>
              </a:rPr>
              <a:t>clean</a:t>
            </a:r>
            <a:endParaRPr lang="en-US" dirty="0"/>
          </a:p>
        </p:txBody>
      </p:sp>
      <p:sp>
        <p:nvSpPr>
          <p:cNvPr id="3" name="Title 2"/>
          <p:cNvSpPr>
            <a:spLocks noGrp="1"/>
          </p:cNvSpPr>
          <p:nvPr>
            <p:ph type="title"/>
          </p:nvPr>
        </p:nvSpPr>
        <p:spPr>
          <a:xfrm>
            <a:off x="457200" y="304800"/>
            <a:ext cx="7940040" cy="914400"/>
          </a:xfrm>
        </p:spPr>
        <p:txBody>
          <a:bodyPr/>
          <a:lstStyle/>
          <a:p>
            <a:pPr algn="ctr"/>
            <a:r>
              <a:rPr lang="en-US" sz="4000" dirty="0" smtClean="0">
                <a:effectLst/>
              </a:rPr>
              <a:t>REDUCING CONTAMINATION </a:t>
            </a:r>
            <a:r>
              <a:rPr lang="en-US" sz="4000" dirty="0">
                <a:effectLst/>
              </a:rPr>
              <a:t>OF HATCHING EGGS</a:t>
            </a:r>
            <a:endParaRPr lang="en-US" sz="4000" dirty="0"/>
          </a:p>
        </p:txBody>
      </p:sp>
      <p:sp>
        <p:nvSpPr>
          <p:cNvPr id="4" name="Date Placeholder 3"/>
          <p:cNvSpPr>
            <a:spLocks noGrp="1"/>
          </p:cNvSpPr>
          <p:nvPr>
            <p:ph type="dt" sz="half" idx="10"/>
          </p:nvPr>
        </p:nvSpPr>
        <p:spPr/>
        <p:txBody>
          <a:bodyPr/>
          <a:lstStyle/>
          <a:p>
            <a:fld id="{ACF502BE-575B-4EB7-A50F-EE42755F155F}" type="datetime2">
              <a:rPr lang="en-US" smtClean="0"/>
              <a:t>Sunday, October 18, 2020</a:t>
            </a:fld>
            <a:endParaRPr lang="en-US"/>
          </a:p>
        </p:txBody>
      </p:sp>
      <p:sp>
        <p:nvSpPr>
          <p:cNvPr id="5" name="Footer Placeholder 4"/>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270082379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8305800" cy="4038599"/>
          </a:xfrm>
        </p:spPr>
        <p:txBody>
          <a:bodyPr/>
          <a:lstStyle/>
          <a:p>
            <a:pPr algn="just"/>
            <a:r>
              <a:rPr lang="en-US" dirty="0">
                <a:effectLst/>
              </a:rPr>
              <a:t>Slightly soiled eggs resulted in more than twice the chick mortality while dirty eggs experienced more than four times the chick mortality compared to nest-clean </a:t>
            </a:r>
            <a:r>
              <a:rPr lang="en-US" dirty="0" smtClean="0">
                <a:effectLst/>
              </a:rPr>
              <a:t>eggs</a:t>
            </a:r>
          </a:p>
          <a:p>
            <a:pPr algn="just"/>
            <a:r>
              <a:rPr lang="en-US" dirty="0" smtClean="0">
                <a:effectLst/>
              </a:rPr>
              <a:t>After </a:t>
            </a:r>
            <a:r>
              <a:rPr lang="en-US" dirty="0">
                <a:effectLst/>
              </a:rPr>
              <a:t>an egg is laid it begins to cool. During the cooling process the egg contents begin to shrink producing negative </a:t>
            </a:r>
            <a:r>
              <a:rPr lang="en-US" dirty="0" smtClean="0">
                <a:effectLst/>
              </a:rPr>
              <a:t>pressure</a:t>
            </a:r>
          </a:p>
          <a:p>
            <a:pPr algn="just"/>
            <a:r>
              <a:rPr lang="en-US" dirty="0" smtClean="0">
                <a:effectLst/>
              </a:rPr>
              <a:t>This </a:t>
            </a:r>
            <a:r>
              <a:rPr lang="en-US" dirty="0">
                <a:effectLst/>
              </a:rPr>
              <a:t>is one of the more opportune times for bacteria on the shell surface to penetrate the </a:t>
            </a:r>
            <a:r>
              <a:rPr lang="en-US" dirty="0" smtClean="0">
                <a:effectLst/>
              </a:rPr>
              <a:t>eggshell</a:t>
            </a:r>
          </a:p>
          <a:p>
            <a:pPr algn="just"/>
            <a:r>
              <a:rPr lang="en-US" dirty="0" smtClean="0">
                <a:effectLst/>
              </a:rPr>
              <a:t>It is </a:t>
            </a:r>
            <a:r>
              <a:rPr lang="en-US" dirty="0">
                <a:effectLst/>
              </a:rPr>
              <a:t>imperative that the eggs be moved to cool storage as soon as possible after lay</a:t>
            </a:r>
            <a:endParaRPr lang="en-US" dirty="0"/>
          </a:p>
        </p:txBody>
      </p:sp>
      <p:sp>
        <p:nvSpPr>
          <p:cNvPr id="3" name="Title 2"/>
          <p:cNvSpPr>
            <a:spLocks noGrp="1"/>
          </p:cNvSpPr>
          <p:nvPr>
            <p:ph type="title"/>
          </p:nvPr>
        </p:nvSpPr>
        <p:spPr>
          <a:xfrm>
            <a:off x="838200" y="152400"/>
            <a:ext cx="7543800" cy="914400"/>
          </a:xfrm>
        </p:spPr>
        <p:txBody>
          <a:bodyPr/>
          <a:lstStyle/>
          <a:p>
            <a:r>
              <a:rPr lang="en-US" dirty="0" err="1" smtClean="0"/>
              <a:t>Cont</a:t>
            </a:r>
            <a:r>
              <a:rPr lang="en-US" dirty="0" smtClean="0"/>
              <a:t>…</a:t>
            </a:r>
            <a:endParaRPr lang="en-US" dirty="0"/>
          </a:p>
        </p:txBody>
      </p:sp>
      <p:sp>
        <p:nvSpPr>
          <p:cNvPr id="4" name="Date Placeholder 3"/>
          <p:cNvSpPr>
            <a:spLocks noGrp="1"/>
          </p:cNvSpPr>
          <p:nvPr>
            <p:ph type="dt" sz="half" idx="10"/>
          </p:nvPr>
        </p:nvSpPr>
        <p:spPr/>
        <p:txBody>
          <a:bodyPr/>
          <a:lstStyle/>
          <a:p>
            <a:fld id="{200A4F22-2A28-4C1C-9412-263243771121}" type="datetime2">
              <a:rPr lang="en-US" smtClean="0"/>
              <a:t>Sunday, October 18, 2020</a:t>
            </a:fld>
            <a:endParaRPr lang="en-US"/>
          </a:p>
        </p:txBody>
      </p:sp>
      <p:sp>
        <p:nvSpPr>
          <p:cNvPr id="5" name="Footer Placeholder 4"/>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102791055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600200"/>
            <a:ext cx="8610600" cy="4495800"/>
          </a:xfrm>
        </p:spPr>
        <p:txBody>
          <a:bodyPr/>
          <a:lstStyle/>
          <a:p>
            <a:pPr algn="just"/>
            <a:r>
              <a:rPr lang="en-US" dirty="0">
                <a:effectLst/>
              </a:rPr>
              <a:t>The egg has many natural defense mechanisms to reduce bacterial penetration. The shell itself provides some protection. </a:t>
            </a:r>
          </a:p>
          <a:p>
            <a:pPr algn="just"/>
            <a:r>
              <a:rPr lang="en-US" dirty="0" smtClean="0">
                <a:effectLst/>
              </a:rPr>
              <a:t>Egg </a:t>
            </a:r>
            <a:r>
              <a:rPr lang="en-US" dirty="0">
                <a:effectLst/>
              </a:rPr>
              <a:t>shell </a:t>
            </a:r>
            <a:r>
              <a:rPr lang="en-US" dirty="0" smtClean="0">
                <a:effectLst/>
              </a:rPr>
              <a:t>have </a:t>
            </a:r>
            <a:r>
              <a:rPr lang="en-US" dirty="0">
                <a:effectLst/>
              </a:rPr>
              <a:t>about </a:t>
            </a:r>
            <a:r>
              <a:rPr lang="en-US" dirty="0">
                <a:solidFill>
                  <a:srgbClr val="FF0000"/>
                </a:solidFill>
                <a:effectLst/>
              </a:rPr>
              <a:t>8,000 to 10,000 </a:t>
            </a:r>
            <a:r>
              <a:rPr lang="en-US" dirty="0">
                <a:effectLst/>
              </a:rPr>
              <a:t>pore openings, most of the pores are too small in diameter for bacteria to </a:t>
            </a:r>
            <a:r>
              <a:rPr lang="en-US" dirty="0" smtClean="0">
                <a:effectLst/>
              </a:rPr>
              <a:t>penetrate</a:t>
            </a:r>
          </a:p>
          <a:p>
            <a:pPr algn="just"/>
            <a:r>
              <a:rPr lang="en-US" dirty="0" smtClean="0">
                <a:effectLst/>
              </a:rPr>
              <a:t>However</a:t>
            </a:r>
            <a:r>
              <a:rPr lang="en-US" dirty="0">
                <a:effectLst/>
              </a:rPr>
              <a:t>, their </a:t>
            </a:r>
            <a:r>
              <a:rPr lang="en-US" dirty="0">
                <a:solidFill>
                  <a:srgbClr val="FF0000"/>
                </a:solidFill>
                <a:effectLst/>
              </a:rPr>
              <a:t>pores large enough </a:t>
            </a:r>
            <a:r>
              <a:rPr lang="en-US" dirty="0">
                <a:effectLst/>
              </a:rPr>
              <a:t>to accommodate penetrating </a:t>
            </a:r>
            <a:r>
              <a:rPr lang="en-US" dirty="0" smtClean="0">
                <a:effectLst/>
              </a:rPr>
              <a:t>bacteria</a:t>
            </a:r>
          </a:p>
          <a:p>
            <a:pPr algn="just"/>
            <a:r>
              <a:rPr lang="en-US" dirty="0" smtClean="0">
                <a:solidFill>
                  <a:srgbClr val="FF0000"/>
                </a:solidFill>
                <a:effectLst/>
              </a:rPr>
              <a:t>Shell </a:t>
            </a:r>
            <a:r>
              <a:rPr lang="en-US" dirty="0">
                <a:solidFill>
                  <a:srgbClr val="FF0000"/>
                </a:solidFill>
                <a:effectLst/>
              </a:rPr>
              <a:t>quality and thickness </a:t>
            </a:r>
            <a:r>
              <a:rPr lang="en-US" dirty="0">
                <a:effectLst/>
              </a:rPr>
              <a:t>are two very important factors which affect penetration search has shown that shell quality and thickness have more influence than storage time in the rate of bacterial penetration of the </a:t>
            </a:r>
            <a:r>
              <a:rPr lang="en-US" dirty="0" smtClean="0">
                <a:effectLst/>
              </a:rPr>
              <a:t>eggshell</a:t>
            </a:r>
          </a:p>
          <a:p>
            <a:pPr algn="just"/>
            <a:endParaRPr lang="en-US" dirty="0"/>
          </a:p>
        </p:txBody>
      </p:sp>
      <p:sp>
        <p:nvSpPr>
          <p:cNvPr id="3" name="Title 2"/>
          <p:cNvSpPr>
            <a:spLocks noGrp="1"/>
          </p:cNvSpPr>
          <p:nvPr>
            <p:ph type="title"/>
          </p:nvPr>
        </p:nvSpPr>
        <p:spPr>
          <a:xfrm>
            <a:off x="292100" y="533400"/>
            <a:ext cx="8839200" cy="914400"/>
          </a:xfrm>
        </p:spPr>
        <p:txBody>
          <a:bodyPr/>
          <a:lstStyle/>
          <a:p>
            <a:pPr algn="ctr"/>
            <a:r>
              <a:rPr lang="en-US" b="1" dirty="0">
                <a:effectLst/>
              </a:rPr>
              <a:t>The Natural Defenses against Bacterial </a:t>
            </a:r>
            <a:r>
              <a:rPr lang="en-US" b="1" dirty="0" smtClean="0">
                <a:effectLst/>
              </a:rPr>
              <a:t>Penetration</a:t>
            </a:r>
            <a:endParaRPr lang="en-US" dirty="0"/>
          </a:p>
        </p:txBody>
      </p:sp>
      <p:sp>
        <p:nvSpPr>
          <p:cNvPr id="4" name="Date Placeholder 3"/>
          <p:cNvSpPr>
            <a:spLocks noGrp="1"/>
          </p:cNvSpPr>
          <p:nvPr>
            <p:ph type="dt" sz="half" idx="10"/>
          </p:nvPr>
        </p:nvSpPr>
        <p:spPr/>
        <p:txBody>
          <a:bodyPr/>
          <a:lstStyle/>
          <a:p>
            <a:fld id="{0D188F2E-07B8-4982-BE14-9985D00FDAA9}" type="datetime2">
              <a:rPr lang="en-US" smtClean="0"/>
              <a:t>Sunday, October 18, 2020</a:t>
            </a:fld>
            <a:endParaRPr lang="en-US"/>
          </a:p>
        </p:txBody>
      </p:sp>
      <p:sp>
        <p:nvSpPr>
          <p:cNvPr id="5" name="Footer Placeholder 4"/>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309818895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914400"/>
            <a:ext cx="8229600" cy="5257800"/>
          </a:xfrm>
        </p:spPr>
        <p:txBody>
          <a:bodyPr>
            <a:normAutofit fontScale="92500"/>
          </a:bodyPr>
          <a:lstStyle/>
          <a:p>
            <a:pPr algn="just"/>
            <a:r>
              <a:rPr lang="en-US" dirty="0">
                <a:effectLst/>
              </a:rPr>
              <a:t>The </a:t>
            </a:r>
            <a:r>
              <a:rPr lang="en-US" dirty="0">
                <a:solidFill>
                  <a:srgbClr val="FF0000"/>
                </a:solidFill>
                <a:effectLst/>
              </a:rPr>
              <a:t>cuticle</a:t>
            </a:r>
            <a:r>
              <a:rPr lang="en-US" dirty="0">
                <a:effectLst/>
              </a:rPr>
              <a:t> on the surface of the eggshell is the best natural barrier </a:t>
            </a:r>
            <a:r>
              <a:rPr lang="en-US" dirty="0" smtClean="0">
                <a:effectLst/>
              </a:rPr>
              <a:t>penetration</a:t>
            </a:r>
          </a:p>
          <a:p>
            <a:pPr algn="just"/>
            <a:r>
              <a:rPr lang="en-US" dirty="0" smtClean="0">
                <a:effectLst/>
              </a:rPr>
              <a:t>There is </a:t>
            </a:r>
            <a:r>
              <a:rPr lang="en-US" dirty="0">
                <a:effectLst/>
              </a:rPr>
              <a:t>variation in </a:t>
            </a:r>
            <a:r>
              <a:rPr lang="en-US" dirty="0">
                <a:solidFill>
                  <a:srgbClr val="FF0000"/>
                </a:solidFill>
                <a:effectLst/>
              </a:rPr>
              <a:t>cuticle thickness </a:t>
            </a:r>
            <a:r>
              <a:rPr lang="en-US" dirty="0">
                <a:effectLst/>
              </a:rPr>
              <a:t>even on the same egg and the ability of organisms to penetrate varies according cuticle </a:t>
            </a:r>
            <a:r>
              <a:rPr lang="en-US" dirty="0" smtClean="0">
                <a:effectLst/>
              </a:rPr>
              <a:t>thickness</a:t>
            </a:r>
          </a:p>
          <a:p>
            <a:pPr algn="just"/>
            <a:r>
              <a:rPr lang="en-US" dirty="0" smtClean="0">
                <a:effectLst/>
              </a:rPr>
              <a:t>The </a:t>
            </a:r>
            <a:r>
              <a:rPr lang="en-US" dirty="0">
                <a:effectLst/>
              </a:rPr>
              <a:t>inner and outer shell membranes provide additional barriers. Many times bacteria will penetrate the pores of the shell and get trapped between the outer and inner shell membrane and cannot move </a:t>
            </a:r>
            <a:r>
              <a:rPr lang="en-US" dirty="0" smtClean="0">
                <a:effectLst/>
              </a:rPr>
              <a:t>further</a:t>
            </a:r>
          </a:p>
          <a:p>
            <a:pPr algn="just"/>
            <a:r>
              <a:rPr lang="en-US" dirty="0" smtClean="0">
                <a:effectLst/>
              </a:rPr>
              <a:t>This </a:t>
            </a:r>
            <a:r>
              <a:rPr lang="en-US" dirty="0">
                <a:effectLst/>
              </a:rPr>
              <a:t>is no consolation because these bacteria can infect the embryo as it pips through these membranes and the shell during </a:t>
            </a:r>
            <a:r>
              <a:rPr lang="en-US" dirty="0" smtClean="0">
                <a:effectLst/>
              </a:rPr>
              <a:t>hatching</a:t>
            </a:r>
          </a:p>
          <a:p>
            <a:pPr algn="just"/>
            <a:r>
              <a:rPr lang="en-US" dirty="0" smtClean="0">
                <a:effectLst/>
              </a:rPr>
              <a:t>Plus</a:t>
            </a:r>
            <a:r>
              <a:rPr lang="en-US" dirty="0">
                <a:effectLst/>
              </a:rPr>
              <a:t>, after hatching, healthy chicks are exposed to these infected membranes the hatching trays. </a:t>
            </a:r>
            <a:endParaRPr lang="en-US" dirty="0" smtClean="0">
              <a:effectLst/>
            </a:endParaRPr>
          </a:p>
          <a:p>
            <a:pPr algn="just"/>
            <a:r>
              <a:rPr lang="en-US" dirty="0" smtClean="0">
                <a:effectLst/>
              </a:rPr>
              <a:t>The </a:t>
            </a:r>
            <a:r>
              <a:rPr lang="en-US" dirty="0">
                <a:effectLst/>
              </a:rPr>
              <a:t>albumen has a high pH in which most bacteria cannot </a:t>
            </a:r>
            <a:r>
              <a:rPr lang="en-US" dirty="0" smtClean="0">
                <a:effectLst/>
              </a:rPr>
              <a:t>survive</a:t>
            </a:r>
          </a:p>
          <a:p>
            <a:pPr algn="just"/>
            <a:r>
              <a:rPr lang="en-US" dirty="0" smtClean="0">
                <a:effectLst/>
              </a:rPr>
              <a:t>The </a:t>
            </a:r>
            <a:r>
              <a:rPr lang="en-US" dirty="0">
                <a:effectLst/>
              </a:rPr>
              <a:t>chalazae contain an enzyme, lysozyme, which has antibacterial </a:t>
            </a:r>
            <a:r>
              <a:rPr lang="en-US" dirty="0" smtClean="0">
                <a:effectLst/>
              </a:rPr>
              <a:t>properties</a:t>
            </a:r>
          </a:p>
          <a:p>
            <a:pPr algn="just"/>
            <a:r>
              <a:rPr lang="en-US" dirty="0" smtClean="0">
                <a:effectLst/>
              </a:rPr>
              <a:t>The </a:t>
            </a:r>
            <a:r>
              <a:rPr lang="en-US" dirty="0">
                <a:effectLst/>
              </a:rPr>
              <a:t>yolk membrane (vitelline) will not prevent bacterial contamination</a:t>
            </a:r>
            <a:endParaRPr lang="en-US" dirty="0"/>
          </a:p>
        </p:txBody>
      </p:sp>
      <p:sp>
        <p:nvSpPr>
          <p:cNvPr id="3" name="Title 2"/>
          <p:cNvSpPr>
            <a:spLocks noGrp="1"/>
          </p:cNvSpPr>
          <p:nvPr>
            <p:ph type="title"/>
          </p:nvPr>
        </p:nvSpPr>
        <p:spPr>
          <a:xfrm>
            <a:off x="685800" y="12700"/>
            <a:ext cx="7543800" cy="914400"/>
          </a:xfrm>
        </p:spPr>
        <p:txBody>
          <a:bodyPr/>
          <a:lstStyle/>
          <a:p>
            <a:r>
              <a:rPr lang="en-US" dirty="0" err="1" smtClean="0"/>
              <a:t>Cont</a:t>
            </a:r>
            <a:r>
              <a:rPr lang="en-US" dirty="0" smtClean="0"/>
              <a:t>…</a:t>
            </a:r>
            <a:endParaRPr lang="en-US" dirty="0"/>
          </a:p>
        </p:txBody>
      </p:sp>
      <p:sp>
        <p:nvSpPr>
          <p:cNvPr id="4" name="Date Placeholder 3"/>
          <p:cNvSpPr>
            <a:spLocks noGrp="1"/>
          </p:cNvSpPr>
          <p:nvPr>
            <p:ph type="dt" sz="half" idx="10"/>
          </p:nvPr>
        </p:nvSpPr>
        <p:spPr/>
        <p:txBody>
          <a:bodyPr/>
          <a:lstStyle/>
          <a:p>
            <a:fld id="{4A39AAFD-A02D-44D1-BD93-0CBEBEF0FEE6}" type="datetime2">
              <a:rPr lang="en-US" smtClean="0"/>
              <a:t>Sunday, October 18, 2020</a:t>
            </a:fld>
            <a:endParaRPr lang="en-US"/>
          </a:p>
        </p:txBody>
      </p:sp>
      <p:sp>
        <p:nvSpPr>
          <p:cNvPr id="5" name="Footer Placeholder 4"/>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96266940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279432026"/>
              </p:ext>
            </p:extLst>
          </p:nvPr>
        </p:nvGraphicFramePr>
        <p:xfrm>
          <a:off x="304800" y="1447799"/>
          <a:ext cx="8686800" cy="4053231"/>
        </p:xfrm>
        <a:graphic>
          <a:graphicData uri="http://schemas.openxmlformats.org/drawingml/2006/table">
            <a:tbl>
              <a:tblPr firstRow="1" firstCol="1" bandRow="1">
                <a:tableStyleId>{5C22544A-7EE6-4342-B048-85BDC9FD1C3A}</a:tableStyleId>
              </a:tblPr>
              <a:tblGrid>
                <a:gridCol w="2590800">
                  <a:extLst>
                    <a:ext uri="{9D8B030D-6E8A-4147-A177-3AD203B41FA5}">
                      <a16:colId xmlns:a16="http://schemas.microsoft.com/office/drawing/2014/main" xmlns="" val="20000"/>
                    </a:ext>
                  </a:extLst>
                </a:gridCol>
                <a:gridCol w="2133600">
                  <a:extLst>
                    <a:ext uri="{9D8B030D-6E8A-4147-A177-3AD203B41FA5}">
                      <a16:colId xmlns:a16="http://schemas.microsoft.com/office/drawing/2014/main" xmlns="" val="20001"/>
                    </a:ext>
                  </a:extLst>
                </a:gridCol>
                <a:gridCol w="1828800">
                  <a:extLst>
                    <a:ext uri="{9D8B030D-6E8A-4147-A177-3AD203B41FA5}">
                      <a16:colId xmlns:a16="http://schemas.microsoft.com/office/drawing/2014/main" xmlns="" val="20002"/>
                    </a:ext>
                  </a:extLst>
                </a:gridCol>
                <a:gridCol w="2133600">
                  <a:extLst>
                    <a:ext uri="{9D8B030D-6E8A-4147-A177-3AD203B41FA5}">
                      <a16:colId xmlns:a16="http://schemas.microsoft.com/office/drawing/2014/main" xmlns="" val="20003"/>
                    </a:ext>
                  </a:extLst>
                </a:gridCol>
              </a:tblGrid>
              <a:tr h="674217">
                <a:tc>
                  <a:txBody>
                    <a:bodyPr/>
                    <a:lstStyle/>
                    <a:p>
                      <a:pPr marL="0" marR="0" indent="0" algn="just">
                        <a:lnSpc>
                          <a:spcPct val="115000"/>
                        </a:lnSpc>
                        <a:spcBef>
                          <a:spcPts val="0"/>
                        </a:spcBef>
                        <a:spcAft>
                          <a:spcPts val="0"/>
                        </a:spcAft>
                      </a:pPr>
                      <a:r>
                        <a:rPr lang="en-US" sz="2400" dirty="0">
                          <a:effectLst/>
                        </a:rPr>
                        <a:t>Egg condition </a:t>
                      </a:r>
                      <a:endParaRPr lang="en-US" sz="2400" dirty="0">
                        <a:effectLst/>
                        <a:latin typeface="Calibri"/>
                        <a:ea typeface="Times New Roman"/>
                        <a:cs typeface="Times New Roman"/>
                      </a:endParaRPr>
                    </a:p>
                  </a:txBody>
                  <a:tcPr marL="68580" marR="68580" marT="0" marB="0"/>
                </a:tc>
                <a:tc>
                  <a:txBody>
                    <a:bodyPr/>
                    <a:lstStyle/>
                    <a:p>
                      <a:pPr marL="0" marR="0" indent="0" algn="just">
                        <a:lnSpc>
                          <a:spcPct val="115000"/>
                        </a:lnSpc>
                        <a:spcBef>
                          <a:spcPts val="0"/>
                        </a:spcBef>
                        <a:spcAft>
                          <a:spcPts val="0"/>
                        </a:spcAft>
                      </a:pPr>
                      <a:r>
                        <a:rPr lang="en-US" sz="2400">
                          <a:effectLst/>
                        </a:rPr>
                        <a:t>Total bacteria</a:t>
                      </a:r>
                      <a:endParaRPr lang="en-US" sz="2400">
                        <a:effectLst/>
                        <a:latin typeface="Calibri"/>
                        <a:ea typeface="Times New Roman"/>
                        <a:cs typeface="Times New Roman"/>
                      </a:endParaRPr>
                    </a:p>
                  </a:txBody>
                  <a:tcPr marL="68580" marR="68580" marT="0" marB="0"/>
                </a:tc>
                <a:tc>
                  <a:txBody>
                    <a:bodyPr/>
                    <a:lstStyle/>
                    <a:p>
                      <a:pPr marL="0" marR="0" indent="0" algn="just">
                        <a:lnSpc>
                          <a:spcPct val="115000"/>
                        </a:lnSpc>
                        <a:spcBef>
                          <a:spcPts val="0"/>
                        </a:spcBef>
                        <a:spcAft>
                          <a:spcPts val="0"/>
                        </a:spcAft>
                      </a:pPr>
                      <a:r>
                        <a:rPr lang="en-US" sz="2400">
                          <a:effectLst/>
                        </a:rPr>
                        <a:t>Coliforms</a:t>
                      </a:r>
                      <a:endParaRPr lang="en-US" sz="2400">
                        <a:effectLst/>
                        <a:latin typeface="Calibri"/>
                        <a:ea typeface="Times New Roman"/>
                        <a:cs typeface="Times New Roman"/>
                      </a:endParaRPr>
                    </a:p>
                  </a:txBody>
                  <a:tcPr marL="68580" marR="68580" marT="0" marB="0"/>
                </a:tc>
                <a:tc>
                  <a:txBody>
                    <a:bodyPr/>
                    <a:lstStyle/>
                    <a:p>
                      <a:pPr marL="0" marR="0" indent="0" algn="just">
                        <a:lnSpc>
                          <a:spcPct val="115000"/>
                        </a:lnSpc>
                        <a:spcBef>
                          <a:spcPts val="0"/>
                        </a:spcBef>
                        <a:spcAft>
                          <a:spcPts val="0"/>
                        </a:spcAft>
                      </a:pPr>
                      <a:r>
                        <a:rPr lang="en-US" sz="2400">
                          <a:effectLst/>
                        </a:rPr>
                        <a:t>2 week mortality (%)</a:t>
                      </a:r>
                      <a:endParaRPr lang="en-US" sz="2400">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0"/>
                  </a:ext>
                </a:extLst>
              </a:tr>
              <a:tr h="1070661">
                <a:tc>
                  <a:txBody>
                    <a:bodyPr/>
                    <a:lstStyle/>
                    <a:p>
                      <a:pPr marL="0" marR="0" indent="228600">
                        <a:lnSpc>
                          <a:spcPct val="200000"/>
                        </a:lnSpc>
                        <a:spcBef>
                          <a:spcPts val="0"/>
                        </a:spcBef>
                        <a:spcAft>
                          <a:spcPts val="1200"/>
                        </a:spcAft>
                      </a:pPr>
                      <a:r>
                        <a:rPr lang="en-US" sz="2400">
                          <a:effectLst/>
                        </a:rPr>
                        <a:t>Nest clean</a:t>
                      </a:r>
                      <a:endParaRPr lang="en-US" sz="2400">
                        <a:effectLst/>
                        <a:latin typeface="Calibri"/>
                        <a:ea typeface="Times New Roman"/>
                        <a:cs typeface="Times New Roman"/>
                      </a:endParaRPr>
                    </a:p>
                  </a:txBody>
                  <a:tcPr marL="68580" marR="68580" marT="0" marB="0"/>
                </a:tc>
                <a:tc>
                  <a:txBody>
                    <a:bodyPr/>
                    <a:lstStyle/>
                    <a:p>
                      <a:pPr marL="0" marR="0" indent="228600">
                        <a:lnSpc>
                          <a:spcPct val="200000"/>
                        </a:lnSpc>
                        <a:spcBef>
                          <a:spcPts val="0"/>
                        </a:spcBef>
                        <a:spcAft>
                          <a:spcPts val="1200"/>
                        </a:spcAft>
                      </a:pPr>
                      <a:r>
                        <a:rPr lang="en-US" sz="2400">
                          <a:effectLst/>
                        </a:rPr>
                        <a:t>600</a:t>
                      </a:r>
                      <a:endParaRPr lang="en-US" sz="2400">
                        <a:effectLst/>
                        <a:latin typeface="Calibri"/>
                        <a:ea typeface="Times New Roman"/>
                        <a:cs typeface="Times New Roman"/>
                      </a:endParaRPr>
                    </a:p>
                  </a:txBody>
                  <a:tcPr marL="68580" marR="68580" marT="0" marB="0"/>
                </a:tc>
                <a:tc>
                  <a:txBody>
                    <a:bodyPr/>
                    <a:lstStyle/>
                    <a:p>
                      <a:pPr marL="0" marR="0" indent="228600">
                        <a:lnSpc>
                          <a:spcPct val="200000"/>
                        </a:lnSpc>
                        <a:spcBef>
                          <a:spcPts val="0"/>
                        </a:spcBef>
                        <a:spcAft>
                          <a:spcPts val="1200"/>
                        </a:spcAft>
                      </a:pPr>
                      <a:r>
                        <a:rPr lang="en-US" sz="2400">
                          <a:effectLst/>
                        </a:rPr>
                        <a:t>123</a:t>
                      </a:r>
                      <a:endParaRPr lang="en-US" sz="2400">
                        <a:effectLst/>
                        <a:latin typeface="Calibri"/>
                        <a:ea typeface="Times New Roman"/>
                        <a:cs typeface="Times New Roman"/>
                      </a:endParaRPr>
                    </a:p>
                  </a:txBody>
                  <a:tcPr marL="68580" marR="68580" marT="0" marB="0"/>
                </a:tc>
                <a:tc>
                  <a:txBody>
                    <a:bodyPr/>
                    <a:lstStyle/>
                    <a:p>
                      <a:pPr marL="0" marR="0" indent="228600">
                        <a:lnSpc>
                          <a:spcPct val="200000"/>
                        </a:lnSpc>
                        <a:spcBef>
                          <a:spcPts val="0"/>
                        </a:spcBef>
                        <a:spcAft>
                          <a:spcPts val="1200"/>
                        </a:spcAft>
                      </a:pPr>
                      <a:r>
                        <a:rPr lang="en-US" sz="2400">
                          <a:effectLst/>
                        </a:rPr>
                        <a:t>0.9</a:t>
                      </a:r>
                      <a:endParaRPr lang="en-US" sz="2400">
                        <a:effectLst/>
                        <a:latin typeface="Times New Roman"/>
                        <a:ea typeface="SimSun"/>
                        <a:cs typeface="Times New Roman"/>
                      </a:endParaRPr>
                    </a:p>
                  </a:txBody>
                  <a:tcPr marL="68580" marR="68580" marT="0" marB="0"/>
                </a:tc>
                <a:extLst>
                  <a:ext uri="{0D108BD9-81ED-4DB2-BD59-A6C34878D82A}">
                    <a16:rowId xmlns:a16="http://schemas.microsoft.com/office/drawing/2014/main" xmlns="" val="10001"/>
                  </a:ext>
                </a:extLst>
              </a:tr>
              <a:tr h="1070661">
                <a:tc>
                  <a:txBody>
                    <a:bodyPr/>
                    <a:lstStyle/>
                    <a:p>
                      <a:pPr marL="0" marR="0" indent="228600">
                        <a:lnSpc>
                          <a:spcPct val="200000"/>
                        </a:lnSpc>
                        <a:spcBef>
                          <a:spcPts val="0"/>
                        </a:spcBef>
                        <a:spcAft>
                          <a:spcPts val="1200"/>
                        </a:spcAft>
                      </a:pPr>
                      <a:r>
                        <a:rPr lang="en-US" sz="2400">
                          <a:effectLst/>
                        </a:rPr>
                        <a:t>Slightly soiled</a:t>
                      </a:r>
                      <a:endParaRPr lang="en-US" sz="2400">
                        <a:effectLst/>
                        <a:latin typeface="Calibri"/>
                        <a:ea typeface="Times New Roman"/>
                        <a:cs typeface="Times New Roman"/>
                      </a:endParaRPr>
                    </a:p>
                  </a:txBody>
                  <a:tcPr marL="68580" marR="68580" marT="0" marB="0"/>
                </a:tc>
                <a:tc>
                  <a:txBody>
                    <a:bodyPr/>
                    <a:lstStyle/>
                    <a:p>
                      <a:pPr marL="0" marR="0" indent="228600">
                        <a:lnSpc>
                          <a:spcPct val="200000"/>
                        </a:lnSpc>
                        <a:spcBef>
                          <a:spcPts val="0"/>
                        </a:spcBef>
                        <a:spcAft>
                          <a:spcPts val="1200"/>
                        </a:spcAft>
                      </a:pPr>
                      <a:r>
                        <a:rPr lang="en-US" sz="2400">
                          <a:effectLst/>
                        </a:rPr>
                        <a:t>20,000</a:t>
                      </a:r>
                      <a:endParaRPr lang="en-US" sz="2400">
                        <a:effectLst/>
                        <a:latin typeface="Calibri"/>
                        <a:ea typeface="Times New Roman"/>
                        <a:cs typeface="Times New Roman"/>
                      </a:endParaRPr>
                    </a:p>
                  </a:txBody>
                  <a:tcPr marL="68580" marR="68580" marT="0" marB="0"/>
                </a:tc>
                <a:tc>
                  <a:txBody>
                    <a:bodyPr/>
                    <a:lstStyle/>
                    <a:p>
                      <a:pPr marL="0" marR="0" indent="228600">
                        <a:lnSpc>
                          <a:spcPct val="200000"/>
                        </a:lnSpc>
                        <a:spcBef>
                          <a:spcPts val="0"/>
                        </a:spcBef>
                        <a:spcAft>
                          <a:spcPts val="1200"/>
                        </a:spcAft>
                      </a:pPr>
                      <a:r>
                        <a:rPr lang="en-US" sz="2400">
                          <a:effectLst/>
                        </a:rPr>
                        <a:t>904</a:t>
                      </a:r>
                      <a:endParaRPr lang="en-US" sz="2400">
                        <a:effectLst/>
                        <a:latin typeface="Calibri"/>
                        <a:ea typeface="Times New Roman"/>
                        <a:cs typeface="Times New Roman"/>
                      </a:endParaRPr>
                    </a:p>
                  </a:txBody>
                  <a:tcPr marL="68580" marR="68580" marT="0" marB="0"/>
                </a:tc>
                <a:tc>
                  <a:txBody>
                    <a:bodyPr/>
                    <a:lstStyle/>
                    <a:p>
                      <a:pPr marL="0" marR="0" indent="228600">
                        <a:lnSpc>
                          <a:spcPct val="200000"/>
                        </a:lnSpc>
                        <a:spcBef>
                          <a:spcPts val="0"/>
                        </a:spcBef>
                        <a:spcAft>
                          <a:spcPts val="1200"/>
                        </a:spcAft>
                      </a:pPr>
                      <a:r>
                        <a:rPr lang="en-US" sz="2400">
                          <a:effectLst/>
                        </a:rPr>
                        <a:t>2.3</a:t>
                      </a:r>
                      <a:endParaRPr lang="en-US" sz="2400">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2"/>
                  </a:ext>
                </a:extLst>
              </a:tr>
              <a:tr h="1070661">
                <a:tc>
                  <a:txBody>
                    <a:bodyPr/>
                    <a:lstStyle/>
                    <a:p>
                      <a:pPr marL="0" marR="0" indent="228600">
                        <a:lnSpc>
                          <a:spcPct val="200000"/>
                        </a:lnSpc>
                        <a:spcBef>
                          <a:spcPts val="0"/>
                        </a:spcBef>
                        <a:spcAft>
                          <a:spcPts val="1200"/>
                        </a:spcAft>
                      </a:pPr>
                      <a:r>
                        <a:rPr lang="en-US" sz="2400">
                          <a:effectLst/>
                        </a:rPr>
                        <a:t>Dirty</a:t>
                      </a:r>
                      <a:endParaRPr lang="en-US" sz="2400">
                        <a:effectLst/>
                        <a:latin typeface="Calibri"/>
                        <a:ea typeface="Times New Roman"/>
                        <a:cs typeface="Times New Roman"/>
                      </a:endParaRPr>
                    </a:p>
                  </a:txBody>
                  <a:tcPr marL="68580" marR="68580" marT="0" marB="0"/>
                </a:tc>
                <a:tc>
                  <a:txBody>
                    <a:bodyPr/>
                    <a:lstStyle/>
                    <a:p>
                      <a:pPr marL="0" marR="0" indent="228600">
                        <a:lnSpc>
                          <a:spcPct val="200000"/>
                        </a:lnSpc>
                        <a:spcBef>
                          <a:spcPts val="0"/>
                        </a:spcBef>
                        <a:spcAft>
                          <a:spcPts val="1200"/>
                        </a:spcAft>
                      </a:pPr>
                      <a:r>
                        <a:rPr lang="en-US" sz="2400">
                          <a:effectLst/>
                        </a:rPr>
                        <a:t>80,000</a:t>
                      </a:r>
                      <a:endParaRPr lang="en-US" sz="2400">
                        <a:effectLst/>
                        <a:latin typeface="Calibri"/>
                        <a:ea typeface="Times New Roman"/>
                        <a:cs typeface="Times New Roman"/>
                      </a:endParaRPr>
                    </a:p>
                  </a:txBody>
                  <a:tcPr marL="68580" marR="68580" marT="0" marB="0"/>
                </a:tc>
                <a:tc>
                  <a:txBody>
                    <a:bodyPr/>
                    <a:lstStyle/>
                    <a:p>
                      <a:pPr marL="0" marR="0" indent="228600">
                        <a:lnSpc>
                          <a:spcPct val="200000"/>
                        </a:lnSpc>
                        <a:spcBef>
                          <a:spcPts val="0"/>
                        </a:spcBef>
                        <a:spcAft>
                          <a:spcPts val="1200"/>
                        </a:spcAft>
                      </a:pPr>
                      <a:r>
                        <a:rPr lang="en-US" sz="2400" dirty="0">
                          <a:effectLst/>
                        </a:rPr>
                        <a:t>1307</a:t>
                      </a:r>
                      <a:endParaRPr lang="en-US" sz="2400" dirty="0">
                        <a:effectLst/>
                        <a:latin typeface="Calibri"/>
                        <a:ea typeface="Times New Roman"/>
                        <a:cs typeface="Times New Roman"/>
                      </a:endParaRPr>
                    </a:p>
                  </a:txBody>
                  <a:tcPr marL="68580" marR="68580" marT="0" marB="0"/>
                </a:tc>
                <a:tc>
                  <a:txBody>
                    <a:bodyPr/>
                    <a:lstStyle/>
                    <a:p>
                      <a:pPr marL="68580" marR="0" eaLnBrk="0">
                        <a:spcBef>
                          <a:spcPts val="0"/>
                        </a:spcBef>
                        <a:spcAft>
                          <a:spcPts val="0"/>
                        </a:spcAft>
                        <a:tabLst>
                          <a:tab pos="1979930" algn="l"/>
                          <a:tab pos="2616835" algn="r"/>
                          <a:tab pos="3402965" algn="r"/>
                          <a:tab pos="4158615" algn="dec"/>
                        </a:tabLst>
                      </a:pPr>
                      <a:r>
                        <a:rPr lang="en-US" sz="2400" dirty="0">
                          <a:effectLst/>
                        </a:rPr>
                        <a:t>4.1</a:t>
                      </a:r>
                      <a:endParaRPr lang="en-US" sz="2400" dirty="0">
                        <a:effectLst/>
                        <a:latin typeface="Bookman Old Style"/>
                        <a:ea typeface="Times New Roman"/>
                        <a:cs typeface="Bookman Old Style"/>
                      </a:endParaRPr>
                    </a:p>
                  </a:txBody>
                  <a:tcPr marL="68580" marR="68580" marT="0" marB="0"/>
                </a:tc>
                <a:extLst>
                  <a:ext uri="{0D108BD9-81ED-4DB2-BD59-A6C34878D82A}">
                    <a16:rowId xmlns:a16="http://schemas.microsoft.com/office/drawing/2014/main" xmlns="" val="10003"/>
                  </a:ext>
                </a:extLst>
              </a:tr>
            </a:tbl>
          </a:graphicData>
        </a:graphic>
      </p:graphicFrame>
      <p:sp>
        <p:nvSpPr>
          <p:cNvPr id="3" name="Title 2"/>
          <p:cNvSpPr>
            <a:spLocks noGrp="1"/>
          </p:cNvSpPr>
          <p:nvPr>
            <p:ph type="title"/>
          </p:nvPr>
        </p:nvSpPr>
        <p:spPr>
          <a:xfrm>
            <a:off x="76200" y="25400"/>
            <a:ext cx="8915400" cy="914400"/>
          </a:xfrm>
        </p:spPr>
        <p:txBody>
          <a:bodyPr/>
          <a:lstStyle/>
          <a:p>
            <a:r>
              <a:rPr lang="en-US" sz="2800" dirty="0">
                <a:effectLst/>
              </a:rPr>
              <a:t>Eggshell Contamination and 2-Week Chick Mortality</a:t>
            </a:r>
            <a:endParaRPr lang="en-US" sz="2800" dirty="0"/>
          </a:p>
        </p:txBody>
      </p:sp>
      <p:sp>
        <p:nvSpPr>
          <p:cNvPr id="4" name="Date Placeholder 3"/>
          <p:cNvSpPr>
            <a:spLocks noGrp="1"/>
          </p:cNvSpPr>
          <p:nvPr>
            <p:ph type="dt" sz="half" idx="10"/>
          </p:nvPr>
        </p:nvSpPr>
        <p:spPr/>
        <p:txBody>
          <a:bodyPr/>
          <a:lstStyle/>
          <a:p>
            <a:fld id="{946BB071-7BC5-48A4-B38B-28F6296E3BC9}" type="datetime2">
              <a:rPr lang="en-US" smtClean="0"/>
              <a:t>Sunday, October 18, 2020</a:t>
            </a:fld>
            <a:endParaRPr lang="en-US"/>
          </a:p>
        </p:txBody>
      </p:sp>
      <p:sp>
        <p:nvSpPr>
          <p:cNvPr id="5" name="Footer Placeholder 4"/>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415826341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734004735"/>
              </p:ext>
            </p:extLst>
          </p:nvPr>
        </p:nvGraphicFramePr>
        <p:xfrm>
          <a:off x="533401" y="1523999"/>
          <a:ext cx="8381997" cy="3962400"/>
        </p:xfrm>
        <a:graphic>
          <a:graphicData uri="http://schemas.openxmlformats.org/drawingml/2006/table">
            <a:tbl>
              <a:tblPr firstRow="1" firstCol="1" bandRow="1">
                <a:tableStyleId>{5C22544A-7EE6-4342-B048-85BDC9FD1C3A}</a:tableStyleId>
              </a:tblPr>
              <a:tblGrid>
                <a:gridCol w="2250724">
                  <a:extLst>
                    <a:ext uri="{9D8B030D-6E8A-4147-A177-3AD203B41FA5}">
                      <a16:colId xmlns:a16="http://schemas.microsoft.com/office/drawing/2014/main" xmlns="" val="20000"/>
                    </a:ext>
                  </a:extLst>
                </a:gridCol>
                <a:gridCol w="1474610">
                  <a:extLst>
                    <a:ext uri="{9D8B030D-6E8A-4147-A177-3AD203B41FA5}">
                      <a16:colId xmlns:a16="http://schemas.microsoft.com/office/drawing/2014/main" xmlns="" val="20001"/>
                    </a:ext>
                  </a:extLst>
                </a:gridCol>
                <a:gridCol w="1629833">
                  <a:extLst>
                    <a:ext uri="{9D8B030D-6E8A-4147-A177-3AD203B41FA5}">
                      <a16:colId xmlns:a16="http://schemas.microsoft.com/office/drawing/2014/main" xmlns="" val="20002"/>
                    </a:ext>
                  </a:extLst>
                </a:gridCol>
                <a:gridCol w="1474610">
                  <a:extLst>
                    <a:ext uri="{9D8B030D-6E8A-4147-A177-3AD203B41FA5}">
                      <a16:colId xmlns:a16="http://schemas.microsoft.com/office/drawing/2014/main" xmlns="" val="20003"/>
                    </a:ext>
                  </a:extLst>
                </a:gridCol>
                <a:gridCol w="1552220">
                  <a:extLst>
                    <a:ext uri="{9D8B030D-6E8A-4147-A177-3AD203B41FA5}">
                      <a16:colId xmlns:a16="http://schemas.microsoft.com/office/drawing/2014/main" xmlns="" val="20004"/>
                    </a:ext>
                  </a:extLst>
                </a:gridCol>
              </a:tblGrid>
              <a:tr h="687093">
                <a:tc>
                  <a:txBody>
                    <a:bodyPr/>
                    <a:lstStyle/>
                    <a:p>
                      <a:pPr marL="0" marR="0" indent="0" algn="just">
                        <a:lnSpc>
                          <a:spcPct val="115000"/>
                        </a:lnSpc>
                        <a:spcBef>
                          <a:spcPts val="0"/>
                        </a:spcBef>
                        <a:spcAft>
                          <a:spcPts val="0"/>
                        </a:spcAft>
                      </a:pPr>
                      <a:r>
                        <a:rPr lang="en-US" sz="2400">
                          <a:effectLst/>
                        </a:rPr>
                        <a:t> 	</a:t>
                      </a:r>
                      <a:endParaRPr lang="en-US" sz="2400">
                        <a:effectLst/>
                        <a:latin typeface="Calibri"/>
                        <a:ea typeface="Times New Roman"/>
                        <a:cs typeface="Times New Roman"/>
                      </a:endParaRPr>
                    </a:p>
                  </a:txBody>
                  <a:tcPr marL="68580" marR="68580" marT="0" marB="0"/>
                </a:tc>
                <a:tc>
                  <a:txBody>
                    <a:bodyPr/>
                    <a:lstStyle/>
                    <a:p>
                      <a:pPr marL="0" marR="0" indent="0" algn="just">
                        <a:lnSpc>
                          <a:spcPct val="115000"/>
                        </a:lnSpc>
                        <a:spcBef>
                          <a:spcPts val="0"/>
                        </a:spcBef>
                        <a:spcAft>
                          <a:spcPts val="0"/>
                        </a:spcAft>
                      </a:pPr>
                      <a:r>
                        <a:rPr lang="en-US" sz="2400">
                          <a:effectLst/>
                        </a:rPr>
                        <a:t> </a:t>
                      </a:r>
                      <a:endParaRPr lang="en-US" sz="2400">
                        <a:effectLst/>
                        <a:latin typeface="Calibri"/>
                        <a:ea typeface="Times New Roman"/>
                        <a:cs typeface="Times New Roman"/>
                      </a:endParaRPr>
                    </a:p>
                  </a:txBody>
                  <a:tcPr marL="68580" marR="68580" marT="0" marB="0"/>
                </a:tc>
                <a:tc gridSpan="3">
                  <a:txBody>
                    <a:bodyPr/>
                    <a:lstStyle/>
                    <a:p>
                      <a:pPr marL="0" marR="0" indent="0" algn="ctr">
                        <a:lnSpc>
                          <a:spcPct val="115000"/>
                        </a:lnSpc>
                        <a:spcBef>
                          <a:spcPts val="0"/>
                        </a:spcBef>
                        <a:spcAft>
                          <a:spcPts val="0"/>
                        </a:spcAft>
                      </a:pPr>
                      <a:r>
                        <a:rPr lang="en-US" sz="2400">
                          <a:effectLst/>
                        </a:rPr>
                        <a:t>% Bacterial penetration of shell</a:t>
                      </a:r>
                      <a:endParaRPr lang="en-US" sz="2400">
                        <a:effectLst/>
                        <a:latin typeface="Calibri"/>
                        <a:ea typeface="Times New Roman"/>
                        <a:cs typeface="Times New Roman"/>
                      </a:endParaRPr>
                    </a:p>
                  </a:txBody>
                  <a:tcPr marL="68580" marR="68580"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1249323">
                <a:tc>
                  <a:txBody>
                    <a:bodyPr/>
                    <a:lstStyle/>
                    <a:p>
                      <a:pPr marL="0" marR="0" indent="0" algn="just">
                        <a:lnSpc>
                          <a:spcPct val="115000"/>
                        </a:lnSpc>
                        <a:spcBef>
                          <a:spcPts val="0"/>
                        </a:spcBef>
                        <a:spcAft>
                          <a:spcPts val="0"/>
                        </a:spcAft>
                      </a:pPr>
                      <a:r>
                        <a:rPr lang="en-US" sz="2400">
                          <a:effectLst/>
                        </a:rPr>
                        <a:t>Specific gravity of eggs</a:t>
                      </a:r>
                      <a:endParaRPr lang="en-US" sz="2400">
                        <a:effectLst/>
                        <a:latin typeface="Calibri"/>
                        <a:ea typeface="Times New Roman"/>
                        <a:cs typeface="Times New Roman"/>
                      </a:endParaRPr>
                    </a:p>
                  </a:txBody>
                  <a:tcPr marL="68580" marR="68580" marT="0" marB="0"/>
                </a:tc>
                <a:tc>
                  <a:txBody>
                    <a:bodyPr/>
                    <a:lstStyle/>
                    <a:p>
                      <a:pPr marL="0" marR="0" indent="0" algn="just">
                        <a:lnSpc>
                          <a:spcPct val="115000"/>
                        </a:lnSpc>
                        <a:spcBef>
                          <a:spcPts val="0"/>
                        </a:spcBef>
                        <a:spcAft>
                          <a:spcPts val="0"/>
                        </a:spcAft>
                      </a:pPr>
                      <a:r>
                        <a:rPr lang="en-US" sz="2400">
                          <a:effectLst/>
                        </a:rPr>
                        <a:t>Shell Quality</a:t>
                      </a:r>
                      <a:endParaRPr lang="en-US" sz="2400">
                        <a:effectLst/>
                        <a:latin typeface="Calibri"/>
                        <a:ea typeface="Times New Roman"/>
                        <a:cs typeface="Times New Roman"/>
                      </a:endParaRPr>
                    </a:p>
                  </a:txBody>
                  <a:tcPr marL="68580" marR="68580" marT="0" marB="0"/>
                </a:tc>
                <a:tc>
                  <a:txBody>
                    <a:bodyPr/>
                    <a:lstStyle/>
                    <a:p>
                      <a:pPr marL="0" marR="0" indent="0" algn="just">
                        <a:lnSpc>
                          <a:spcPct val="115000"/>
                        </a:lnSpc>
                        <a:spcBef>
                          <a:spcPts val="0"/>
                        </a:spcBef>
                        <a:spcAft>
                          <a:spcPts val="0"/>
                        </a:spcAft>
                      </a:pPr>
                      <a:r>
                        <a:rPr lang="en-US" sz="2400">
                          <a:effectLst/>
                        </a:rPr>
                        <a:t>After 30 min</a:t>
                      </a:r>
                      <a:endParaRPr lang="en-US" sz="2400">
                        <a:effectLst/>
                        <a:latin typeface="Calibri"/>
                        <a:ea typeface="Times New Roman"/>
                        <a:cs typeface="Times New Roman"/>
                      </a:endParaRPr>
                    </a:p>
                  </a:txBody>
                  <a:tcPr marL="68580" marR="68580" marT="0" marB="0"/>
                </a:tc>
                <a:tc>
                  <a:txBody>
                    <a:bodyPr/>
                    <a:lstStyle/>
                    <a:p>
                      <a:pPr marL="0" marR="0" indent="0" algn="just">
                        <a:lnSpc>
                          <a:spcPct val="115000"/>
                        </a:lnSpc>
                        <a:spcBef>
                          <a:spcPts val="0"/>
                        </a:spcBef>
                        <a:spcAft>
                          <a:spcPts val="0"/>
                        </a:spcAft>
                      </a:pPr>
                      <a:r>
                        <a:rPr lang="en-US" sz="2400">
                          <a:effectLst/>
                        </a:rPr>
                        <a:t>After 60 min</a:t>
                      </a:r>
                      <a:endParaRPr lang="en-US" sz="2400">
                        <a:effectLst/>
                        <a:latin typeface="Calibri"/>
                        <a:ea typeface="Times New Roman"/>
                        <a:cs typeface="Times New Roman"/>
                      </a:endParaRPr>
                    </a:p>
                  </a:txBody>
                  <a:tcPr marL="68580" marR="68580" marT="0" marB="0"/>
                </a:tc>
                <a:tc>
                  <a:txBody>
                    <a:bodyPr/>
                    <a:lstStyle/>
                    <a:p>
                      <a:pPr marL="0" marR="0" indent="0" algn="just">
                        <a:lnSpc>
                          <a:spcPct val="115000"/>
                        </a:lnSpc>
                        <a:spcBef>
                          <a:spcPts val="0"/>
                        </a:spcBef>
                        <a:spcAft>
                          <a:spcPts val="0"/>
                        </a:spcAft>
                      </a:pPr>
                      <a:r>
                        <a:rPr lang="en-US" sz="2400">
                          <a:effectLst/>
                        </a:rPr>
                        <a:t>After 24 hr</a:t>
                      </a:r>
                      <a:endParaRPr lang="en-US" sz="2400">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1"/>
                  </a:ext>
                </a:extLst>
              </a:tr>
              <a:tr h="687093">
                <a:tc>
                  <a:txBody>
                    <a:bodyPr/>
                    <a:lstStyle/>
                    <a:p>
                      <a:pPr marL="0" marR="0" indent="0" algn="just">
                        <a:lnSpc>
                          <a:spcPct val="115000"/>
                        </a:lnSpc>
                        <a:spcBef>
                          <a:spcPts val="0"/>
                        </a:spcBef>
                        <a:spcAft>
                          <a:spcPts val="0"/>
                        </a:spcAft>
                      </a:pPr>
                      <a:r>
                        <a:rPr lang="en-US" sz="2400">
                          <a:effectLst/>
                        </a:rPr>
                        <a:t>1070</a:t>
                      </a:r>
                      <a:endParaRPr lang="en-US" sz="2400">
                        <a:effectLst/>
                        <a:latin typeface="Calibri"/>
                        <a:ea typeface="Times New Roman"/>
                        <a:cs typeface="Times New Roman"/>
                      </a:endParaRPr>
                    </a:p>
                  </a:txBody>
                  <a:tcPr marL="68580" marR="68580" marT="0" marB="0"/>
                </a:tc>
                <a:tc>
                  <a:txBody>
                    <a:bodyPr/>
                    <a:lstStyle/>
                    <a:p>
                      <a:pPr marL="0" marR="0" indent="0" algn="just">
                        <a:lnSpc>
                          <a:spcPct val="115000"/>
                        </a:lnSpc>
                        <a:spcBef>
                          <a:spcPts val="0"/>
                        </a:spcBef>
                        <a:spcAft>
                          <a:spcPts val="0"/>
                        </a:spcAft>
                      </a:pPr>
                      <a:r>
                        <a:rPr lang="en-US" sz="2400">
                          <a:effectLst/>
                        </a:rPr>
                        <a:t>Poor</a:t>
                      </a:r>
                      <a:endParaRPr lang="en-US" sz="2400">
                        <a:effectLst/>
                        <a:latin typeface="Calibri"/>
                        <a:ea typeface="Times New Roman"/>
                        <a:cs typeface="Times New Roman"/>
                      </a:endParaRPr>
                    </a:p>
                  </a:txBody>
                  <a:tcPr marL="68580" marR="68580" marT="0" marB="0"/>
                </a:tc>
                <a:tc>
                  <a:txBody>
                    <a:bodyPr/>
                    <a:lstStyle/>
                    <a:p>
                      <a:pPr marL="0" marR="0" indent="0" algn="just">
                        <a:lnSpc>
                          <a:spcPct val="115000"/>
                        </a:lnSpc>
                        <a:spcBef>
                          <a:spcPts val="0"/>
                        </a:spcBef>
                        <a:spcAft>
                          <a:spcPts val="0"/>
                        </a:spcAft>
                      </a:pPr>
                      <a:r>
                        <a:rPr lang="en-US" sz="2400">
                          <a:effectLst/>
                        </a:rPr>
                        <a:t>34</a:t>
                      </a:r>
                      <a:endParaRPr lang="en-US" sz="2400">
                        <a:effectLst/>
                        <a:latin typeface="Calibri"/>
                        <a:ea typeface="Times New Roman"/>
                        <a:cs typeface="Times New Roman"/>
                      </a:endParaRPr>
                    </a:p>
                  </a:txBody>
                  <a:tcPr marL="68580" marR="68580" marT="0" marB="0"/>
                </a:tc>
                <a:tc>
                  <a:txBody>
                    <a:bodyPr/>
                    <a:lstStyle/>
                    <a:p>
                      <a:pPr marL="0" marR="0" indent="0" algn="just">
                        <a:lnSpc>
                          <a:spcPct val="115000"/>
                        </a:lnSpc>
                        <a:spcBef>
                          <a:spcPts val="0"/>
                        </a:spcBef>
                        <a:spcAft>
                          <a:spcPts val="0"/>
                        </a:spcAft>
                      </a:pPr>
                      <a:r>
                        <a:rPr lang="en-US" sz="2400">
                          <a:effectLst/>
                        </a:rPr>
                        <a:t>41</a:t>
                      </a:r>
                      <a:endParaRPr lang="en-US" sz="2400">
                        <a:effectLst/>
                        <a:latin typeface="Calibri"/>
                        <a:ea typeface="Times New Roman"/>
                        <a:cs typeface="Times New Roman"/>
                      </a:endParaRPr>
                    </a:p>
                  </a:txBody>
                  <a:tcPr marL="68580" marR="68580" marT="0" marB="0"/>
                </a:tc>
                <a:tc>
                  <a:txBody>
                    <a:bodyPr/>
                    <a:lstStyle/>
                    <a:p>
                      <a:pPr marL="0" marR="0" indent="0" algn="just">
                        <a:lnSpc>
                          <a:spcPct val="115000"/>
                        </a:lnSpc>
                        <a:spcBef>
                          <a:spcPts val="0"/>
                        </a:spcBef>
                        <a:spcAft>
                          <a:spcPts val="0"/>
                        </a:spcAft>
                      </a:pPr>
                      <a:r>
                        <a:rPr lang="en-US" sz="2400">
                          <a:effectLst/>
                        </a:rPr>
                        <a:t>54</a:t>
                      </a:r>
                      <a:endParaRPr lang="en-US" sz="2400">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2"/>
                  </a:ext>
                </a:extLst>
              </a:tr>
              <a:tr h="687093">
                <a:tc>
                  <a:txBody>
                    <a:bodyPr/>
                    <a:lstStyle/>
                    <a:p>
                      <a:pPr marL="0" marR="0" indent="0" algn="just">
                        <a:lnSpc>
                          <a:spcPct val="115000"/>
                        </a:lnSpc>
                        <a:spcBef>
                          <a:spcPts val="0"/>
                        </a:spcBef>
                        <a:spcAft>
                          <a:spcPts val="0"/>
                        </a:spcAft>
                      </a:pPr>
                      <a:r>
                        <a:rPr lang="en-US" sz="2400">
                          <a:effectLst/>
                        </a:rPr>
                        <a:t>1080</a:t>
                      </a:r>
                      <a:endParaRPr lang="en-US" sz="2400">
                        <a:effectLst/>
                        <a:latin typeface="Calibri"/>
                        <a:ea typeface="Times New Roman"/>
                        <a:cs typeface="Times New Roman"/>
                      </a:endParaRPr>
                    </a:p>
                  </a:txBody>
                  <a:tcPr marL="68580" marR="68580" marT="0" marB="0"/>
                </a:tc>
                <a:tc>
                  <a:txBody>
                    <a:bodyPr/>
                    <a:lstStyle/>
                    <a:p>
                      <a:pPr marL="0" marR="0" indent="0" algn="just">
                        <a:lnSpc>
                          <a:spcPct val="115000"/>
                        </a:lnSpc>
                        <a:spcBef>
                          <a:spcPts val="0"/>
                        </a:spcBef>
                        <a:spcAft>
                          <a:spcPts val="0"/>
                        </a:spcAft>
                      </a:pPr>
                      <a:r>
                        <a:rPr lang="en-US" sz="2400">
                          <a:effectLst/>
                        </a:rPr>
                        <a:t>Average</a:t>
                      </a:r>
                      <a:endParaRPr lang="en-US" sz="2400">
                        <a:effectLst/>
                        <a:latin typeface="Calibri"/>
                        <a:ea typeface="Times New Roman"/>
                        <a:cs typeface="Times New Roman"/>
                      </a:endParaRPr>
                    </a:p>
                  </a:txBody>
                  <a:tcPr marL="68580" marR="68580" marT="0" marB="0"/>
                </a:tc>
                <a:tc>
                  <a:txBody>
                    <a:bodyPr/>
                    <a:lstStyle/>
                    <a:p>
                      <a:pPr marL="0" marR="0" indent="0" algn="just">
                        <a:lnSpc>
                          <a:spcPct val="115000"/>
                        </a:lnSpc>
                        <a:spcBef>
                          <a:spcPts val="0"/>
                        </a:spcBef>
                        <a:spcAft>
                          <a:spcPts val="0"/>
                        </a:spcAft>
                      </a:pPr>
                      <a:r>
                        <a:rPr lang="en-US" sz="2400">
                          <a:effectLst/>
                        </a:rPr>
                        <a:t>18</a:t>
                      </a:r>
                      <a:endParaRPr lang="en-US" sz="2400">
                        <a:effectLst/>
                        <a:latin typeface="Calibri"/>
                        <a:ea typeface="Times New Roman"/>
                        <a:cs typeface="Times New Roman"/>
                      </a:endParaRPr>
                    </a:p>
                  </a:txBody>
                  <a:tcPr marL="68580" marR="68580" marT="0" marB="0"/>
                </a:tc>
                <a:tc>
                  <a:txBody>
                    <a:bodyPr/>
                    <a:lstStyle/>
                    <a:p>
                      <a:pPr marL="0" marR="0" indent="0" algn="just">
                        <a:lnSpc>
                          <a:spcPct val="115000"/>
                        </a:lnSpc>
                        <a:spcBef>
                          <a:spcPts val="0"/>
                        </a:spcBef>
                        <a:spcAft>
                          <a:spcPts val="0"/>
                        </a:spcAft>
                      </a:pPr>
                      <a:r>
                        <a:rPr lang="en-US" sz="2400">
                          <a:effectLst/>
                        </a:rPr>
                        <a:t>25</a:t>
                      </a:r>
                      <a:endParaRPr lang="en-US" sz="2400">
                        <a:effectLst/>
                        <a:latin typeface="Calibri"/>
                        <a:ea typeface="Times New Roman"/>
                        <a:cs typeface="Times New Roman"/>
                      </a:endParaRPr>
                    </a:p>
                  </a:txBody>
                  <a:tcPr marL="68580" marR="68580" marT="0" marB="0"/>
                </a:tc>
                <a:tc>
                  <a:txBody>
                    <a:bodyPr/>
                    <a:lstStyle/>
                    <a:p>
                      <a:pPr marL="0" marR="0" indent="0" algn="just">
                        <a:lnSpc>
                          <a:spcPct val="115000"/>
                        </a:lnSpc>
                        <a:spcBef>
                          <a:spcPts val="0"/>
                        </a:spcBef>
                        <a:spcAft>
                          <a:spcPts val="0"/>
                        </a:spcAft>
                      </a:pPr>
                      <a:r>
                        <a:rPr lang="en-US" sz="2400">
                          <a:effectLst/>
                        </a:rPr>
                        <a:t>27</a:t>
                      </a:r>
                      <a:endParaRPr lang="en-US" sz="2400">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3"/>
                  </a:ext>
                </a:extLst>
              </a:tr>
              <a:tr h="651798">
                <a:tc>
                  <a:txBody>
                    <a:bodyPr/>
                    <a:lstStyle/>
                    <a:p>
                      <a:pPr marL="0" marR="0" indent="0" algn="just">
                        <a:lnSpc>
                          <a:spcPct val="115000"/>
                        </a:lnSpc>
                        <a:spcBef>
                          <a:spcPts val="0"/>
                        </a:spcBef>
                        <a:spcAft>
                          <a:spcPts val="0"/>
                        </a:spcAft>
                      </a:pPr>
                      <a:r>
                        <a:rPr lang="en-US" sz="2400">
                          <a:effectLst/>
                        </a:rPr>
                        <a:t>1090</a:t>
                      </a:r>
                      <a:endParaRPr lang="en-US" sz="2400">
                        <a:effectLst/>
                        <a:latin typeface="Calibri"/>
                        <a:ea typeface="Times New Roman"/>
                        <a:cs typeface="Times New Roman"/>
                      </a:endParaRPr>
                    </a:p>
                  </a:txBody>
                  <a:tcPr marL="68580" marR="68580" marT="0" marB="0"/>
                </a:tc>
                <a:tc>
                  <a:txBody>
                    <a:bodyPr/>
                    <a:lstStyle/>
                    <a:p>
                      <a:pPr marL="0" marR="0" indent="0" algn="just">
                        <a:lnSpc>
                          <a:spcPct val="115000"/>
                        </a:lnSpc>
                        <a:spcBef>
                          <a:spcPts val="0"/>
                        </a:spcBef>
                        <a:spcAft>
                          <a:spcPts val="0"/>
                        </a:spcAft>
                      </a:pPr>
                      <a:r>
                        <a:rPr lang="en-US" sz="2400">
                          <a:effectLst/>
                        </a:rPr>
                        <a:t>Good</a:t>
                      </a:r>
                      <a:endParaRPr lang="en-US" sz="2400">
                        <a:effectLst/>
                        <a:latin typeface="Calibri"/>
                        <a:ea typeface="Times New Roman"/>
                        <a:cs typeface="Times New Roman"/>
                      </a:endParaRPr>
                    </a:p>
                  </a:txBody>
                  <a:tcPr marL="68580" marR="68580" marT="0" marB="0"/>
                </a:tc>
                <a:tc>
                  <a:txBody>
                    <a:bodyPr/>
                    <a:lstStyle/>
                    <a:p>
                      <a:pPr marL="0" marR="0" indent="0" algn="just">
                        <a:lnSpc>
                          <a:spcPct val="115000"/>
                        </a:lnSpc>
                        <a:spcBef>
                          <a:spcPts val="0"/>
                        </a:spcBef>
                        <a:spcAft>
                          <a:spcPts val="0"/>
                        </a:spcAft>
                      </a:pPr>
                      <a:r>
                        <a:rPr lang="en-US" sz="2400">
                          <a:effectLst/>
                        </a:rPr>
                        <a:t>11</a:t>
                      </a:r>
                      <a:endParaRPr lang="en-US" sz="2400">
                        <a:effectLst/>
                        <a:latin typeface="Calibri"/>
                        <a:ea typeface="Times New Roman"/>
                        <a:cs typeface="Times New Roman"/>
                      </a:endParaRPr>
                    </a:p>
                  </a:txBody>
                  <a:tcPr marL="68580" marR="68580" marT="0" marB="0"/>
                </a:tc>
                <a:tc>
                  <a:txBody>
                    <a:bodyPr/>
                    <a:lstStyle/>
                    <a:p>
                      <a:pPr marL="0" marR="0" indent="0" algn="just">
                        <a:lnSpc>
                          <a:spcPct val="115000"/>
                        </a:lnSpc>
                        <a:spcBef>
                          <a:spcPts val="0"/>
                        </a:spcBef>
                        <a:spcAft>
                          <a:spcPts val="0"/>
                        </a:spcAft>
                      </a:pPr>
                      <a:r>
                        <a:rPr lang="en-US" sz="2400">
                          <a:effectLst/>
                        </a:rPr>
                        <a:t>16</a:t>
                      </a:r>
                      <a:endParaRPr lang="en-US" sz="2400">
                        <a:effectLst/>
                        <a:latin typeface="Calibri"/>
                        <a:ea typeface="Times New Roman"/>
                        <a:cs typeface="Times New Roman"/>
                      </a:endParaRPr>
                    </a:p>
                  </a:txBody>
                  <a:tcPr marL="68580" marR="68580" marT="0" marB="0"/>
                </a:tc>
                <a:tc>
                  <a:txBody>
                    <a:bodyPr/>
                    <a:lstStyle/>
                    <a:p>
                      <a:pPr marL="0" marR="0" indent="0" algn="just">
                        <a:lnSpc>
                          <a:spcPct val="115000"/>
                        </a:lnSpc>
                        <a:spcBef>
                          <a:spcPts val="0"/>
                        </a:spcBef>
                        <a:spcAft>
                          <a:spcPts val="0"/>
                        </a:spcAft>
                      </a:pPr>
                      <a:r>
                        <a:rPr lang="en-US" sz="2400" dirty="0">
                          <a:effectLst/>
                        </a:rPr>
                        <a:t>21</a:t>
                      </a:r>
                      <a:endParaRPr lang="en-US" sz="2400" dirty="0">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4"/>
                  </a:ext>
                </a:extLst>
              </a:tr>
            </a:tbl>
          </a:graphicData>
        </a:graphic>
      </p:graphicFrame>
      <p:sp>
        <p:nvSpPr>
          <p:cNvPr id="3" name="Title 2"/>
          <p:cNvSpPr>
            <a:spLocks noGrp="1"/>
          </p:cNvSpPr>
          <p:nvPr>
            <p:ph type="title"/>
          </p:nvPr>
        </p:nvSpPr>
        <p:spPr>
          <a:xfrm>
            <a:off x="152400" y="304800"/>
            <a:ext cx="8610600" cy="1143000"/>
          </a:xfrm>
        </p:spPr>
        <p:txBody>
          <a:bodyPr/>
          <a:lstStyle/>
          <a:p>
            <a:pPr algn="ctr"/>
            <a:r>
              <a:rPr lang="en-US" sz="3600" dirty="0">
                <a:effectLst/>
              </a:rPr>
              <a:t>Shell Quality and Bacterial Penetration of </a:t>
            </a:r>
            <a:r>
              <a:rPr lang="en-US" sz="3600" dirty="0" smtClean="0">
                <a:effectLst/>
              </a:rPr>
              <a:t>Eggs</a:t>
            </a:r>
            <a:endParaRPr lang="en-US" sz="3600" dirty="0"/>
          </a:p>
        </p:txBody>
      </p:sp>
      <p:sp>
        <p:nvSpPr>
          <p:cNvPr id="4" name="Date Placeholder 3"/>
          <p:cNvSpPr>
            <a:spLocks noGrp="1"/>
          </p:cNvSpPr>
          <p:nvPr>
            <p:ph type="dt" sz="half" idx="10"/>
          </p:nvPr>
        </p:nvSpPr>
        <p:spPr/>
        <p:txBody>
          <a:bodyPr/>
          <a:lstStyle/>
          <a:p>
            <a:fld id="{340AA16B-66F9-4FF1-9127-F540AC49B00E}" type="datetime2">
              <a:rPr lang="en-US" smtClean="0"/>
              <a:t>Sunday, October 18, 2020</a:t>
            </a:fld>
            <a:endParaRPr lang="en-US"/>
          </a:p>
        </p:txBody>
      </p:sp>
      <p:sp>
        <p:nvSpPr>
          <p:cNvPr id="5" name="Footer Placeholder 4"/>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150244244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371600"/>
            <a:ext cx="8534400" cy="4495800"/>
          </a:xfrm>
        </p:spPr>
        <p:txBody>
          <a:bodyPr/>
          <a:lstStyle/>
          <a:p>
            <a:pPr algn="just"/>
            <a:r>
              <a:rPr lang="en-US" dirty="0">
                <a:effectLst/>
              </a:rPr>
              <a:t>Management that encourages the production of clean nest eggs is probably the best form of hatching egg sanitation. Many companies and producers choose to go the extra step by providing other means of sanitation. Whichever method is chosen, the critical factor is time. Bacteria have been reported to penetrate the shell in less than </a:t>
            </a:r>
            <a:r>
              <a:rPr lang="en-US" dirty="0">
                <a:solidFill>
                  <a:srgbClr val="FF0000"/>
                </a:solidFill>
                <a:effectLst/>
              </a:rPr>
              <a:t>30 minutes </a:t>
            </a:r>
            <a:r>
              <a:rPr lang="en-US">
                <a:solidFill>
                  <a:srgbClr val="FF0000"/>
                </a:solidFill>
                <a:effectLst/>
              </a:rPr>
              <a:t>after </a:t>
            </a:r>
            <a:r>
              <a:rPr lang="en-US" smtClean="0">
                <a:solidFill>
                  <a:srgbClr val="FF0000"/>
                </a:solidFill>
                <a:effectLst/>
              </a:rPr>
              <a:t>lay</a:t>
            </a:r>
            <a:endParaRPr lang="en-US" dirty="0">
              <a:solidFill>
                <a:srgbClr val="FF0000"/>
              </a:solidFill>
              <a:effectLst/>
            </a:endParaRPr>
          </a:p>
          <a:p>
            <a:pPr algn="just"/>
            <a:r>
              <a:rPr lang="en-US" dirty="0">
                <a:solidFill>
                  <a:srgbClr val="FF0000"/>
                </a:solidFill>
                <a:effectLst/>
              </a:rPr>
              <a:t>Sanding, buffing, and wiping </a:t>
            </a:r>
            <a:r>
              <a:rPr lang="en-US" dirty="0">
                <a:effectLst/>
              </a:rPr>
              <a:t>hatching eggs are not good methods sanitation. Sanding and buffing will remove at least part of the cuticle resulting in eggs that are more susceptible to penetration. The sanding process itself may actually grind the bacteria further into the shell.  The general rules for sanding, buffing, or wiping are (1) never exceed one wipe to remove material on the shell, and (2) if possible, don't do it at all.</a:t>
            </a:r>
            <a:endParaRPr lang="en-US" dirty="0"/>
          </a:p>
        </p:txBody>
      </p:sp>
      <p:sp>
        <p:nvSpPr>
          <p:cNvPr id="3" name="Title 2"/>
          <p:cNvSpPr>
            <a:spLocks noGrp="1"/>
          </p:cNvSpPr>
          <p:nvPr>
            <p:ph type="title"/>
          </p:nvPr>
        </p:nvSpPr>
        <p:spPr>
          <a:xfrm>
            <a:off x="685800" y="609600"/>
            <a:ext cx="7543800" cy="914400"/>
          </a:xfrm>
        </p:spPr>
        <p:txBody>
          <a:bodyPr/>
          <a:lstStyle/>
          <a:p>
            <a:pPr algn="ctr"/>
            <a:r>
              <a:rPr lang="en-US" b="1" dirty="0">
                <a:effectLst/>
              </a:rPr>
              <a:t>Methods of Sanitizing Hatching </a:t>
            </a:r>
            <a:r>
              <a:rPr lang="en-US" b="1" dirty="0" smtClean="0">
                <a:effectLst/>
              </a:rPr>
              <a:t>Eggs</a:t>
            </a:r>
            <a:endParaRPr lang="en-US" dirty="0"/>
          </a:p>
        </p:txBody>
      </p:sp>
      <p:sp>
        <p:nvSpPr>
          <p:cNvPr id="4" name="Date Placeholder 3"/>
          <p:cNvSpPr>
            <a:spLocks noGrp="1"/>
          </p:cNvSpPr>
          <p:nvPr>
            <p:ph type="dt" sz="half" idx="10"/>
          </p:nvPr>
        </p:nvSpPr>
        <p:spPr/>
        <p:txBody>
          <a:bodyPr/>
          <a:lstStyle/>
          <a:p>
            <a:fld id="{010120A9-AD5C-46F9-A26F-2B586E75CA55}" type="datetime2">
              <a:rPr lang="en-US" smtClean="0"/>
              <a:t>Sunday, October 18, 2020</a:t>
            </a:fld>
            <a:endParaRPr lang="en-US"/>
          </a:p>
        </p:txBody>
      </p:sp>
      <p:sp>
        <p:nvSpPr>
          <p:cNvPr id="5" name="Footer Placeholder 4"/>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27536483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143000"/>
            <a:ext cx="8610600" cy="5334000"/>
          </a:xfrm>
        </p:spPr>
        <p:txBody>
          <a:bodyPr>
            <a:normAutofit/>
          </a:bodyPr>
          <a:lstStyle/>
          <a:p>
            <a:pPr algn="just"/>
            <a:r>
              <a:rPr lang="en-US" dirty="0">
                <a:effectLst/>
              </a:rPr>
              <a:t>Use </a:t>
            </a:r>
            <a:r>
              <a:rPr lang="en-US" dirty="0" smtClean="0">
                <a:solidFill>
                  <a:srgbClr val="FF0000"/>
                </a:solidFill>
                <a:effectLst/>
              </a:rPr>
              <a:t>enough </a:t>
            </a:r>
            <a:r>
              <a:rPr lang="en-US" dirty="0">
                <a:solidFill>
                  <a:srgbClr val="FF0000"/>
                </a:solidFill>
                <a:effectLst/>
              </a:rPr>
              <a:t>clean, dry, and mold-free </a:t>
            </a:r>
            <a:r>
              <a:rPr lang="en-US" dirty="0">
                <a:effectLst/>
              </a:rPr>
              <a:t>nesting material to avoid cracked and dirty </a:t>
            </a:r>
            <a:r>
              <a:rPr lang="en-US" dirty="0" smtClean="0">
                <a:effectLst/>
              </a:rPr>
              <a:t>eggs</a:t>
            </a:r>
          </a:p>
          <a:p>
            <a:pPr algn="just"/>
            <a:r>
              <a:rPr lang="en-US" dirty="0" smtClean="0">
                <a:effectLst/>
              </a:rPr>
              <a:t>Nesting </a:t>
            </a:r>
            <a:r>
              <a:rPr lang="en-US" dirty="0">
                <a:effectLst/>
              </a:rPr>
              <a:t>material provides a cushion for the eggs and when it is insufficient, many eggs can be broken by the hens. With wet litter conditions, the nesting material will soil rapidly, and will contaminate the hatching </a:t>
            </a:r>
            <a:r>
              <a:rPr lang="en-US" dirty="0" smtClean="0">
                <a:effectLst/>
              </a:rPr>
              <a:t>eggs</a:t>
            </a:r>
          </a:p>
          <a:p>
            <a:pPr algn="just"/>
            <a:r>
              <a:rPr lang="en-US" dirty="0" smtClean="0">
                <a:solidFill>
                  <a:srgbClr val="FF0000"/>
                </a:solidFill>
                <a:effectLst/>
              </a:rPr>
              <a:t>Wet </a:t>
            </a:r>
            <a:r>
              <a:rPr lang="en-US" dirty="0">
                <a:solidFill>
                  <a:srgbClr val="FF0000"/>
                </a:solidFill>
                <a:effectLst/>
              </a:rPr>
              <a:t>litter</a:t>
            </a:r>
            <a:r>
              <a:rPr lang="en-US" dirty="0">
                <a:effectLst/>
              </a:rPr>
              <a:t> will also </a:t>
            </a:r>
            <a:r>
              <a:rPr lang="en-US" dirty="0">
                <a:solidFill>
                  <a:srgbClr val="FF0000"/>
                </a:solidFill>
                <a:effectLst/>
              </a:rPr>
              <a:t>reduce air quality </a:t>
            </a:r>
            <a:r>
              <a:rPr lang="en-US" dirty="0">
                <a:effectLst/>
              </a:rPr>
              <a:t>and increase </a:t>
            </a:r>
            <a:r>
              <a:rPr lang="en-US" dirty="0" smtClean="0">
                <a:effectLst/>
              </a:rPr>
              <a:t>respiratory disease</a:t>
            </a:r>
          </a:p>
          <a:p>
            <a:pPr algn="just"/>
            <a:r>
              <a:rPr lang="en-US" dirty="0" smtClean="0">
                <a:effectLst/>
              </a:rPr>
              <a:t>A </a:t>
            </a:r>
            <a:r>
              <a:rPr lang="en-US" dirty="0">
                <a:effectLst/>
              </a:rPr>
              <a:t>good practice is to replace or add nesting material as needed during egg collection and to remove wet litter from </a:t>
            </a:r>
            <a:r>
              <a:rPr lang="en-US" dirty="0" smtClean="0">
                <a:effectLst/>
              </a:rPr>
              <a:t>the floor</a:t>
            </a:r>
            <a:endParaRPr lang="en-US" dirty="0">
              <a:effectLst/>
            </a:endParaRPr>
          </a:p>
          <a:p>
            <a:endParaRPr lang="en-US" dirty="0"/>
          </a:p>
        </p:txBody>
      </p:sp>
      <p:sp>
        <p:nvSpPr>
          <p:cNvPr id="3" name="Title 2"/>
          <p:cNvSpPr>
            <a:spLocks noGrp="1"/>
          </p:cNvSpPr>
          <p:nvPr>
            <p:ph type="title"/>
          </p:nvPr>
        </p:nvSpPr>
        <p:spPr>
          <a:xfrm>
            <a:off x="838200" y="0"/>
            <a:ext cx="7543800" cy="914400"/>
          </a:xfrm>
        </p:spPr>
        <p:txBody>
          <a:bodyPr/>
          <a:lstStyle/>
          <a:p>
            <a:r>
              <a:rPr lang="en-US" sz="5400" b="1" i="1" dirty="0" smtClean="0">
                <a:effectLst/>
              </a:rPr>
              <a:t>1. Nesting Material</a:t>
            </a:r>
            <a:endParaRPr lang="en-US" dirty="0"/>
          </a:p>
        </p:txBody>
      </p:sp>
      <p:sp>
        <p:nvSpPr>
          <p:cNvPr id="4" name="Footer Placeholder 3"/>
          <p:cNvSpPr>
            <a:spLocks noGrp="1"/>
          </p:cNvSpPr>
          <p:nvPr>
            <p:ph type="ftr" sz="quarter" idx="12"/>
          </p:nvPr>
        </p:nvSpPr>
        <p:spPr/>
        <p:txBody>
          <a:bodyPr/>
          <a:lstStyle/>
          <a:p>
            <a:endParaRPr lang="en-US" dirty="0"/>
          </a:p>
        </p:txBody>
      </p:sp>
      <p:sp>
        <p:nvSpPr>
          <p:cNvPr id="5" name="Date Placeholder 4"/>
          <p:cNvSpPr>
            <a:spLocks noGrp="1"/>
          </p:cNvSpPr>
          <p:nvPr>
            <p:ph type="dt" sz="half" idx="10"/>
          </p:nvPr>
        </p:nvSpPr>
        <p:spPr>
          <a:xfrm>
            <a:off x="5913120" y="6154738"/>
            <a:ext cx="2392680" cy="365125"/>
          </a:xfrm>
        </p:spPr>
        <p:txBody>
          <a:bodyPr/>
          <a:lstStyle/>
          <a:p>
            <a:fld id="{6B93FEC5-C619-4936-AB77-A07309E70B9F}" type="datetime2">
              <a:rPr lang="en-US" smtClean="0"/>
              <a:t>Sunday, October 18, 2020</a:t>
            </a:fld>
            <a:endParaRPr lang="en-US" dirty="0"/>
          </a:p>
        </p:txBody>
      </p:sp>
    </p:spTree>
    <p:extLst>
      <p:ext uri="{BB962C8B-B14F-4D97-AF65-F5344CB8AC3E}">
        <p14:creationId xmlns:p14="http://schemas.microsoft.com/office/powerpoint/2010/main" val="1222014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447800"/>
            <a:ext cx="8534400" cy="4572000"/>
          </a:xfrm>
        </p:spPr>
        <p:txBody>
          <a:bodyPr>
            <a:normAutofit/>
          </a:bodyPr>
          <a:lstStyle/>
          <a:p>
            <a:pPr algn="just"/>
            <a:r>
              <a:rPr lang="en-US" dirty="0">
                <a:effectLst/>
              </a:rPr>
              <a:t>Fumigation with formaldehyde gas is an effective method for sanitizing hatching eggs. The procedure requires generating a 3 x dose (4.06 oz. formalin and 2.12 oz. potassium permanganate, 120 ml and 60 g, respectively) of formaldehyde in an airtight cabinet or room and expose the eggs for 30 minutes. Formaldehyde provides excellent bacterial kill on contact and it is very easy to fumigate a large number of eggs at a time. One of the disadvantages of formaldehyde fumigation is that in many cases it cannot be administered as soon after lay as some other methods of hatching egg sanitation. Another disadvantage is that its use is now restricted in the United States by the Occupational Safety and Health Administration (OSHA) as a possible carcinogen. </a:t>
            </a:r>
            <a:endParaRPr lang="en-US" dirty="0"/>
          </a:p>
        </p:txBody>
      </p:sp>
      <p:sp>
        <p:nvSpPr>
          <p:cNvPr id="3" name="Title 2"/>
          <p:cNvSpPr>
            <a:spLocks noGrp="1"/>
          </p:cNvSpPr>
          <p:nvPr>
            <p:ph type="title"/>
          </p:nvPr>
        </p:nvSpPr>
        <p:spPr>
          <a:xfrm>
            <a:off x="533400" y="152400"/>
            <a:ext cx="7543800" cy="914400"/>
          </a:xfrm>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0833B004-D677-4786-B954-BCA1E97CFA29}" type="datetime2">
              <a:rPr lang="en-US" smtClean="0"/>
              <a:t>Sunday, October 18, 2020</a:t>
            </a:fld>
            <a:endParaRPr lang="en-US"/>
          </a:p>
        </p:txBody>
      </p:sp>
      <p:sp>
        <p:nvSpPr>
          <p:cNvPr id="5" name="Footer Placeholder 4"/>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404624316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524000"/>
            <a:ext cx="8458200" cy="4495800"/>
          </a:xfrm>
        </p:spPr>
        <p:txBody>
          <a:bodyPr>
            <a:normAutofit fontScale="92500"/>
          </a:bodyPr>
          <a:lstStyle/>
          <a:p>
            <a:pPr algn="just"/>
            <a:r>
              <a:rPr lang="en-US" dirty="0">
                <a:effectLst/>
              </a:rPr>
              <a:t>Other countries, as well, are beginning to restrict the use of formaldehyde. Hatching eggs may also be fumigated with ozone provided by ozone generators. Although </a:t>
            </a:r>
            <a:r>
              <a:rPr lang="en-US" dirty="0" err="1">
                <a:effectLst/>
              </a:rPr>
              <a:t>ozonation</a:t>
            </a:r>
            <a:r>
              <a:rPr lang="en-US" dirty="0">
                <a:effectLst/>
              </a:rPr>
              <a:t> has been shown to be somewhat effective, it is not as effective as other methods of egg sanitation, unless used in conjunction with the </a:t>
            </a:r>
            <a:r>
              <a:rPr lang="en-US" dirty="0" err="1">
                <a:effectLst/>
              </a:rPr>
              <a:t>perioxy</a:t>
            </a:r>
            <a:r>
              <a:rPr lang="en-US" dirty="0">
                <a:effectLst/>
              </a:rPr>
              <a:t> perfusion process which is discussed later.</a:t>
            </a:r>
          </a:p>
          <a:p>
            <a:pPr algn="just"/>
            <a:r>
              <a:rPr lang="en-US" dirty="0">
                <a:effectLst/>
              </a:rPr>
              <a:t>Hand spraying hatching eggs with a disinfectant is sometimes a moderately effective measure. Solutions containing quaternary ammonia, formalin, hydrogen peroxide, mixtures of quaternary ammonia, and formalin or phenols have been used for egg sanitation. Some of the drawbacks of hand of spraying include low pressure and thus, incomplete shell surface cover,	age, very little cleaning, and no temperature control of the disinfectant. All disinfectants work better when the solution temperature is high (&gt;110°F or &gt;40°C). Additionally, those eggs with adhering organic matter is are not properly sanitized with hand spraying.</a:t>
            </a:r>
          </a:p>
          <a:p>
            <a:pPr algn="just"/>
            <a:endParaRPr lang="en-US" dirty="0"/>
          </a:p>
        </p:txBody>
      </p:sp>
      <p:sp>
        <p:nvSpPr>
          <p:cNvPr id="3" name="Title 2"/>
          <p:cNvSpPr>
            <a:spLocks noGrp="1"/>
          </p:cNvSpPr>
          <p:nvPr>
            <p:ph type="title"/>
          </p:nvPr>
        </p:nvSpPr>
        <p:spPr>
          <a:xfrm>
            <a:off x="762000" y="152400"/>
            <a:ext cx="7543800" cy="914400"/>
          </a:xfrm>
        </p:spPr>
        <p:txBody>
          <a:bodyPr/>
          <a:lstStyle/>
          <a:p>
            <a:r>
              <a:rPr lang="en-US" dirty="0" err="1" smtClean="0"/>
              <a:t>Cont</a:t>
            </a:r>
            <a:r>
              <a:rPr lang="en-US" dirty="0" smtClean="0"/>
              <a:t>…</a:t>
            </a:r>
            <a:endParaRPr lang="en-US" dirty="0"/>
          </a:p>
        </p:txBody>
      </p:sp>
      <p:sp>
        <p:nvSpPr>
          <p:cNvPr id="4" name="Date Placeholder 3"/>
          <p:cNvSpPr>
            <a:spLocks noGrp="1"/>
          </p:cNvSpPr>
          <p:nvPr>
            <p:ph type="dt" sz="half" idx="10"/>
          </p:nvPr>
        </p:nvSpPr>
        <p:spPr/>
        <p:txBody>
          <a:bodyPr/>
          <a:lstStyle/>
          <a:p>
            <a:fld id="{187DE7E3-CE6A-4E27-906A-DA193B39DBBC}" type="datetime2">
              <a:rPr lang="en-US" smtClean="0"/>
              <a:t>Sunday, October 18, 2020</a:t>
            </a:fld>
            <a:endParaRPr lang="en-US"/>
          </a:p>
        </p:txBody>
      </p:sp>
      <p:sp>
        <p:nvSpPr>
          <p:cNvPr id="5" name="Footer Placeholder 4"/>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285100222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447800"/>
            <a:ext cx="8610600" cy="4572000"/>
          </a:xfrm>
        </p:spPr>
        <p:txBody>
          <a:bodyPr>
            <a:normAutofit/>
          </a:bodyPr>
          <a:lstStyle/>
          <a:p>
            <a:pPr algn="just"/>
            <a:r>
              <a:rPr lang="en-US" dirty="0">
                <a:effectLst/>
              </a:rPr>
              <a:t>A few decades ago, immersing hatching eggs in a vat with heated disinfectant was used for sanitation. Although the procedure was shown to be very effective it did not work well on a mass basis. Many producers who tried this did not change the solutions frequently enough and caused more contamination than they prevented. The recommended time of immersion was five minutes and there were many instances when the eggs were left in the tank too long resulting in elevated yolk temperatures causing pre-incubation and lower hatchability. Leaving them in the disinfectant solution too short a time resulted in inadequate sanitation</a:t>
            </a:r>
            <a:endParaRPr lang="en-US" dirty="0"/>
          </a:p>
        </p:txBody>
      </p:sp>
      <p:sp>
        <p:nvSpPr>
          <p:cNvPr id="3" name="Title 2"/>
          <p:cNvSpPr>
            <a:spLocks noGrp="1"/>
          </p:cNvSpPr>
          <p:nvPr>
            <p:ph type="title"/>
          </p:nvPr>
        </p:nvSpPr>
        <p:spPr>
          <a:xfrm>
            <a:off x="762000" y="152400"/>
            <a:ext cx="7543800" cy="914400"/>
          </a:xfrm>
        </p:spPr>
        <p:txBody>
          <a:bodyPr/>
          <a:lstStyle/>
          <a:p>
            <a:r>
              <a:rPr lang="en-US" dirty="0" err="1" smtClean="0"/>
              <a:t>Cont</a:t>
            </a:r>
            <a:r>
              <a:rPr lang="en-US" dirty="0" smtClean="0"/>
              <a:t>…</a:t>
            </a:r>
            <a:endParaRPr lang="en-US" dirty="0"/>
          </a:p>
        </p:txBody>
      </p:sp>
      <p:sp>
        <p:nvSpPr>
          <p:cNvPr id="4" name="Date Placeholder 3"/>
          <p:cNvSpPr>
            <a:spLocks noGrp="1"/>
          </p:cNvSpPr>
          <p:nvPr>
            <p:ph type="dt" sz="half" idx="10"/>
          </p:nvPr>
        </p:nvSpPr>
        <p:spPr/>
        <p:txBody>
          <a:bodyPr/>
          <a:lstStyle/>
          <a:p>
            <a:fld id="{9836F380-AFE6-41F6-A950-FC5C0C350A5A}" type="datetime2">
              <a:rPr lang="en-US" smtClean="0"/>
              <a:t>Sunday, October 18, 2020</a:t>
            </a:fld>
            <a:endParaRPr lang="en-US"/>
          </a:p>
        </p:txBody>
      </p:sp>
      <p:sp>
        <p:nvSpPr>
          <p:cNvPr id="5" name="Footer Placeholder 4"/>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286057518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371600"/>
            <a:ext cx="8229600" cy="4038599"/>
          </a:xfrm>
        </p:spPr>
        <p:txBody>
          <a:bodyPr>
            <a:normAutofit lnSpcReduction="10000"/>
          </a:bodyPr>
          <a:lstStyle/>
          <a:p>
            <a:pPr algn="just"/>
            <a:r>
              <a:rPr lang="en-US" dirty="0">
                <a:effectLst/>
              </a:rPr>
              <a:t>Lack of proper temperature control of the dip solution was another major drawback. After repeated immersions, the temperature of the solution would fall to ineffective levels. In short, immersion dipping proved to be a very ineffective method, and was even harmful in some cases resulting in a bias against hatching egg sanitation in the United States. However, immersion dipping, if accurately monitored, is very effective. There are parts of the industry where it is still in use as an effective sanitation procedure. It appears to be more effective when sanitizing the more expensive eggs such as those from turkey and primary breeders. The reason for its success in these situations is probably due to the extra care in the implementation that the more expensive eggs require.</a:t>
            </a:r>
          </a:p>
          <a:p>
            <a:pPr algn="just"/>
            <a:endParaRPr lang="en-US" dirty="0"/>
          </a:p>
        </p:txBody>
      </p:sp>
      <p:sp>
        <p:nvSpPr>
          <p:cNvPr id="3" name="Title 2"/>
          <p:cNvSpPr>
            <a:spLocks noGrp="1"/>
          </p:cNvSpPr>
          <p:nvPr>
            <p:ph type="title"/>
          </p:nvPr>
        </p:nvSpPr>
        <p:spPr>
          <a:xfrm>
            <a:off x="762000" y="152400"/>
            <a:ext cx="7543800" cy="914400"/>
          </a:xfrm>
        </p:spPr>
        <p:txBody>
          <a:bodyPr/>
          <a:lstStyle/>
          <a:p>
            <a:r>
              <a:rPr lang="en-US" dirty="0" err="1" smtClean="0"/>
              <a:t>Cont</a:t>
            </a:r>
            <a:r>
              <a:rPr lang="en-US" dirty="0" smtClean="0"/>
              <a:t>…</a:t>
            </a:r>
            <a:endParaRPr lang="en-US" dirty="0"/>
          </a:p>
        </p:txBody>
      </p:sp>
      <p:sp>
        <p:nvSpPr>
          <p:cNvPr id="4" name="Date Placeholder 3"/>
          <p:cNvSpPr>
            <a:spLocks noGrp="1"/>
          </p:cNvSpPr>
          <p:nvPr>
            <p:ph type="dt" sz="half" idx="10"/>
          </p:nvPr>
        </p:nvSpPr>
        <p:spPr/>
        <p:txBody>
          <a:bodyPr/>
          <a:lstStyle/>
          <a:p>
            <a:fld id="{35D769E1-1206-4259-B276-5945AFE6ED31}" type="datetime2">
              <a:rPr lang="en-US" smtClean="0"/>
              <a:t>Sunday, October 18, 2020</a:t>
            </a:fld>
            <a:endParaRPr lang="en-US"/>
          </a:p>
        </p:txBody>
      </p:sp>
      <p:sp>
        <p:nvSpPr>
          <p:cNvPr id="5" name="Footer Placeholder 4"/>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373411701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1"/>
            <a:ext cx="8305800" cy="5410199"/>
          </a:xfrm>
        </p:spPr>
        <p:txBody>
          <a:bodyPr/>
          <a:lstStyle/>
          <a:p>
            <a:r>
              <a:rPr lang="en-US" b="1" dirty="0">
                <a:effectLst/>
              </a:rPr>
              <a:t>Mechanical Spray Sanitation of Hatching Eggs</a:t>
            </a:r>
          </a:p>
          <a:p>
            <a:endParaRPr lang="en-US" dirty="0"/>
          </a:p>
        </p:txBody>
      </p:sp>
      <p:sp>
        <p:nvSpPr>
          <p:cNvPr id="3" name="Title 2"/>
          <p:cNvSpPr>
            <a:spLocks noGrp="1"/>
          </p:cNvSpPr>
          <p:nvPr>
            <p:ph type="title"/>
          </p:nvPr>
        </p:nvSpPr>
        <p:spPr>
          <a:xfrm>
            <a:off x="381000" y="228600"/>
            <a:ext cx="8153400" cy="914400"/>
          </a:xfrm>
        </p:spPr>
        <p:txBody>
          <a:bodyPr/>
          <a:lstStyle/>
          <a:p>
            <a:pPr algn="ctr"/>
            <a:r>
              <a:rPr lang="en-US" sz="3200" b="1" dirty="0">
                <a:effectLst/>
              </a:rPr>
              <a:t>Mechanical Spray Sanitation of Hatching </a:t>
            </a:r>
            <a:r>
              <a:rPr lang="en-US" sz="3200" b="1" dirty="0" smtClean="0">
                <a:effectLst/>
              </a:rPr>
              <a:t>Eggs</a:t>
            </a:r>
            <a:endParaRPr lang="en-US" sz="3200" dirty="0"/>
          </a:p>
        </p:txBody>
      </p:sp>
      <p:sp>
        <p:nvSpPr>
          <p:cNvPr id="4" name="Date Placeholder 3"/>
          <p:cNvSpPr>
            <a:spLocks noGrp="1"/>
          </p:cNvSpPr>
          <p:nvPr>
            <p:ph type="dt" sz="half" idx="10"/>
          </p:nvPr>
        </p:nvSpPr>
        <p:spPr/>
        <p:txBody>
          <a:bodyPr/>
          <a:lstStyle/>
          <a:p>
            <a:fld id="{7ED847A7-F56D-415E-948D-AC8C10708566}" type="datetime2">
              <a:rPr lang="en-US" smtClean="0"/>
              <a:t>Sunday, October 18, 2020</a:t>
            </a:fld>
            <a:endParaRPr lang="en-US"/>
          </a:p>
        </p:txBody>
      </p:sp>
      <p:sp>
        <p:nvSpPr>
          <p:cNvPr id="5" name="Footer Placeholder 4"/>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128787224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1"/>
            <a:ext cx="8305800" cy="5410199"/>
          </a:xfrm>
        </p:spPr>
        <p:txBody>
          <a:bodyPr>
            <a:normAutofit/>
          </a:bodyPr>
          <a:lstStyle/>
          <a:p>
            <a:r>
              <a:rPr lang="en-US" b="1" dirty="0">
                <a:effectLst/>
              </a:rPr>
              <a:t>Hatching eggs should be picked up from the breeder farm a </a:t>
            </a:r>
            <a:r>
              <a:rPr lang="en-US" b="1" dirty="0" smtClean="0">
                <a:effectLst/>
              </a:rPr>
              <a:t>minimum of </a:t>
            </a:r>
            <a:r>
              <a:rPr lang="en-US" b="1" dirty="0">
                <a:effectLst/>
              </a:rPr>
              <a:t>twice each week </a:t>
            </a:r>
            <a:endParaRPr lang="en-US" b="1" dirty="0" smtClean="0">
              <a:effectLst/>
            </a:endParaRPr>
          </a:p>
          <a:p>
            <a:r>
              <a:rPr lang="en-US" b="1" dirty="0" smtClean="0">
                <a:effectLst/>
              </a:rPr>
              <a:t>Transported in </a:t>
            </a:r>
            <a:r>
              <a:rPr lang="en-US" b="1" dirty="0">
                <a:solidFill>
                  <a:srgbClr val="FF0000"/>
                </a:solidFill>
                <a:effectLst/>
              </a:rPr>
              <a:t>environmentally controlled </a:t>
            </a:r>
            <a:r>
              <a:rPr lang="en-US" b="1" dirty="0" smtClean="0">
                <a:solidFill>
                  <a:srgbClr val="FF0000"/>
                </a:solidFill>
                <a:effectLst/>
              </a:rPr>
              <a:t>egg trucks</a:t>
            </a:r>
          </a:p>
          <a:p>
            <a:r>
              <a:rPr lang="en-US" b="1" dirty="0" smtClean="0">
                <a:effectLst/>
              </a:rPr>
              <a:t>The main </a:t>
            </a:r>
            <a:r>
              <a:rPr lang="en-US" b="1" dirty="0">
                <a:effectLst/>
              </a:rPr>
              <a:t>considerations are </a:t>
            </a:r>
            <a:r>
              <a:rPr lang="en-US" b="1" dirty="0" smtClean="0">
                <a:effectLst/>
              </a:rPr>
              <a:t>to prevent </a:t>
            </a:r>
            <a:r>
              <a:rPr lang="en-US" b="1" dirty="0">
                <a:solidFill>
                  <a:srgbClr val="FF0000"/>
                </a:solidFill>
                <a:effectLst/>
              </a:rPr>
              <a:t>cracks</a:t>
            </a:r>
            <a:r>
              <a:rPr lang="en-US" b="1" dirty="0">
                <a:effectLst/>
              </a:rPr>
              <a:t> and to maintain proper </a:t>
            </a:r>
            <a:r>
              <a:rPr lang="en-US" b="1" dirty="0">
                <a:solidFill>
                  <a:srgbClr val="FF0000"/>
                </a:solidFill>
                <a:effectLst/>
              </a:rPr>
              <a:t>temperature and </a:t>
            </a:r>
            <a:r>
              <a:rPr lang="en-US" b="1" dirty="0" smtClean="0">
                <a:solidFill>
                  <a:srgbClr val="FF0000"/>
                </a:solidFill>
                <a:effectLst/>
              </a:rPr>
              <a:t>humidity</a:t>
            </a:r>
          </a:p>
          <a:p>
            <a:r>
              <a:rPr lang="en-US" b="1" dirty="0" smtClean="0">
                <a:effectLst/>
              </a:rPr>
              <a:t>Proper </a:t>
            </a:r>
            <a:r>
              <a:rPr lang="en-US" b="1" dirty="0" smtClean="0">
                <a:solidFill>
                  <a:srgbClr val="FF0000"/>
                </a:solidFill>
                <a:effectLst/>
              </a:rPr>
              <a:t>stacking</a:t>
            </a:r>
            <a:r>
              <a:rPr lang="en-US" b="1" dirty="0" smtClean="0">
                <a:effectLst/>
              </a:rPr>
              <a:t> </a:t>
            </a:r>
            <a:r>
              <a:rPr lang="en-US" b="1" dirty="0">
                <a:effectLst/>
              </a:rPr>
              <a:t>must also be </a:t>
            </a:r>
            <a:r>
              <a:rPr lang="en-US" b="1" dirty="0" smtClean="0">
                <a:effectLst/>
              </a:rPr>
              <a:t>practiced</a:t>
            </a:r>
          </a:p>
          <a:p>
            <a:r>
              <a:rPr lang="en-US" b="1" dirty="0" smtClean="0">
                <a:effectLst/>
              </a:rPr>
              <a:t>Most eggs </a:t>
            </a:r>
            <a:r>
              <a:rPr lang="en-US" b="1" dirty="0">
                <a:effectLst/>
              </a:rPr>
              <a:t>are currently delivered to the hatchery on farm carts or egg </a:t>
            </a:r>
            <a:r>
              <a:rPr lang="en-US" b="1" dirty="0" smtClean="0">
                <a:effectLst/>
              </a:rPr>
              <a:t>racks where </a:t>
            </a:r>
            <a:r>
              <a:rPr lang="en-US" b="1" dirty="0">
                <a:effectLst/>
              </a:rPr>
              <a:t>cracks can easily </a:t>
            </a:r>
            <a:r>
              <a:rPr lang="en-US" b="1" dirty="0" smtClean="0">
                <a:effectLst/>
              </a:rPr>
              <a:t>occur</a:t>
            </a:r>
          </a:p>
          <a:p>
            <a:r>
              <a:rPr lang="en-US" b="1" dirty="0" smtClean="0">
                <a:solidFill>
                  <a:srgbClr val="FF0000"/>
                </a:solidFill>
                <a:effectLst/>
              </a:rPr>
              <a:t>Smooth </a:t>
            </a:r>
            <a:r>
              <a:rPr lang="en-US" b="1" dirty="0">
                <a:solidFill>
                  <a:srgbClr val="FF0000"/>
                </a:solidFill>
                <a:effectLst/>
              </a:rPr>
              <a:t>concrete walkways </a:t>
            </a:r>
            <a:r>
              <a:rPr lang="en-US" b="1" dirty="0">
                <a:effectLst/>
              </a:rPr>
              <a:t>should be provided for cart transfers at the farm and the </a:t>
            </a:r>
            <a:r>
              <a:rPr lang="en-US" b="1" dirty="0" smtClean="0">
                <a:effectLst/>
              </a:rPr>
              <a:t>hatchery</a:t>
            </a:r>
            <a:endParaRPr lang="en-US" dirty="0"/>
          </a:p>
        </p:txBody>
      </p:sp>
      <p:sp>
        <p:nvSpPr>
          <p:cNvPr id="3" name="Title 2"/>
          <p:cNvSpPr>
            <a:spLocks noGrp="1"/>
          </p:cNvSpPr>
          <p:nvPr>
            <p:ph type="title"/>
          </p:nvPr>
        </p:nvSpPr>
        <p:spPr>
          <a:xfrm>
            <a:off x="381000" y="-152400"/>
            <a:ext cx="8153400" cy="914400"/>
          </a:xfrm>
        </p:spPr>
        <p:txBody>
          <a:bodyPr/>
          <a:lstStyle/>
          <a:p>
            <a:pPr algn="ctr"/>
            <a:r>
              <a:rPr lang="en-US" sz="3200" b="1" dirty="0">
                <a:effectLst/>
              </a:rPr>
              <a:t>TRANSPORTING HATCHING EGGS</a:t>
            </a:r>
            <a:endParaRPr lang="en-US" sz="3200" dirty="0"/>
          </a:p>
        </p:txBody>
      </p:sp>
      <p:sp>
        <p:nvSpPr>
          <p:cNvPr id="4" name="Date Placeholder 3"/>
          <p:cNvSpPr>
            <a:spLocks noGrp="1"/>
          </p:cNvSpPr>
          <p:nvPr>
            <p:ph type="dt" sz="half" idx="10"/>
          </p:nvPr>
        </p:nvSpPr>
        <p:spPr/>
        <p:txBody>
          <a:bodyPr/>
          <a:lstStyle/>
          <a:p>
            <a:fld id="{2FC0290E-4919-4055-AEE0-832AD9673759}" type="datetime2">
              <a:rPr lang="en-US" smtClean="0"/>
              <a:t>Sunday, October 18, 2020</a:t>
            </a:fld>
            <a:endParaRPr lang="en-US"/>
          </a:p>
        </p:txBody>
      </p:sp>
      <p:sp>
        <p:nvSpPr>
          <p:cNvPr id="5" name="Footer Placeholder 4"/>
          <p:cNvSpPr>
            <a:spLocks noGrp="1"/>
          </p:cNvSpPr>
          <p:nvPr>
            <p:ph type="ftr" sz="quarter" idx="12"/>
          </p:nvPr>
        </p:nvSpPr>
        <p:spPr/>
        <p:txBody>
          <a:bodyPr/>
          <a:lstStyle/>
          <a:p>
            <a:endParaRPr lang="en-US" dirty="0"/>
          </a:p>
        </p:txBody>
      </p:sp>
    </p:spTree>
    <p:extLst>
      <p:ext uri="{BB962C8B-B14F-4D97-AF65-F5344CB8AC3E}">
        <p14:creationId xmlns:p14="http://schemas.microsoft.com/office/powerpoint/2010/main" val="32181107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1"/>
            <a:ext cx="8305800" cy="5410199"/>
          </a:xfrm>
        </p:spPr>
        <p:txBody>
          <a:bodyPr/>
          <a:lstStyle/>
          <a:p>
            <a:r>
              <a:rPr lang="en-US" b="1" dirty="0">
                <a:effectLst/>
              </a:rPr>
              <a:t>The egg truck should be equipped with locks to hold buggies firmly in place to prevent jostling and cracks during </a:t>
            </a:r>
            <a:r>
              <a:rPr lang="en-US" b="1" dirty="0" smtClean="0">
                <a:effectLst/>
              </a:rPr>
              <a:t>transportation</a:t>
            </a:r>
          </a:p>
          <a:p>
            <a:r>
              <a:rPr lang="en-US" b="1" dirty="0" smtClean="0">
                <a:effectLst/>
              </a:rPr>
              <a:t>Worst jarring </a:t>
            </a:r>
            <a:r>
              <a:rPr lang="en-US" b="1" dirty="0">
                <a:effectLst/>
              </a:rPr>
              <a:t>eggs receive is on the driveway </a:t>
            </a:r>
            <a:endParaRPr lang="en-US" b="1" dirty="0" smtClean="0">
              <a:effectLst/>
            </a:endParaRPr>
          </a:p>
          <a:p>
            <a:r>
              <a:rPr lang="en-US" b="1" dirty="0" smtClean="0">
                <a:effectLst/>
              </a:rPr>
              <a:t>It </a:t>
            </a:r>
            <a:r>
              <a:rPr lang="en-US" b="1" dirty="0">
                <a:effectLst/>
              </a:rPr>
              <a:t>is important to properly maintain breeder farm </a:t>
            </a:r>
            <a:r>
              <a:rPr lang="en-US" b="1" dirty="0" smtClean="0">
                <a:effectLst/>
              </a:rPr>
              <a:t>roads</a:t>
            </a:r>
          </a:p>
          <a:p>
            <a:r>
              <a:rPr lang="en-US" b="1" dirty="0" smtClean="0">
                <a:effectLst/>
              </a:rPr>
              <a:t>Temperature should be kept at </a:t>
            </a:r>
            <a:r>
              <a:rPr lang="en-US" b="1" dirty="0" smtClean="0">
                <a:solidFill>
                  <a:srgbClr val="FF0000"/>
                </a:solidFill>
                <a:effectLst/>
              </a:rPr>
              <a:t>65°F (18°C)</a:t>
            </a:r>
            <a:r>
              <a:rPr lang="en-US" b="1" dirty="0" smtClean="0">
                <a:effectLst/>
              </a:rPr>
              <a:t> and the relative humidity in a range from </a:t>
            </a:r>
            <a:r>
              <a:rPr lang="en-US" b="1" dirty="0" smtClean="0">
                <a:solidFill>
                  <a:srgbClr val="FF0000"/>
                </a:solidFill>
                <a:effectLst/>
              </a:rPr>
              <a:t>60 to 70%</a:t>
            </a:r>
            <a:endParaRPr lang="en-US" b="1" dirty="0">
              <a:effectLst/>
            </a:endParaRPr>
          </a:p>
          <a:p>
            <a:r>
              <a:rPr lang="en-US" b="1" dirty="0" smtClean="0">
                <a:effectLst/>
              </a:rPr>
              <a:t>Eggs shipped in cases by air freight will generally have an increase in cracks created from additional handling</a:t>
            </a:r>
          </a:p>
          <a:p>
            <a:r>
              <a:rPr lang="en-US" b="1" dirty="0" smtClean="0">
                <a:effectLst/>
              </a:rPr>
              <a:t>Another problem associated with any freight is the time required for shipments to reach their destination, and temperature and humidity fluctuations that may occur during shipment</a:t>
            </a:r>
          </a:p>
          <a:p>
            <a:endParaRPr lang="en-US" dirty="0"/>
          </a:p>
        </p:txBody>
      </p:sp>
      <p:sp>
        <p:nvSpPr>
          <p:cNvPr id="3" name="Title 2"/>
          <p:cNvSpPr>
            <a:spLocks noGrp="1"/>
          </p:cNvSpPr>
          <p:nvPr>
            <p:ph type="title"/>
          </p:nvPr>
        </p:nvSpPr>
        <p:spPr>
          <a:xfrm>
            <a:off x="457200" y="-76200"/>
            <a:ext cx="8153400" cy="914400"/>
          </a:xfrm>
        </p:spPr>
        <p:txBody>
          <a:bodyPr/>
          <a:lstStyle/>
          <a:p>
            <a:pPr algn="ctr"/>
            <a:r>
              <a:rPr lang="en-US" sz="3200" b="1" dirty="0">
                <a:effectLst/>
              </a:rPr>
              <a:t>TRANSPORTING HATCHING EGGS</a:t>
            </a:r>
            <a:endParaRPr lang="en-US" sz="3200" dirty="0"/>
          </a:p>
        </p:txBody>
      </p:sp>
      <p:sp>
        <p:nvSpPr>
          <p:cNvPr id="4" name="Date Placeholder 3"/>
          <p:cNvSpPr>
            <a:spLocks noGrp="1"/>
          </p:cNvSpPr>
          <p:nvPr>
            <p:ph type="dt" sz="half" idx="10"/>
          </p:nvPr>
        </p:nvSpPr>
        <p:spPr/>
        <p:txBody>
          <a:bodyPr/>
          <a:lstStyle/>
          <a:p>
            <a:fld id="{BC976C49-9C99-43F9-A522-0F74C17A0F79}" type="datetime2">
              <a:rPr lang="en-US" smtClean="0"/>
              <a:t>Sunday, October 18, 2020</a:t>
            </a:fld>
            <a:endParaRPr lang="en-US"/>
          </a:p>
        </p:txBody>
      </p:sp>
      <p:sp>
        <p:nvSpPr>
          <p:cNvPr id="5" name="Footer Placeholder 4"/>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2025553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1"/>
            <a:ext cx="8305800" cy="5410199"/>
          </a:xfrm>
        </p:spPr>
        <p:txBody>
          <a:bodyPr/>
          <a:lstStyle/>
          <a:p>
            <a:r>
              <a:rPr lang="en-US" b="1" dirty="0">
                <a:effectLst/>
              </a:rPr>
              <a:t>Mechanical Spray Sanitation of Hatching Eggs</a:t>
            </a:r>
          </a:p>
          <a:p>
            <a:endParaRPr lang="en-US" dirty="0"/>
          </a:p>
        </p:txBody>
      </p:sp>
      <p:sp>
        <p:nvSpPr>
          <p:cNvPr id="3" name="Title 2"/>
          <p:cNvSpPr>
            <a:spLocks noGrp="1"/>
          </p:cNvSpPr>
          <p:nvPr>
            <p:ph type="title"/>
          </p:nvPr>
        </p:nvSpPr>
        <p:spPr>
          <a:xfrm>
            <a:off x="381000" y="228600"/>
            <a:ext cx="8153400" cy="914400"/>
          </a:xfrm>
        </p:spPr>
        <p:txBody>
          <a:bodyPr/>
          <a:lstStyle/>
          <a:p>
            <a:pPr algn="ctr"/>
            <a:r>
              <a:rPr lang="en-US" sz="3200" b="1" dirty="0">
                <a:effectLst/>
              </a:rPr>
              <a:t>Mechanical Spray Sanitation of Hatching </a:t>
            </a:r>
            <a:r>
              <a:rPr lang="en-US" sz="3200" b="1" dirty="0" smtClean="0">
                <a:effectLst/>
              </a:rPr>
              <a:t>Eggs</a:t>
            </a:r>
            <a:endParaRPr lang="en-US" sz="3200" dirty="0"/>
          </a:p>
        </p:txBody>
      </p:sp>
      <p:sp>
        <p:nvSpPr>
          <p:cNvPr id="4" name="Date Placeholder 3"/>
          <p:cNvSpPr>
            <a:spLocks noGrp="1"/>
          </p:cNvSpPr>
          <p:nvPr>
            <p:ph type="dt" sz="half" idx="10"/>
          </p:nvPr>
        </p:nvSpPr>
        <p:spPr/>
        <p:txBody>
          <a:bodyPr/>
          <a:lstStyle/>
          <a:p>
            <a:fld id="{6CAE843B-A911-4797-AABE-FD1E46358254}" type="datetime2">
              <a:rPr lang="en-US" smtClean="0"/>
              <a:t>Sunday, October 18, 2020</a:t>
            </a:fld>
            <a:endParaRPr lang="en-US"/>
          </a:p>
        </p:txBody>
      </p:sp>
      <p:sp>
        <p:nvSpPr>
          <p:cNvPr id="5" name="Footer Placeholder 4"/>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310824278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9"/>
          <p:cNvGraphicFramePr>
            <a:graphicFrameLocks noGrp="1"/>
          </p:cNvGraphicFramePr>
          <p:nvPr>
            <p:ph idx="1"/>
            <p:extLst>
              <p:ext uri="{D42A27DB-BD31-4B8C-83A1-F6EECF244321}">
                <p14:modId xmlns:p14="http://schemas.microsoft.com/office/powerpoint/2010/main" val="1885961503"/>
              </p:ext>
            </p:extLst>
          </p:nvPr>
        </p:nvGraphicFramePr>
        <p:xfrm>
          <a:off x="457200" y="685800"/>
          <a:ext cx="83058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a:xfrm>
            <a:off x="381000" y="228600"/>
            <a:ext cx="8153400" cy="914400"/>
          </a:xfrm>
        </p:spPr>
        <p:txBody>
          <a:bodyPr/>
          <a:lstStyle/>
          <a:p>
            <a:pPr algn="ctr"/>
            <a:r>
              <a:rPr lang="en-US" sz="3200" b="1" dirty="0" smtClean="0">
                <a:effectLst/>
              </a:rPr>
              <a:t>Summary</a:t>
            </a:r>
            <a:endParaRPr lang="en-US" sz="3200" dirty="0"/>
          </a:p>
        </p:txBody>
      </p:sp>
      <p:sp>
        <p:nvSpPr>
          <p:cNvPr id="4" name="Date Placeholder 3"/>
          <p:cNvSpPr>
            <a:spLocks noGrp="1"/>
          </p:cNvSpPr>
          <p:nvPr>
            <p:ph type="dt" sz="half" idx="10"/>
          </p:nvPr>
        </p:nvSpPr>
        <p:spPr/>
        <p:txBody>
          <a:bodyPr/>
          <a:lstStyle/>
          <a:p>
            <a:fld id="{2B4E6610-EA81-4029-9012-EF2425312799}" type="datetime2">
              <a:rPr lang="en-US" smtClean="0"/>
              <a:t>Sunday, October 18, 2020</a:t>
            </a:fld>
            <a:endParaRPr lang="en-US"/>
          </a:p>
        </p:txBody>
      </p:sp>
      <p:sp>
        <p:nvSpPr>
          <p:cNvPr id="5" name="Footer Placeholder 4"/>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40770488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F38D3C-BCDC-4BD7-AB84-8301A27CD365}" type="datetime2">
              <a:rPr lang="en-US" smtClean="0"/>
              <a:t>Sunday, October 18, 2020</a:t>
            </a:fld>
            <a:endParaRPr lang="en-US"/>
          </a:p>
        </p:txBody>
      </p:sp>
      <p:sp>
        <p:nvSpPr>
          <p:cNvPr id="3" name="Footer Placeholder 2"/>
          <p:cNvSpPr>
            <a:spLocks noGrp="1"/>
          </p:cNvSpPr>
          <p:nvPr>
            <p:ph type="ftr" sz="quarter" idx="12"/>
          </p:nvPr>
        </p:nvSpPr>
        <p:spPr/>
        <p:txBody>
          <a:bodyPr/>
          <a:lstStyle/>
          <a:p>
            <a:endParaRPr lang="en-US"/>
          </a:p>
        </p:txBody>
      </p:sp>
      <p:sp>
        <p:nvSpPr>
          <p:cNvPr id="4" name="Title 3"/>
          <p:cNvSpPr>
            <a:spLocks noGrp="1"/>
          </p:cNvSpPr>
          <p:nvPr>
            <p:ph type="title"/>
          </p:nvPr>
        </p:nvSpPr>
        <p:spPr>
          <a:xfrm>
            <a:off x="533400" y="304800"/>
            <a:ext cx="8153400" cy="2590800"/>
          </a:xfrm>
        </p:spPr>
        <p:txBody>
          <a:bodyPr/>
          <a:lstStyle/>
          <a:p>
            <a:r>
              <a:rPr lang="en-US" sz="2400" dirty="0">
                <a:effectLst/>
              </a:rPr>
              <a:t>Nesting material should be </a:t>
            </a:r>
            <a:r>
              <a:rPr lang="en-US" sz="2400" dirty="0">
                <a:solidFill>
                  <a:srgbClr val="FF0000"/>
                </a:solidFill>
                <a:effectLst/>
              </a:rPr>
              <a:t>absorbent, durable, and coarse </a:t>
            </a:r>
            <a:r>
              <a:rPr lang="en-US" sz="2400" dirty="0">
                <a:effectLst/>
              </a:rPr>
              <a:t>so that it will not be easily blown or scratched out of the </a:t>
            </a:r>
            <a:r>
              <a:rPr lang="en-US" sz="2400" dirty="0" smtClean="0">
                <a:effectLst/>
              </a:rPr>
              <a:t>nest</a:t>
            </a:r>
            <a:br>
              <a:rPr lang="en-US" sz="2400" dirty="0" smtClean="0">
                <a:effectLst/>
              </a:rPr>
            </a:br>
            <a:r>
              <a:rPr lang="en-US" sz="2400" dirty="0" smtClean="0">
                <a:effectLst/>
              </a:rPr>
              <a:t>Other </a:t>
            </a:r>
            <a:r>
              <a:rPr lang="en-US" sz="2400" dirty="0">
                <a:effectLst/>
              </a:rPr>
              <a:t>qualities to look for in nesting material include </a:t>
            </a:r>
            <a:r>
              <a:rPr lang="en-US" sz="2400" dirty="0">
                <a:solidFill>
                  <a:srgbClr val="FF0000"/>
                </a:solidFill>
                <a:effectLst/>
              </a:rPr>
              <a:t>low in dust, high in porosity, cushioning qualities, and to be inexpensive</a:t>
            </a:r>
            <a:r>
              <a:rPr lang="en-US" sz="2400" dirty="0">
                <a:effectLst/>
              </a:rPr>
              <a:t>. Common nesting materials </a:t>
            </a:r>
            <a:r>
              <a:rPr lang="en-US" sz="2400" dirty="0" smtClean="0">
                <a:effectLst/>
              </a:rPr>
              <a:t>include</a:t>
            </a:r>
            <a:endParaRPr lang="en-US" dirty="0"/>
          </a:p>
        </p:txBody>
      </p:sp>
      <p:sp>
        <p:nvSpPr>
          <p:cNvPr id="5" name="Content Placeholder 4"/>
          <p:cNvSpPr>
            <a:spLocks noGrp="1"/>
          </p:cNvSpPr>
          <p:nvPr>
            <p:ph sz="quarter" idx="13"/>
          </p:nvPr>
        </p:nvSpPr>
        <p:spPr>
          <a:xfrm>
            <a:off x="762000" y="2895600"/>
            <a:ext cx="3273552" cy="3200400"/>
          </a:xfrm>
        </p:spPr>
        <p:txBody>
          <a:bodyPr/>
          <a:lstStyle/>
          <a:p>
            <a:r>
              <a:rPr lang="en-US" dirty="0">
                <a:effectLst/>
              </a:rPr>
              <a:t>wood shavings</a:t>
            </a:r>
          </a:p>
          <a:p>
            <a:r>
              <a:rPr lang="en-US" dirty="0">
                <a:effectLst/>
              </a:rPr>
              <a:t>dried sugar cane pulp </a:t>
            </a:r>
          </a:p>
          <a:p>
            <a:r>
              <a:rPr lang="en-US" dirty="0">
                <a:effectLst/>
              </a:rPr>
              <a:t>peat moss</a:t>
            </a:r>
          </a:p>
          <a:p>
            <a:r>
              <a:rPr lang="en-US" dirty="0">
                <a:effectLst/>
              </a:rPr>
              <a:t>rice hulls</a:t>
            </a:r>
          </a:p>
          <a:p>
            <a:r>
              <a:rPr lang="en-US" dirty="0">
                <a:effectLst/>
              </a:rPr>
              <a:t>extruded volcanic ash </a:t>
            </a:r>
          </a:p>
          <a:p>
            <a:r>
              <a:rPr lang="en-US" dirty="0">
                <a:effectLst/>
              </a:rPr>
              <a:t>chopped corn cobs </a:t>
            </a:r>
          </a:p>
          <a:p>
            <a:r>
              <a:rPr lang="en-US" dirty="0">
                <a:effectLst/>
              </a:rPr>
              <a:t>straw or hay</a:t>
            </a:r>
          </a:p>
        </p:txBody>
      </p:sp>
      <p:sp>
        <p:nvSpPr>
          <p:cNvPr id="6" name="Content Placeholder 5"/>
          <p:cNvSpPr>
            <a:spLocks noGrp="1"/>
          </p:cNvSpPr>
          <p:nvPr>
            <p:ph sz="quarter" idx="14"/>
          </p:nvPr>
        </p:nvSpPr>
        <p:spPr>
          <a:xfrm>
            <a:off x="4724400" y="2743200"/>
            <a:ext cx="3273552" cy="3355975"/>
          </a:xfrm>
        </p:spPr>
        <p:txBody>
          <a:bodyPr/>
          <a:lstStyle/>
          <a:p>
            <a:r>
              <a:rPr lang="en-US" dirty="0">
                <a:effectLst/>
              </a:rPr>
              <a:t>peanut hulls	</a:t>
            </a:r>
          </a:p>
          <a:p>
            <a:r>
              <a:rPr lang="en-US" dirty="0">
                <a:effectLst/>
              </a:rPr>
              <a:t>artificial grass pads</a:t>
            </a:r>
          </a:p>
          <a:p>
            <a:r>
              <a:rPr lang="en-US" dirty="0">
                <a:effectLst/>
              </a:rPr>
              <a:t>carpet remnants	</a:t>
            </a:r>
          </a:p>
          <a:p>
            <a:r>
              <a:rPr lang="en-US" dirty="0">
                <a:effectLst/>
              </a:rPr>
              <a:t>shredded paper</a:t>
            </a:r>
          </a:p>
          <a:p>
            <a:r>
              <a:rPr lang="en-US" dirty="0">
                <a:effectLst/>
              </a:rPr>
              <a:t>sawdust</a:t>
            </a:r>
          </a:p>
          <a:p>
            <a:r>
              <a:rPr lang="en-US" dirty="0">
                <a:effectLst/>
              </a:rPr>
              <a:t>excelsior pads</a:t>
            </a:r>
          </a:p>
          <a:p>
            <a:endParaRPr lang="en-US" dirty="0"/>
          </a:p>
        </p:txBody>
      </p:sp>
    </p:spTree>
    <p:extLst>
      <p:ext uri="{BB962C8B-B14F-4D97-AF65-F5344CB8AC3E}">
        <p14:creationId xmlns:p14="http://schemas.microsoft.com/office/powerpoint/2010/main" val="2033250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fade">
                                      <p:cBhvr>
                                        <p:cTn id="13" dur="1000"/>
                                        <p:tgtEl>
                                          <p:spTgt spid="5">
                                            <p:txEl>
                                              <p:pRg st="0" end="0"/>
                                            </p:txEl>
                                          </p:spTgt>
                                        </p:tgtEl>
                                      </p:cBhvr>
                                    </p:animEffect>
                                    <p:anim calcmode="lin" valueType="num">
                                      <p:cBhvr>
                                        <p:cTn id="14"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5">
                                            <p:txEl>
                                              <p:pRg st="1" end="1"/>
                                            </p:txEl>
                                          </p:spTgt>
                                        </p:tgtEl>
                                        <p:attrNameLst>
                                          <p:attrName>style.visibility</p:attrName>
                                        </p:attrNameLst>
                                      </p:cBhvr>
                                      <p:to>
                                        <p:strVal val="visible"/>
                                      </p:to>
                                    </p:set>
                                    <p:animEffect transition="in" filter="fade">
                                      <p:cBhvr>
                                        <p:cTn id="20" dur="1000"/>
                                        <p:tgtEl>
                                          <p:spTgt spid="5">
                                            <p:txEl>
                                              <p:pRg st="1" end="1"/>
                                            </p:txEl>
                                          </p:spTgt>
                                        </p:tgtEl>
                                      </p:cBhvr>
                                    </p:animEffect>
                                    <p:anim calcmode="lin" valueType="num">
                                      <p:cBhvr>
                                        <p:cTn id="21"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Effect transition="in" filter="fade">
                                      <p:cBhvr>
                                        <p:cTn id="27" dur="1000"/>
                                        <p:tgtEl>
                                          <p:spTgt spid="5">
                                            <p:txEl>
                                              <p:pRg st="2" end="2"/>
                                            </p:txEl>
                                          </p:spTgt>
                                        </p:tgtEl>
                                      </p:cBhvr>
                                    </p:animEffect>
                                    <p:anim calcmode="lin" valueType="num">
                                      <p:cBhvr>
                                        <p:cTn id="2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5">
                                            <p:txEl>
                                              <p:pRg st="3" end="3"/>
                                            </p:txEl>
                                          </p:spTgt>
                                        </p:tgtEl>
                                        <p:attrNameLst>
                                          <p:attrName>style.visibility</p:attrName>
                                        </p:attrNameLst>
                                      </p:cBhvr>
                                      <p:to>
                                        <p:strVal val="visible"/>
                                      </p:to>
                                    </p:set>
                                    <p:animEffect transition="in" filter="fade">
                                      <p:cBhvr>
                                        <p:cTn id="34" dur="1000"/>
                                        <p:tgtEl>
                                          <p:spTgt spid="5">
                                            <p:txEl>
                                              <p:pRg st="3" end="3"/>
                                            </p:txEl>
                                          </p:spTgt>
                                        </p:tgtEl>
                                      </p:cBhvr>
                                    </p:animEffect>
                                    <p:anim calcmode="lin" valueType="num">
                                      <p:cBhvr>
                                        <p:cTn id="35"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5">
                                            <p:txEl>
                                              <p:pRg st="4" end="4"/>
                                            </p:txEl>
                                          </p:spTgt>
                                        </p:tgtEl>
                                        <p:attrNameLst>
                                          <p:attrName>style.visibility</p:attrName>
                                        </p:attrNameLst>
                                      </p:cBhvr>
                                      <p:to>
                                        <p:strVal val="visible"/>
                                      </p:to>
                                    </p:set>
                                    <p:animEffect transition="in" filter="fade">
                                      <p:cBhvr>
                                        <p:cTn id="41" dur="1000"/>
                                        <p:tgtEl>
                                          <p:spTgt spid="5">
                                            <p:txEl>
                                              <p:pRg st="4" end="4"/>
                                            </p:txEl>
                                          </p:spTgt>
                                        </p:tgtEl>
                                      </p:cBhvr>
                                    </p:animEffect>
                                    <p:anim calcmode="lin" valueType="num">
                                      <p:cBhvr>
                                        <p:cTn id="42"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5">
                                            <p:txEl>
                                              <p:pRg st="5" end="5"/>
                                            </p:txEl>
                                          </p:spTgt>
                                        </p:tgtEl>
                                        <p:attrNameLst>
                                          <p:attrName>style.visibility</p:attrName>
                                        </p:attrNameLst>
                                      </p:cBhvr>
                                      <p:to>
                                        <p:strVal val="visible"/>
                                      </p:to>
                                    </p:set>
                                    <p:animEffect transition="in" filter="fade">
                                      <p:cBhvr>
                                        <p:cTn id="48" dur="1000"/>
                                        <p:tgtEl>
                                          <p:spTgt spid="5">
                                            <p:txEl>
                                              <p:pRg st="5" end="5"/>
                                            </p:txEl>
                                          </p:spTgt>
                                        </p:tgtEl>
                                      </p:cBhvr>
                                    </p:animEffect>
                                    <p:anim calcmode="lin" valueType="num">
                                      <p:cBhvr>
                                        <p:cTn id="49"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5">
                                            <p:txEl>
                                              <p:pRg st="6" end="6"/>
                                            </p:txEl>
                                          </p:spTgt>
                                        </p:tgtEl>
                                        <p:attrNameLst>
                                          <p:attrName>style.visibility</p:attrName>
                                        </p:attrNameLst>
                                      </p:cBhvr>
                                      <p:to>
                                        <p:strVal val="visible"/>
                                      </p:to>
                                    </p:set>
                                    <p:animEffect transition="in" filter="fade">
                                      <p:cBhvr>
                                        <p:cTn id="55" dur="1000"/>
                                        <p:tgtEl>
                                          <p:spTgt spid="5">
                                            <p:txEl>
                                              <p:pRg st="6" end="6"/>
                                            </p:txEl>
                                          </p:spTgt>
                                        </p:tgtEl>
                                      </p:cBhvr>
                                    </p:animEffect>
                                    <p:anim calcmode="lin" valueType="num">
                                      <p:cBhvr>
                                        <p:cTn id="56"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57"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6">
                                            <p:txEl>
                                              <p:pRg st="0" end="0"/>
                                            </p:txEl>
                                          </p:spTgt>
                                        </p:tgtEl>
                                        <p:attrNameLst>
                                          <p:attrName>style.visibility</p:attrName>
                                        </p:attrNameLst>
                                      </p:cBhvr>
                                      <p:to>
                                        <p:strVal val="visible"/>
                                      </p:to>
                                    </p:set>
                                    <p:animEffect transition="in" filter="fade">
                                      <p:cBhvr>
                                        <p:cTn id="62" dur="1000"/>
                                        <p:tgtEl>
                                          <p:spTgt spid="6">
                                            <p:txEl>
                                              <p:pRg st="0" end="0"/>
                                            </p:txEl>
                                          </p:spTgt>
                                        </p:tgtEl>
                                      </p:cBhvr>
                                    </p:animEffect>
                                    <p:anim calcmode="lin" valueType="num">
                                      <p:cBhvr>
                                        <p:cTn id="63"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64"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6">
                                            <p:txEl>
                                              <p:pRg st="1" end="1"/>
                                            </p:txEl>
                                          </p:spTgt>
                                        </p:tgtEl>
                                        <p:attrNameLst>
                                          <p:attrName>style.visibility</p:attrName>
                                        </p:attrNameLst>
                                      </p:cBhvr>
                                      <p:to>
                                        <p:strVal val="visible"/>
                                      </p:to>
                                    </p:set>
                                    <p:animEffect transition="in" filter="fade">
                                      <p:cBhvr>
                                        <p:cTn id="69" dur="1000"/>
                                        <p:tgtEl>
                                          <p:spTgt spid="6">
                                            <p:txEl>
                                              <p:pRg st="1" end="1"/>
                                            </p:txEl>
                                          </p:spTgt>
                                        </p:tgtEl>
                                      </p:cBhvr>
                                    </p:animEffect>
                                    <p:anim calcmode="lin" valueType="num">
                                      <p:cBhvr>
                                        <p:cTn id="70"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71"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2" presetClass="entr" presetSubtype="0" fill="hold" grpId="0" nodeType="clickEffect">
                                  <p:stCondLst>
                                    <p:cond delay="0"/>
                                  </p:stCondLst>
                                  <p:childTnLst>
                                    <p:set>
                                      <p:cBhvr>
                                        <p:cTn id="75" dur="1" fill="hold">
                                          <p:stCondLst>
                                            <p:cond delay="0"/>
                                          </p:stCondLst>
                                        </p:cTn>
                                        <p:tgtEl>
                                          <p:spTgt spid="6">
                                            <p:txEl>
                                              <p:pRg st="2" end="2"/>
                                            </p:txEl>
                                          </p:spTgt>
                                        </p:tgtEl>
                                        <p:attrNameLst>
                                          <p:attrName>style.visibility</p:attrName>
                                        </p:attrNameLst>
                                      </p:cBhvr>
                                      <p:to>
                                        <p:strVal val="visible"/>
                                      </p:to>
                                    </p:set>
                                    <p:animEffect transition="in" filter="fade">
                                      <p:cBhvr>
                                        <p:cTn id="76" dur="1000"/>
                                        <p:tgtEl>
                                          <p:spTgt spid="6">
                                            <p:txEl>
                                              <p:pRg st="2" end="2"/>
                                            </p:txEl>
                                          </p:spTgt>
                                        </p:tgtEl>
                                      </p:cBhvr>
                                    </p:animEffect>
                                    <p:anim calcmode="lin" valueType="num">
                                      <p:cBhvr>
                                        <p:cTn id="77"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78"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42" presetClass="entr" presetSubtype="0" fill="hold" grpId="0" nodeType="clickEffect">
                                  <p:stCondLst>
                                    <p:cond delay="0"/>
                                  </p:stCondLst>
                                  <p:childTnLst>
                                    <p:set>
                                      <p:cBhvr>
                                        <p:cTn id="82" dur="1" fill="hold">
                                          <p:stCondLst>
                                            <p:cond delay="0"/>
                                          </p:stCondLst>
                                        </p:cTn>
                                        <p:tgtEl>
                                          <p:spTgt spid="6">
                                            <p:txEl>
                                              <p:pRg st="3" end="3"/>
                                            </p:txEl>
                                          </p:spTgt>
                                        </p:tgtEl>
                                        <p:attrNameLst>
                                          <p:attrName>style.visibility</p:attrName>
                                        </p:attrNameLst>
                                      </p:cBhvr>
                                      <p:to>
                                        <p:strVal val="visible"/>
                                      </p:to>
                                    </p:set>
                                    <p:animEffect transition="in" filter="fade">
                                      <p:cBhvr>
                                        <p:cTn id="83" dur="1000"/>
                                        <p:tgtEl>
                                          <p:spTgt spid="6">
                                            <p:txEl>
                                              <p:pRg st="3" end="3"/>
                                            </p:txEl>
                                          </p:spTgt>
                                        </p:tgtEl>
                                      </p:cBhvr>
                                    </p:animEffect>
                                    <p:anim calcmode="lin" valueType="num">
                                      <p:cBhvr>
                                        <p:cTn id="84"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85"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42" presetClass="entr" presetSubtype="0" fill="hold" grpId="0" nodeType="clickEffect">
                                  <p:stCondLst>
                                    <p:cond delay="0"/>
                                  </p:stCondLst>
                                  <p:childTnLst>
                                    <p:set>
                                      <p:cBhvr>
                                        <p:cTn id="89" dur="1" fill="hold">
                                          <p:stCondLst>
                                            <p:cond delay="0"/>
                                          </p:stCondLst>
                                        </p:cTn>
                                        <p:tgtEl>
                                          <p:spTgt spid="6">
                                            <p:txEl>
                                              <p:pRg st="4" end="4"/>
                                            </p:txEl>
                                          </p:spTgt>
                                        </p:tgtEl>
                                        <p:attrNameLst>
                                          <p:attrName>style.visibility</p:attrName>
                                        </p:attrNameLst>
                                      </p:cBhvr>
                                      <p:to>
                                        <p:strVal val="visible"/>
                                      </p:to>
                                    </p:set>
                                    <p:animEffect transition="in" filter="fade">
                                      <p:cBhvr>
                                        <p:cTn id="90" dur="1000"/>
                                        <p:tgtEl>
                                          <p:spTgt spid="6">
                                            <p:txEl>
                                              <p:pRg st="4" end="4"/>
                                            </p:txEl>
                                          </p:spTgt>
                                        </p:tgtEl>
                                      </p:cBhvr>
                                    </p:animEffect>
                                    <p:anim calcmode="lin" valueType="num">
                                      <p:cBhvr>
                                        <p:cTn id="91"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92"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42" presetClass="entr" presetSubtype="0" fill="hold" grpId="0" nodeType="clickEffect">
                                  <p:stCondLst>
                                    <p:cond delay="0"/>
                                  </p:stCondLst>
                                  <p:childTnLst>
                                    <p:set>
                                      <p:cBhvr>
                                        <p:cTn id="96" dur="1" fill="hold">
                                          <p:stCondLst>
                                            <p:cond delay="0"/>
                                          </p:stCondLst>
                                        </p:cTn>
                                        <p:tgtEl>
                                          <p:spTgt spid="6">
                                            <p:txEl>
                                              <p:pRg st="5" end="5"/>
                                            </p:txEl>
                                          </p:spTgt>
                                        </p:tgtEl>
                                        <p:attrNameLst>
                                          <p:attrName>style.visibility</p:attrName>
                                        </p:attrNameLst>
                                      </p:cBhvr>
                                      <p:to>
                                        <p:strVal val="visible"/>
                                      </p:to>
                                    </p:set>
                                    <p:animEffect transition="in" filter="fade">
                                      <p:cBhvr>
                                        <p:cTn id="97" dur="1000"/>
                                        <p:tgtEl>
                                          <p:spTgt spid="6">
                                            <p:txEl>
                                              <p:pRg st="5" end="5"/>
                                            </p:txEl>
                                          </p:spTgt>
                                        </p:tgtEl>
                                      </p:cBhvr>
                                    </p:animEffect>
                                    <p:anim calcmode="lin" valueType="num">
                                      <p:cBhvr>
                                        <p:cTn id="98"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99" dur="1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BDFFE-CDB7-4645-9614-C517DCAB97A1}" type="datetime2">
              <a:rPr lang="en-US" smtClean="0"/>
              <a:t>Sunday, October 18, 2020</a:t>
            </a:fld>
            <a:endParaRPr lang="en-US"/>
          </a:p>
        </p:txBody>
      </p:sp>
      <p:sp>
        <p:nvSpPr>
          <p:cNvPr id="3" name="Footer Placeholder 2"/>
          <p:cNvSpPr>
            <a:spLocks noGrp="1"/>
          </p:cNvSpPr>
          <p:nvPr>
            <p:ph type="ftr" sz="quarter" idx="12"/>
          </p:nvPr>
        </p:nvSpPr>
        <p:spPr/>
        <p:txBody>
          <a:bodyPr/>
          <a:lstStyle/>
          <a:p>
            <a:endParaRPr lang="en-US"/>
          </a:p>
        </p:txBody>
      </p:sp>
      <p:sp>
        <p:nvSpPr>
          <p:cNvPr id="4" name="Title 3"/>
          <p:cNvSpPr>
            <a:spLocks noGrp="1"/>
          </p:cNvSpPr>
          <p:nvPr>
            <p:ph type="title"/>
          </p:nvPr>
        </p:nvSpPr>
        <p:spPr/>
        <p:txBody>
          <a:bodyPr/>
          <a:lstStyle/>
          <a:p>
            <a:endParaRPr lang="en-US"/>
          </a:p>
        </p:txBody>
      </p:sp>
      <p:sp>
        <p:nvSpPr>
          <p:cNvPr id="5" name="Content Placeholder 4"/>
          <p:cNvSpPr>
            <a:spLocks noGrp="1"/>
          </p:cNvSpPr>
          <p:nvPr>
            <p:ph sz="quarter" idx="13"/>
          </p:nvPr>
        </p:nvSpPr>
        <p:spPr/>
        <p:txBody>
          <a:bodyPr/>
          <a:lstStyle/>
          <a:p>
            <a:endParaRPr lang="en-US" dirty="0"/>
          </a:p>
        </p:txBody>
      </p:sp>
      <p:sp>
        <p:nvSpPr>
          <p:cNvPr id="6" name="Content Placeholder 5"/>
          <p:cNvSpPr>
            <a:spLocks noGrp="1"/>
          </p:cNvSpPr>
          <p:nvPr>
            <p:ph sz="quarter" idx="14"/>
          </p:nvPr>
        </p:nvSpPr>
        <p:spPr/>
        <p:txBody>
          <a:bodyPr/>
          <a:lstStyle/>
          <a:p>
            <a:endParaRPr lang="en-US"/>
          </a:p>
        </p:txBody>
      </p:sp>
      <p:sp>
        <p:nvSpPr>
          <p:cNvPr id="7" name="AutoShape 2" descr="data:image/jpeg;base64,/9j/4AAQSkZJRgABAQAAAQABAAD/2wCEAAkGBhQSERUUExQUFRUWFxoVGBYWFxcZGRoYFxgYGhgXGBcYGyYgGhojGRcXHy8gIycqLCwsGx4xNTAqNSYrLCkBCQoKDgwOGg8PGiwkHCQqLCwsLCksLCksLCksLCwsLCwpLCwsLCwsLCwsLCwsLCksLCwsLCksLCwsLCksLCwsLP/AABEIALcA+gMBIgACEQEDEQH/xAAbAAACAgMBAAAAAAAAAAAAAAAEBQMGAAECB//EAEIQAAECBAQDBgMGAwcDBQAAAAECEQADITEEEkFRBWFxBhMiMoGRobHBI0JS0eHwFGJyBxUzkqLC8RYkskNTc4Ly/8QAGQEAAwEBAQAAAAAAAAAAAAAAAgMEAQAF/8QALBEAAgICAQMCBQMFAAAAAAAAAAECEQMhMQQSQTJREyJhcYGx0fAFFCORwf/aAAwDAQACEQMRAD8Au+LQ8qcN5S/gyvpAfCVf97JP4pKx/pB+kM0y8zp3StPuhQhLw0/b4IvUul9nQr0hcvSzo+pDLtYHQOSvqYriPqfmIs3aZLyiSXqNhRxpvo8ViUfn+UeXI9SHAdhlEMySp8poQKCjdKHrFokNlSQ5tdXv0aKjg1F/swAcoJzEmxoGducWjBtlSAMpBYqygVBIPvF/T8Mhz+DJ3jzhaSgpVlDkMpLAhaSLirMbEGEHadGIXw/ESkSlzFLQEoy3cqSaPyBtFsFP5n6e2kaQSwId9if2zRWrTsnCZy3JLul7No9Na9GiMqLuLbMxJ2tHJIepAV/V9Hr7R1OIHmZ9wDRuelYIE5Kq3IOiX/LfeI5hrUVbRy0SOz3I1NPkPoIiUp6ptzf5wSBYDORlSRcEvcmqlOaqNnJp7MIAnX+kHz+QYvtzEAYi9feMkFEWcS8utx849Qa/yOseYcRTQf1J/wDIR6eob1+nvCgzAP3SkYLbj1eNC16bi59hHSufu1veONNH98usaf8A/VI3+6a+0bevP1aOONfsNb1jX7/45Rv9tv7xn76cqCOONP066HkKxttG9NPdo2H9fVoin4lKA61JSP5iA/qoxxx2f3+m4jAP39f0hZN7TYZP/rIPJBzHoMgMRf8AU0s+WXOXr5Mo95hHtGWjaY4b9/vWI1kA3D87+tbfKEC+1a/uyQKs65j1/plpNfWBP+qJ4UykSwCWH+IK9c1faM7kdTLgiwjcJ5HHAU+IMpuoJ63aDhigbGDWxbdBBMR5ojM2Oc8bRllfwh+0R/UPiW+sVzBnKrC7onBP+rL9Yed4QTlbOkZ0hVArKajNoaE60BpFZxOPSQFII/xjNSKk5RMCmZr8oW1oK9otXaZP2Stx+YMVJBv+9IsXGMWtUpfeS1y38uYore4STlalzFcR9BHlTVHq4+ApFvESkAGoZn0+EWfBn7MEgZSN6tTYbvrFTCAxeoqNy519DFrwqjkBc1qxAG2wi3pvJJ1HgLTfwlt3c/M9YxKXqQxfzMN99uUcFb3pzcDrUGO0zOhBApenyMWIkJFKo1xZyR7NGGr5TyLud7H3jTUpSpozVpo0amKdnBB0qfpsY0wzKBbw8qD4RxMGqh0Yk/IR1NmMl1ZWahJSB7qMBTuMyUik5KuQJVa/kBgrS5BpszECm4/WkATRt7RJMxzg5JU86vkyhuswiI14aaW+yAfdYJ9kA/OBnOIcIsX4pLqljeagN1WI9LPt7VijL4HMCkkrDghQyosxcVWYNXMmqqcTMI2Qwq4oMieusKc0MSLZ7g/CA8RxiTL802Wk7Faa+lTFc/u5BNQuZoyypR9c5baNowCUjwpQOTVvbwgU9YHvNoaze2GGFlqV/ShZHoaCBT2zSfJJmEbrUhA+Kir4QDjsGCACR5nAYUarMXpCmRhlZlsSQ9gGFqB3FeUD3sLtQ9mdqJ6myS5KeRK1n5IERf3piFUM8J37tCKUfXMYilqt4UhhcJfTcxhxCikl8qdzSlmAAjO5m0YtC1DxTJynGsxWVugywIcDLceBJcl3AJoC7nxHaCVEBTEkgAWBI119IFTPCQgtlcEl1Op2owFNYyzjtODQVOTlOYABm1FK/lBqkJGpZ6CgrypC5OOUogBJZSjqw+8b7sBz+cR4sJNVLYvYKIAAzUYet4w4OUtIuFXPmU29qwLLxCFTJaUi5KnAdsoep0hRwxiB3EubNuolCXcqL+ZmAJNnpDvhHBMUFha5OQZS7rBU6rlgdIJWwWGqTHIzDyqIiZWEULxGUtHGhcviJF4n/vDnComNwxTYDggPiGHUoDKkKoQpNSojMlXgAurwkDd4r6gxYJUgsCoKSUnMR4jlNnu0WyQsBQJAICqu9nqQ1QQIr/GQoYiaFTM4JCwohT5SKGimZg1oJAMdcY4pLmS6KCnFwQQ7VqObj0MVyWbdI64d2RmJlLWrukoURNlmW9QsOXBLjQnmY5l6dWjzMySdI9PA21bJ8O7HLUg0BcD5fWHOD4pJHhGZSxcSkrmMQANAzwkw6iSbv/KBX1NveLN2XKjIUAwAnTXdwR4lMGSPFrV/pD8DpsRnWjtOLmny4eeot94S5d9QCqnqIyWMQolkSZZt41zFkHTMEAJr1hhKw5Smq0p/pQAfdRL+0ShD0zLI6gfEJB9jFVslpC+Zgp5fNPZjUy5CE6P5pilG20A4jBoqV4qaun/vEA8gmW1+dofLlIAHhf3UfVzAwTQ5UVFhtrYCMbNQpHCMLQplPeuQk70K7ekGnBkoZKMvqU9aIH1g4LJdms/K24tEXfJSjMtQAA0UK0ruTAhGkSVZQFEUFKDS1S9ecSJlgaquNTqbUZrwNPxqSHRnLeJnNRW/IxIvHEAZUsXTsKE1a5946zqOZ8tAsig2S+m7OY4ClkgACm5azaExxiJ61FLEpu72IYihJ9fSFRU8wuoeVQDErNSHf7tSPhGWbQ7lqzKPjGYEAhPiLsDpakRy5hUl0vU2UyTfk5gDDsCWSoEkVLVOUVCWvXWBcNxKTh0hK5stKnrmWCrNm8Th7k7D0jL9zfsOJoUVXTlDuEip2b8zC0KJSSord2ApQVZ25ekD4ntphywlmZNUUqIKUFKSwfzKahykPFaV2uW57tCE1clRJq1AyWJbq0KllhHyMjjk/BZMQictQoyZYFFLJJUPKSQybXGtIiXNCZaXWkAWUWJ2qo61OsUnH9pJ0wl5h3ypZI9TUjpCqahayFKLnNQ5iTroX0hL6mKHLBJl8m9oZICiCZpNBXwhQemYbAh6wvmdsbZEB2ysNSWsWJNByhCnDHuUkkJSFrzKPlDhDAsHUq7JHOIZmKDMkZUnX7yurWH8o9Xhcs0qsJYIjEdosSysqgFB6kZi5GlWtyi7/wBlUrvZE1c5pqhMASqYEnL4KgOKR5v/ABIoSWbX8/SPVv7KJTYRag/inKI5gJTvpWGdNOUsmwM8FGGi5ppyA9h05GI0mv0/Tb9I0uaACd7c+R9i0B/xTA/8n3N49VI85sJxKkmEuJkgRLOxcCTJrxkqNimQqjTxtUaeEjTgKqW3gHiR8X9Ugf6VrEGE/OBeK3kndE1P+VT/AO6GIVLgccKXmwMn/wCID2p9IqITUjmfcGLT2bU+Dl8syfaYr6RW5wZa07LV848vKts9PC9HWHk+IMpSR+FJbnDXgGICFrRbNNWSupVTyp5gOfeEve1Hv+/jBMiYnvFJKkgqWSASA/gBLcg8H08vmf2B6mNRLLjeJy5aSR4zQVompZ3ekcz+JhqZiWBcZmDbVFYWLloIUorQkAA08R3/AFiVM5IT4SZiiBUA3NdqUEVkdBx4koJoSDuoh7bMAmAMRjphQFqUcpcKLWBB0LNVqxBMxK5iUhCSW8SlUdIHmLl9IBxPbWRLBQ02YbECWBWoDqmFujJLwMpJLbDjFvhDnhc/vkLCvKkpDk0LpIUA1KENSCpgTkZCQrws7PpdrxQz2tVKlhEqRLRdhMUuYX3agG7PCjE9psUsEd8pKLEIZINK0Tp6mEvqYLjY1YJs9Px+NEuUpSykJCT4TlqdA5LOYXYrtnhQCO+SpXhJSgd4z1qpNI8ymjMk5ion8RLq3oVOw5RtGHcO9crtvS0IfV+yGrpl5ZceI9tQMuSU7h0lamepSXSHuXhJP7T4l2SpKSdUoAFSC1SdQYB4hMCJWHBJDoVQA3MxeoHhECDEA0FQKE0YcqXPyhcs2R+RkcUF4C5uPmL8JmKWVMT4yH3fLRoiloZ3YEOLMGBs14hSFGiAQXfNozeXmdmpG5eCW+YK8RDqFSCoKNFagtqIS3a2xqVB2DWFLCgzJlTSGBp9msmvvTnC5E16WTu1+mw5wYqZlTNV+GROPQmWx6jxQnwGPCg4BazmgJ2AVcwcY/LfgxvdBmIQCnw3ByuNLMWN9YGIWGzWfzJ6G6b6xPhp9KsUk626cv0jonKtDF5ZUUuA7KayhvA+aCT0bxpdEkHaYa7ZwPkmOJQYRnF1F5VLSnNNTNXWnpAaJ5QWIYGl3Du46QVNoEK/h/GSQFE6kg0A0Gkev/2cry4BOuZayNHZgC/JmjyXDvXMxAdubgio0NWpePTOy87LgZCatlJZ/wAS1MRq7RV0b/yW/Ym6rcEvqWPGY2l7lnsDQliN6fKABiixrtTagoWgOdiiau9btfqH535Rkg+EHdz7mPRlMiUKCe8jcRIF+dTEgMAEYTCDF8XxSZi0pkApCiEll1AJY0O0PjGmjGamkVnE/wBomCQSBMXMO0uWrnqvKImwHaJOMlpWhCkCXOXLZRSSc8pCgfDQeU0jxzETCVPW/LQ6PF7/ALP1qEqeFaTsNMAIILKRPTVwLsmCi22DOKUdHp3YuYP4cpNxNWlupenvFU4ytQmTNBmqqj6Uhr2YRWYfwTnrspALfCE3aReadMDG4NPT8ohzlvT+PsQcPnGYptAKNXVqnd4jm8fVJmuiSZhJCu8JSlEsZQk+IuXZJty3g7hkrKCSKqv6WTC/HYPNMLoS/d1JICUodTKu1K0IqehgenpSsLqLaSBpvabHYhQTJ/h5KGBUvKpSUSyxBV3hYlnqBUsBFo4NwFeIShc9U9cliZYWSkzKf4ikJYJGoFNDEnZXsqJqAtYzSaLRKPgMw/jmNZOyLUrFqExkkFJls452oRWtaOYfJ39hdKCpc/zj9wHE5R4QcgCAllhgPMNWcUvyjyfHECfNLF86rMGHL9I9cnKPfqBZgwL0snVtHO8eKdoGM+alTsmYoFPlD0Z2qW2eJcsbSGY+fwcqmLW9MkuzkMSbUGgbXWJUhm5MLPqKtb0gGSkVKU1ZnKjQFw7Pd4mE43pWtKC3OESXsUIYZkBLryuASXtQ3PNzGlTQEpyqukOzUGl/nA6VBRch38J1cHzO3UxMMGnIlagHACVE18IYA+wHvAa5NozjSi2GGYt3KiObzVt8NYAW4SMtAXPO2nwg3tAkNhyGyjDksTT/ABFsAYVqXMFSBajhx7g0hrVpUDEPwqyAHL19/XeCMJO8CVVJTMLjTKqrZeVfeAETAseI5W0Cnfmlqt1gvh0lKpf3nH4gxuah2JofhCmubDJkygn+IuPsVjXVSBCyYDm+4dRRz9AOvKG8wK7qeoEk90Bo5+0l69IW4XCqUsMxozKsXuTeDi9WC1sgVh1+Jk0oQ7bilddvSD2KVC9QRa/UbiB5aCCyswSlgoJUAnKCB4WDwSrDlJISlSqOlRsoHmavSMmcgfiQqkOxEqXQ1qQVX080RZApJBrvQkV326wZxXBzXzZQUlMsMHJBTLS9jakYh0+EA1+7UV3rb1gpaBIpUpWUJKiQHbdjVo9E4WlpEoM7ITyNt/U0EUFaHfMw3+b9b06R6Fh6IQP5U3/p0PXQQ/pbcmxHUcIlVXnuwrej6EU0grDBkgctPjAqvi1HYH0OusFSTQR6BIyVMdJDCzRG8SAxwJt41GPGs8cceTYTDpchKMysoYmqswUrMqrAuk1BvDzswAE4hnqmWty1ck4bAEMJhodNICVw3MUmuZzQKZutWND84acKwwSZoBr3SgbVKShT05JAqHpGw5tnS4ZbOyiAVYkH8UtXvnH0hRxySEz1fug1hj2XU06cPxS0K/yqb6wB2hH2x6fWI+p5K+m4IJKnHp83MNODcLTMWVEhQCkjItC1Jz+YFZF0hxlTqSXhMk36/T9YsXZ9bImodg4UaqDkpagFwa1fSFYH8w3NwWtajmKVK8buBUMGoWs1DcnaOcQlQCmIJYvoAWFCADWusd8NQou4Tl8LBhmcXDiml3JjrFSgEkiWxbTluxoRvFslashTp0Kl4ECcSxAWkPcg0Llk0515R5Hx/Cp76beqi41Jyu/rePaZRJWcxDIHizVPN6gAsduceNccXlnzc1wrcOXSLehER9RpKvcrwO3+BFJBBCqEbHTUpPJ4IlTQkh2ADG2loHlzxR6CoflZydKxtJsUh0pYm+lW3iZq3sqG+JoujDKAQzamkSYPEHKUrTcMQGJTTWB501BOZQJCgkG9KUtYObxPJSAsOfOMhB1ax+nrAGAPF5DHDvVpFBRie9mGw0iDBIU6h1podWizr4KhaZblQKZQAIJNAtZavW8IJ0lSJpBcZbFrkNrs59RBzuvwZF2RS5aQpwwJ5gc7mkcSVkpy89wXDk+0EqlOQWoQSDcgg1A5xFgvClILmub4Vrq8KvWxlbGGLw6/4eYJSSpZlymTcn7RJNHbypMK5SZiFJUWFnBCqOHDg6sHixcHJUFlqZZaQBSyiRfUe0F4rh6Z0soWKLZ2OVyC2lasBpFEUnFCW6kyoywtTKCkk5i6sr0v4QKe+0GpxH2YSp8wKsqgRlIIsTpV+kEJ7Ld0CJSgQHORV6N4c1jb93gSbhSJlgM1FAvQ8+dqwuaaf0DTTLGfMQ/lY+wYV5RxNCVKr4i//wBqjfS3OG0zBy2C1qAS1yQASbCt4Vz+Pykg90gqoBUZUvvufQQ7kRZBiez5OYoFD91+VCDr6xakANQghgDlqH1B1flzipzsXOmjOrMEh/KFBI3oKnr1hv2f4rLRhgEgrV3izTwtYeY3f3huFqLYGROSQ2CqHbrT9OkEyjQXhbheKhYLpYhnKSdX5fGGMuw/5ixO1aJmqZKI6SqIkmNvGgnaAwqSecdUjkGNRphUkSQokZszqazBzZObQ/DlBPC5QKwlAS6kzEMCHLpPzIH6RF/CCoKQFEJYFkqIdwQnMdN96QbwsBE6UXdpiT4apzE5GFHf3FDXc0tgvgn7MzHng/ikK+CkH5AxF2kH2r9fp+cR9mVZZ0nmJiD/AJTv0ibtL5gev+2Iuq9yvpXpC9Ar6/lFh4EQFzc+ViEkOpnACqdLwgw1SOp+cWPs8lPeTHSpXhFn1Le1TaJsLqRRm4LDw+rEVlkAjRrvr0q8Fpn5d6liTboXEAcKbvJgzaIF38qRqdQ7eggozFGlDqzCocgXN6fGPQvWiGjc5ytxlmULJCmJY86biPMsTg5ZmrdCCpSlGqQTZg7/APAi+YgpQoLWgpAzMoKarC5u7+kUjFSiJivNRSgo3NQPcD6wjM7SG41TKxxjgYQ8wFkCi0/hBP3dw5c7QulYco8tQ5cP8A8XVBygita1SHJsas19HhTxPgIGYy82Y1SlwwFHr9HpEk4vwVRn4YlGYlKSzIcEPcKbXVtIlxUtLFRKhlSSPQO3wiXHYBUopUQKg5hexLWqAR7RxjUjulBISCoAPmJoaKLNCWnexifsWHg00/wuHeqjJQ78ypvlBE7DpW4UAQWzEpr0c9LRDwsESJCaEiUnMR1UaekGAEkMXOo13IA6NWKnyIFPEuz5SkmUKOFd3cjfIdaNd4SiUMjtlAp4gTkPOgYRcUYYlQB1NSHBAGjGjuKwTNwyJbqmrypcedVA9QCdQW2hLxphqdCHgrFK9vAAbv5mYw0GFUouQQLOoh/3+sBYnj0sEmQjMo0JUgCW2U+IC+YEhqCE+Kxk+YAla/AAwDAUOm5rvBxXaqYDfc9Dedi5ctRTmKmuNKtqKH3gDGcdCiMqQCgghQLkEW+MC92GDs3X6CCJchRsn1IYQV+x1e4GqetZcklt7D3traNIwylLSzqLigDtWGiOHtVRfXl0pBUoJBCSHGwZuTuwFY1R7nTMbpWiP+8pqSXVW1RXoNokXxBCyPCEnoG6OA784hViiCXRdyXBF4hVMK1JSlLnQJFT6JDmM7KfJt2uBhKWUglDMbqdiCH/ABcjzERYni4KQE5wtx4gr4Uv0hhhuxWJUkKmJEtN2JBV1yh2MMMLwVMmyfF+I39NvSKFjm+dIQ5x8bNcKWsykmY+Yu73ZyA/Nm94O0jkCMKopSpCHtnUb9/eOJYpHUaYIZQQlZVlzAk0Uo5ykpLEJAcgMz2HwGsPg1KmpUWSElK0oSxLA+BTpZvvONiKRxLAD+bNdKgR/qGla9PeMVMzBQcJStyQTRQFQlLVd0j5QwA7wZy4mUNsQU+5UPrBfadLEdYX4ic07NtPSr3Uk/WGfapP/k0R9UtFPSsVYAuoevziydnyTNWAogGXUJAJLrAt+UVnh3m9D8zD/gubv0hFCQQS1MtHzVFG+LRJg9aKs3A/wsk5wUkkKUvNRsqQSAkCjEFAoOcTKQXWSXUWNjd6ByaabRrBY1wsEBKkry1Zi7nMltXeJ1faaDNroCNFB6+0WzXsRxYLMWwGZJBWU50lloU/mYmtjFIxksd8s1YLpyqWc9CBFz4hNSQlJUtkt46hyBV7mwa0VCdJUpazl8yhrr+FthuYVl2huMFmEE8g5YEnS77vEwdqvZt9iTbpeIZchbHe+pb26RPKw7OT4k0ettXL3FoTQw1P4fLmJyqGZOUjM4F7kKHKFR7PzEpPcjvEBvMwU4plB1+DwxVMZJU6KJKgHBKkpNSEh3Adjsx0gc9pwkAIlpUQ9SVVezCv0tAuNrYSlT0MsLwtRlISfAQhI3Ft33JgbG8WkSFZEpMxYoSkVBYEVJHKFmLxi55eYVbAA+HXMcrM5Le0cuBcudzUwLmktGqDe2S4rj0+dSW8lHXMs6nxWFdtIBODQKrJWdSokv1giXKUp29g0SHBfiLHZvq8Z3Sl9Au2KN4DFSx4lIe7DTa0N5cjDzrhLtlbykMKVuxcsdxWA52CSmWmgD2y6hgS7mpd7co7X2cJc5xQEjKCXAvUkMeWkFLHKDp7AU4zV8HKuEplFmJOjjPry8tNa+kcTZmUF8wYsaOA+h2PKCZnGMoKUJDWubMxYipPMwsmYk2e7Cuu3VqwWjlYZLyu9CkB1VJt/KNH3gdeKK5iUy0AroEpSHL8hr6wTwbAS5k1p5mZRohg9WIJvTkI9I4Lh8MJY7hMsJBdgHIUHDqPmzMT5t4px4JS51+pPkzRjxv9CocK/s6mTGOJX3YqciSCsvoVeVPo5i6cN4JJwyWlSwlwxJ8xPOYamDxblyqIVcV49KkpWVKYpSWQAVZrMcqQSznk9YsjjhjJJTnkGUqW9S7/AJWcRDisAFaQv4d2llqCUlgtwlSAbKNwNCNW6Q5EwG0NTUkKdxZXcVw7LASpFYtM+W7QDNwcLlj9hscl8iHuo57swym4SIO4he0MtFVM1lpqoMQ+VgSXF81jl0NoGnkknLQBnbMRzcu515XjWHcBaUk5iFO5dTPTKkCjhqOAKmGErhhTUgJylgSaB7EkljY0Zq+7QBXxRXnUPwoX7JH5Q+7Rlw/MH3hLxiQkKypVmT3QY7gOKn0hnxFeaQhW6UH/AEpiXquB/TPYs4b5vT6mGAxvcqTMZ8pqHIcG4JGnKF2APiHT84mx4OWm/wAogxepF01bouXCeJSZ1QwUoMwNWFiqlWc2sGgg3KbKQ5cK8yWuPXfpHnmGnagsb0O1q+8WDA9qFJcYhJmJ0WkOtFPw/evfZo9LtchOTF2bQ9VgUrJzEhQcVGYWpT2iuCalKlrOXKFqoSEuxuAq+lni24JUmaUqSoqQpQAVQoXQGmurF9aR5PjFrVMmPRpi0h9krUA2wYRPmXbFWBjdvQ44px9AI7tyWr4RXpufSNI7OTlkd4tKEnzBKnUzFmJGUGz+sLOGr7qYFIJdwL1I1D+kWuVxdCnUC1wc5Z3e3NolU/CHdj5K5xrs4JWRaHy5QlRJLkl2Uz0ChRrUgKVKCRF0xC0FJCgFh2INbB2Bu7wl/gwhTIAcuQCHVTc/SMku7k2LoAlYWYuuUJSBTSg5fneJ5UhAqSfUBva3vBUuUVMABWxe/NoKOFkpAEw+KxzLIq7OEAZjcQSgkc5i5Smagr4QR8hGTEsCPE+ZiCl6UHmdvjG8ZjQHQgeEEgF1VDNYgF3rU3hcqe58RqaAk9BfaN1dLbO3VvSGBxyWokg2ILEFmyli/tAk3HFIJchqnLT1YRxhpRzMRcsBfVoIlJy/1A0cAixHqdaQ5YZS9ToU8kY+lWBKlTV5RLACqlYVRSEjYaqZzYgC8RcN4RMSozFnMpTJCSSpiTVILEDQk8mhohKg3jYA6sglzfOWJ5hj9YIlyl5CnvCXKTmCLXzhepVeoAakUxxxhwIlklLkjwGJXkIIIKpaqMAEsVFRrYg6bsYY8LxCgUjLNzMKyypwLkknyt4qG94Hn8JJm51TEy5SfuCi1lgWSHDJcg1qSLRvGcXTUISSFMPH4lEMKk0fW+kE5qPIKg5cD+Zxqd3WUzSVUIJotqhiUXunSmpiuqxa1KrmJJIVWgUbW0IiLh5UopdRKkhyxfMz1NmDfFoKwKlDMQkJUoqKiSGASFAUG4INbMNonlJz2xyXZpA84FCmBqA4cuRYEFtQbRbODdpCpABVUBnax6baxW0SwpBztUOzAquGZXN3gafgSyFpUpPizBql0MWW90uSOY2jcU3jdrgzJBTVM9Pw+KCrbfv5RKpMefcK7TFKgg1JDgJewFb0vFtwnaCWpnLO/mDWuI9COWE1yQyxSiw6ZKgcyRtBiFpWHSQRuKxoojXFMFSo8qmY+i0oSUIVRWZRUSD7AU5RyZal1USSKupR9g+vTlGkywNHJVYXbq9LQZJlJT5yUhvwiZMJ2ALBID/KO0uAtgmI8qK/dWn2U/8AuhkF5sJKP8gH+Vx9IBxhdEtxlZSwzgmqUkW6GCcAXwieWcf6zEnU7RT0+nQFgFeMdD9YZIJzJyli9+ohTg1eJPr8z+cHzgCmtOez0ePLxP5kelLTJZkySpZlqSUrBIUtNE5rnKkVBbUUjX92rHlGcHY6GpqeTCvtE0vA4dJ7xac6uZJFdctnIAu8SzeImyfCPpHo/G7bsLLkxyr4af3fv/PsT8KwqZE1M1U3uznQVJS+Uh6u9wAWJAoBFTn4BS500hspmLIUosCCtTEAVIaHK1k1JHzpqbxEX2B/d4ly5Pick8Y07BsNwxOZLuqosQNf15xOrArTlBSpbu+RKiAQz+gcVhxI4MhEpM2Z3i8zKCZfhSBstRrfoLVgqZ22QlGVCFAZQkJSRQgjxFSS1tCXfSC+HDsaktgOcu75XoA4Vwt3UtwAQAlQZwadWDDbrEM6ciXnBUlIqEpQyilTkKdIHirvC7iXHJk6ijkS1UpJqz+ZRv8AKEOI4ulI8IzHcUT76+jwruS1FD4YcmRjdeIJY1ChSpBAG4pQuS4ZoEM8F2KaXJIoOu/KEeO4gVpAUQG8zOxc0Dcg1Ophpwt0ykqSMtTUNRlHeGY8byPY3qMP9vj7nzdV/vYVLQ6S9D9Daj25xIUJ0sCCLeZms7v1cRqXiA4C6pZnJOp1NTb0gkIzJoDmZwACXH9SCkZfD5ucVqKhqjzHJy22adJFCVEeE5mDJZyQ9TUn63iOetIKcqwsAglLFwb9G0pHIWFhiklKgxUGFfwUfMK3F6RIgISrMEh2ABUCSG2feOlkikaoNsLkylKAUo5QrxOQVEJ0yvWranXrHYx4RRABIsVKNCxc/HSF+IxtnPQAnfYQMiepVnSAoVUlRc7AN6PE8szfA1Y0uQmfjCo1JJ2NQ1I1KLElxVjXRh8N4iw+E7t/Eoki5Y1d2DMeTRKqXRxpS3Kxc3aE8jDkrUoMlZQo+FmBLnnaxdxBchazoCCAEB6sxzJWSwNXPqaQOBl0JLClAwfxHZ8pADwRLJUo0sK2FDvpY6aw1WlQD5s1OxCgkgZiSSKkAMagPYB61vvEUnDrW6mypGYZWck0ZQURRrM7F4KXhs7FMxCSSAHBVWmzDSCZmICRYi9RdtSA5r1jq8MxsFkyCKkkB9AxDMak0hitEtKTVTXeuatfSg9eUBfxFqnShLv1SS1tI6mKJSA+WhI6vRm1AAtGpqtGO/IWjH5FFkqSwOzh6m1r7/ejX/Ui9Js0DQZh9S/vC2YUgUclIAcm+5J1Vq/KAsw1SX1bLf2jO+S4ZvavKGs2UQXpbQFqXJOprHDF7DrUactnjElyWO4ekdTEJq4dqgMWB0Nb0ePVPOIMSPswSX+0ToAB4VgsB6XgjhJ/7dQ2mLHuAfrA+NfulljlBQRTZQ/OJuCKeXOGywfdA/KJ86+Ufhfzi7DHxDqfnDIH930hXLDLb+Y/OGIUxrWPHjyelPg7kKNWtQtsK0iUJNKf87nlAeEIo4IpX8veDB0P706Q+S2KT0YEvoDXX58+kYJO4e52+G0BYzjKEHKlOdV9k057dIRYviEyY7qYEZgkOEsDUq1ahb6RlpF2HocuXb0vr+xe8B2zk4fJKxGZIA8KwFFk5iPGNncOPaKLi+MpClCWAoZiAqqU3LMLmnSB+I8QM1ZWogOAwDsANa1YOWBu8AzF09SPXb8zBZJd+vCLen/p0IJSnz5XizeIxCl+dWb+Ww9thufjEK5jVqOY+QERLnDcHbcn6CB5s6r1dqqHPQNrpeMjCy6U441S0STp3003/wB0WPhs8d0j+nQ0fMo/p6c4rOGwkyaWQFNuSyRv4tTuR9Ys+A4UEpTmUFEBnNB6DblFMZKB4fWy+KlFe9hUsvYU303obekEy0tUUvuL0tYxyVBO16VPwEcpUVWZ7F6l/r0gJ55S0jz44ox2bmzwnqx+9yiSZJKgzlJ51B3YFuUaEgAlqMTVJDqfQ6gDaO0KLFJfWl6bD5vCBgvVw6qcxKlO4BNPDsE20MEKnsCk1egBD+haDELqpLAszGh+YjFSxQk3DnQ3/ftGnAvdpIoSHYFnsNW3ghC/XoCOhDWLRs4VjRQLsB76tvEYkByUq+6zPQVrQ6fKOsyjtE5IJLAfzVsBSpOpidc8E+Zg3pyoPhCs8UlhfdEnMKlOUlwU0bSqbX1gxwTmNCGHRFDWlFM9CI1tmaDJ2IcEsaCgBZ28QIVyrS8RIUkgu4I8XKrUB9rxCZwKfFZgQWqUkBlACxZ6UtE0tqpUAzqLANTT4fGMOOFguQSC9bOdSfr8I21B94FqNUcnNm3McImO6fvvzApZ3vSO8pzOyi4AuWDO7j92EbZlEK1szln1q2gApS0aMkG6i/VUSLcG5y3qBd931GjRx3A3PuIE0ISDW7PegtHSXcEhx+EkgHrlIPxEZGR7KPN8HOISSiZYkozUAAHjHhA5N+sdcBd5o5IP/kIyMhOX0jcXqF60HvFf1flBs5BakZGR5C1L8noSfykclwAzhlG1nsfrGYp85FSPugn90vGRkeg4pUz1OmxxhwvH/BZiqrpUGh0zK0TySKfGFs0lyL+EjSpFW08KQ3tGoyJ3FWy74klwCzFKqd0u+7Gp5JSBbVoGmPXqGFLE0D/zFn6RkZBqKByTkQ4bBTJqglCQo1BLgMNkvy1aHuF7JJQftVBa00CBmyDfmo8/hGRkZN06R5GbLJuhwgpSGFgGAYANsAIinYzLVRIFnZzVhbqRGRkJW2TPglVIqUvoz8y4GnyIiaQ5bMUk1sC2hs+lIyMjQTDIJBJLVs7lzau1I7CWJJY+F6jR9tC8bjI402oB3Ioz9C70DmjHeOTNYOS4FK8yw9IyMjjjtKXS6aFqcqkuPR6NA83BALzsQQ4LFnOVi++ntGoyBON/xBCgVsC7WBLZSzEC9DEsiSlClFKSQEgB1PQOXY6mz3aNxkEwFs3NkDKWDhi+zULNyf4xEqXzPlAO9HAruG9YyMgTTlWJVmSFOpYDkjkatXUNppG1YxCnYOQT4hqmwobFzXpGRkcgqNoXQlRJDg11NiHjozCKZAWp92MjI1bBZ//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4" descr="data:image/jpeg;base64,/9j/4AAQSkZJRgABAQAAAQABAAD/2wCEAAkGBhQSERUUExQUFRUWFxoVGBYWFxcZGRoYFxgYGhgXGBcYGyYgGhojGRcXHy8gIycqLCwsGx4xNTAqNSYrLCkBCQoKDgwOGg8PGiwkHCQqLCwsLCksLCksLCksLCwsLCwpLCwsLCwsLCwsLCwsLCksLCwsLCksLCwsLCksLCwsLP/AABEIALcA+gMBIgACEQEDEQH/xAAbAAACAgMBAAAAAAAAAAAAAAAEBQMGAAECB//EAEIQAAECBAQDBgMGAwcDBQAAAAECEQADITEEEkFRBWFxBhMiMoGRobHBI0JS0eHwFGJyBxUzkqLC8RYkskNTc4Ly/8QAGQEAAwEBAQAAAAAAAAAAAAAAAgMEAQAF/8QALBEAAgICAQMCBQMFAAAAAAAAAAECEQMhMQQSQTJREyJhcYGx0fAFFCORwf/aAAwDAQACEQMRAD8Au+LQ8qcN5S/gyvpAfCVf97JP4pKx/pB+kM0y8zp3StPuhQhLw0/b4IvUul9nQr0hcvSzo+pDLtYHQOSvqYriPqfmIs3aZLyiSXqNhRxpvo8ViUfn+UeXI9SHAdhlEMySp8poQKCjdKHrFokNlSQ5tdXv0aKjg1F/swAcoJzEmxoGducWjBtlSAMpBYqygVBIPvF/T8Mhz+DJ3jzhaSgpVlDkMpLAhaSLirMbEGEHadGIXw/ESkSlzFLQEoy3cqSaPyBtFsFP5n6e2kaQSwId9if2zRWrTsnCZy3JLul7No9Na9GiMqLuLbMxJ2tHJIepAV/V9Hr7R1OIHmZ9wDRuelYIE5Kq3IOiX/LfeI5hrUVbRy0SOz3I1NPkPoIiUp6ptzf5wSBYDORlSRcEvcmqlOaqNnJp7MIAnX+kHz+QYvtzEAYi9feMkFEWcS8utx849Qa/yOseYcRTQf1J/wDIR6eob1+nvCgzAP3SkYLbj1eNC16bi59hHSufu1veONNH98usaf8A/VI3+6a+0bevP1aOONfsNb1jX7/45Rv9tv7xn76cqCOONP066HkKxttG9NPdo2H9fVoin4lKA61JSP5iA/qoxxx2f3+m4jAP39f0hZN7TYZP/rIPJBzHoMgMRf8AU0s+WXOXr5Mo95hHtGWjaY4b9/vWI1kA3D87+tbfKEC+1a/uyQKs65j1/plpNfWBP+qJ4UykSwCWH+IK9c1faM7kdTLgiwjcJ5HHAU+IMpuoJ63aDhigbGDWxbdBBMR5ojM2Oc8bRllfwh+0R/UPiW+sVzBnKrC7onBP+rL9Yed4QTlbOkZ0hVArKajNoaE60BpFZxOPSQFII/xjNSKk5RMCmZr8oW1oK9otXaZP2Stx+YMVJBv+9IsXGMWtUpfeS1y38uYore4STlalzFcR9BHlTVHq4+ApFvESkAGoZn0+EWfBn7MEgZSN6tTYbvrFTCAxeoqNy519DFrwqjkBc1qxAG2wi3pvJJ1HgLTfwlt3c/M9YxKXqQxfzMN99uUcFb3pzcDrUGO0zOhBApenyMWIkJFKo1xZyR7NGGr5TyLud7H3jTUpSpozVpo0amKdnBB0qfpsY0wzKBbw8qD4RxMGqh0Yk/IR1NmMl1ZWahJSB7qMBTuMyUik5KuQJVa/kBgrS5BpszECm4/WkATRt7RJMxzg5JU86vkyhuswiI14aaW+yAfdYJ9kA/OBnOIcIsX4pLqljeagN1WI9LPt7VijL4HMCkkrDghQyosxcVWYNXMmqqcTMI2Qwq4oMieusKc0MSLZ7g/CA8RxiTL802Wk7Faa+lTFc/u5BNQuZoyypR9c5baNowCUjwpQOTVvbwgU9YHvNoaze2GGFlqV/ShZHoaCBT2zSfJJmEbrUhA+Kir4QDjsGCACR5nAYUarMXpCmRhlZlsSQ9gGFqB3FeUD3sLtQ9mdqJ6myS5KeRK1n5IERf3piFUM8J37tCKUfXMYilqt4UhhcJfTcxhxCikl8qdzSlmAAjO5m0YtC1DxTJynGsxWVugywIcDLceBJcl3AJoC7nxHaCVEBTEkgAWBI119IFTPCQgtlcEl1Op2owFNYyzjtODQVOTlOYABm1FK/lBqkJGpZ6CgrypC5OOUogBJZSjqw+8b7sBz+cR4sJNVLYvYKIAAzUYet4w4OUtIuFXPmU29qwLLxCFTJaUi5KnAdsoep0hRwxiB3EubNuolCXcqL+ZmAJNnpDvhHBMUFha5OQZS7rBU6rlgdIJWwWGqTHIzDyqIiZWEULxGUtHGhcviJF4n/vDnComNwxTYDggPiGHUoDKkKoQpNSojMlXgAurwkDd4r6gxYJUgsCoKSUnMR4jlNnu0WyQsBQJAICqu9nqQ1QQIr/GQoYiaFTM4JCwohT5SKGimZg1oJAMdcY4pLmS6KCnFwQQ7VqObj0MVyWbdI64d2RmJlLWrukoURNlmW9QsOXBLjQnmY5l6dWjzMySdI9PA21bJ8O7HLUg0BcD5fWHOD4pJHhGZSxcSkrmMQANAzwkw6iSbv/KBX1NveLN2XKjIUAwAnTXdwR4lMGSPFrV/pD8DpsRnWjtOLmny4eeot94S5d9QCqnqIyWMQolkSZZt41zFkHTMEAJr1hhKw5Smq0p/pQAfdRL+0ShD0zLI6gfEJB9jFVslpC+Zgp5fNPZjUy5CE6P5pilG20A4jBoqV4qaun/vEA8gmW1+dofLlIAHhf3UfVzAwTQ5UVFhtrYCMbNQpHCMLQplPeuQk70K7ekGnBkoZKMvqU9aIH1g4LJdms/K24tEXfJSjMtQAA0UK0ruTAhGkSVZQFEUFKDS1S9ecSJlgaquNTqbUZrwNPxqSHRnLeJnNRW/IxIvHEAZUsXTsKE1a5946zqOZ8tAsig2S+m7OY4ClkgACm5azaExxiJ61FLEpu72IYihJ9fSFRU8wuoeVQDErNSHf7tSPhGWbQ7lqzKPjGYEAhPiLsDpakRy5hUl0vU2UyTfk5gDDsCWSoEkVLVOUVCWvXWBcNxKTh0hK5stKnrmWCrNm8Th7k7D0jL9zfsOJoUVXTlDuEip2b8zC0KJSSord2ApQVZ25ekD4ntphywlmZNUUqIKUFKSwfzKahykPFaV2uW57tCE1clRJq1AyWJbq0KllhHyMjjk/BZMQictQoyZYFFLJJUPKSQybXGtIiXNCZaXWkAWUWJ2qo61OsUnH9pJ0wl5h3ypZI9TUjpCqahayFKLnNQ5iTroX0hL6mKHLBJl8m9oZICiCZpNBXwhQemYbAh6wvmdsbZEB2ysNSWsWJNByhCnDHuUkkJSFrzKPlDhDAsHUq7JHOIZmKDMkZUnX7yurWH8o9Xhcs0qsJYIjEdosSysqgFB6kZi5GlWtyi7/wBlUrvZE1c5pqhMASqYEnL4KgOKR5v/ABIoSWbX8/SPVv7KJTYRag/inKI5gJTvpWGdNOUsmwM8FGGi5ppyA9h05GI0mv0/Tb9I0uaACd7c+R9i0B/xTA/8n3N49VI85sJxKkmEuJkgRLOxcCTJrxkqNimQqjTxtUaeEjTgKqW3gHiR8X9Ugf6VrEGE/OBeK3kndE1P+VT/AO6GIVLgccKXmwMn/wCID2p9IqITUjmfcGLT2bU+Dl8syfaYr6RW5wZa07LV848vKts9PC9HWHk+IMpSR+FJbnDXgGICFrRbNNWSupVTyp5gOfeEve1Hv+/jBMiYnvFJKkgqWSASA/gBLcg8H08vmf2B6mNRLLjeJy5aSR4zQVompZ3ekcz+JhqZiWBcZmDbVFYWLloIUorQkAA08R3/AFiVM5IT4SZiiBUA3NdqUEVkdBx4koJoSDuoh7bMAmAMRjphQFqUcpcKLWBB0LNVqxBMxK5iUhCSW8SlUdIHmLl9IBxPbWRLBQ02YbECWBWoDqmFujJLwMpJLbDjFvhDnhc/vkLCvKkpDk0LpIUA1KENSCpgTkZCQrws7PpdrxQz2tVKlhEqRLRdhMUuYX3agG7PCjE9psUsEd8pKLEIZINK0Tp6mEvqYLjY1YJs9Px+NEuUpSykJCT4TlqdA5LOYXYrtnhQCO+SpXhJSgd4z1qpNI8ymjMk5ion8RLq3oVOw5RtGHcO9crtvS0IfV+yGrpl5ZceI9tQMuSU7h0lamepSXSHuXhJP7T4l2SpKSdUoAFSC1SdQYB4hMCJWHBJDoVQA3MxeoHhECDEA0FQKE0YcqXPyhcs2R+RkcUF4C5uPmL8JmKWVMT4yH3fLRoiloZ3YEOLMGBs14hSFGiAQXfNozeXmdmpG5eCW+YK8RDqFSCoKNFagtqIS3a2xqVB2DWFLCgzJlTSGBp9msmvvTnC5E16WTu1+mw5wYqZlTNV+GROPQmWx6jxQnwGPCg4BazmgJ2AVcwcY/LfgxvdBmIQCnw3ByuNLMWN9YGIWGzWfzJ6G6b6xPhp9KsUk626cv0jonKtDF5ZUUuA7KayhvA+aCT0bxpdEkHaYa7ZwPkmOJQYRnF1F5VLSnNNTNXWnpAaJ5QWIYGl3Du46QVNoEK/h/GSQFE6kg0A0Gkev/2cry4BOuZayNHZgC/JmjyXDvXMxAdubgio0NWpePTOy87LgZCatlJZ/wAS1MRq7RV0b/yW/Ym6rcEvqWPGY2l7lnsDQliN6fKABiixrtTagoWgOdiiau9btfqH535Rkg+EHdz7mPRlMiUKCe8jcRIF+dTEgMAEYTCDF8XxSZi0pkApCiEll1AJY0O0PjGmjGamkVnE/wBomCQSBMXMO0uWrnqvKImwHaJOMlpWhCkCXOXLZRSSc8pCgfDQeU0jxzETCVPW/LQ6PF7/ALP1qEqeFaTsNMAIILKRPTVwLsmCi22DOKUdHp3YuYP4cpNxNWlupenvFU4ytQmTNBmqqj6Uhr2YRWYfwTnrspALfCE3aReadMDG4NPT8ohzlvT+PsQcPnGYptAKNXVqnd4jm8fVJmuiSZhJCu8JSlEsZQk+IuXZJty3g7hkrKCSKqv6WTC/HYPNMLoS/d1JICUodTKu1K0IqehgenpSsLqLaSBpvabHYhQTJ/h5KGBUvKpSUSyxBV3hYlnqBUsBFo4NwFeIShc9U9cliZYWSkzKf4ikJYJGoFNDEnZXsqJqAtYzSaLRKPgMw/jmNZOyLUrFqExkkFJls452oRWtaOYfJ39hdKCpc/zj9wHE5R4QcgCAllhgPMNWcUvyjyfHECfNLF86rMGHL9I9cnKPfqBZgwL0snVtHO8eKdoGM+alTsmYoFPlD0Z2qW2eJcsbSGY+fwcqmLW9MkuzkMSbUGgbXWJUhm5MLPqKtb0gGSkVKU1ZnKjQFw7Pd4mE43pWtKC3OESXsUIYZkBLryuASXtQ3PNzGlTQEpyqukOzUGl/nA6VBRch38J1cHzO3UxMMGnIlagHACVE18IYA+wHvAa5NozjSi2GGYt3KiObzVt8NYAW4SMtAXPO2nwg3tAkNhyGyjDksTT/ABFsAYVqXMFSBajhx7g0hrVpUDEPwqyAHL19/XeCMJO8CVVJTMLjTKqrZeVfeAETAseI5W0Cnfmlqt1gvh0lKpf3nH4gxuah2JofhCmubDJkygn+IuPsVjXVSBCyYDm+4dRRz9AOvKG8wK7qeoEk90Bo5+0l69IW4XCqUsMxozKsXuTeDi9WC1sgVh1+Jk0oQ7bilddvSD2KVC9QRa/UbiB5aCCyswSlgoJUAnKCB4WDwSrDlJISlSqOlRsoHmavSMmcgfiQqkOxEqXQ1qQVX080RZApJBrvQkV326wZxXBzXzZQUlMsMHJBTLS9jakYh0+EA1+7UV3rb1gpaBIpUpWUJKiQHbdjVo9E4WlpEoM7ITyNt/U0EUFaHfMw3+b9b06R6Fh6IQP5U3/p0PXQQ/pbcmxHUcIlVXnuwrej6EU0grDBkgctPjAqvi1HYH0OusFSTQR6BIyVMdJDCzRG8SAxwJt41GPGs8cceTYTDpchKMysoYmqswUrMqrAuk1BvDzswAE4hnqmWty1ck4bAEMJhodNICVw3MUmuZzQKZutWND84acKwwSZoBr3SgbVKShT05JAqHpGw5tnS4ZbOyiAVYkH8UtXvnH0hRxySEz1fug1hj2XU06cPxS0K/yqb6wB2hH2x6fWI+p5K+m4IJKnHp83MNODcLTMWVEhQCkjItC1Jz+YFZF0hxlTqSXhMk36/T9YsXZ9bImodg4UaqDkpagFwa1fSFYH8w3NwWtajmKVK8buBUMGoWs1DcnaOcQlQCmIJYvoAWFCADWusd8NQou4Tl8LBhmcXDiml3JjrFSgEkiWxbTluxoRvFslashTp0Kl4ECcSxAWkPcg0Llk0515R5Hx/Cp76beqi41Jyu/rePaZRJWcxDIHizVPN6gAsduceNccXlnzc1wrcOXSLehER9RpKvcrwO3+BFJBBCqEbHTUpPJ4IlTQkh2ADG2loHlzxR6CoflZydKxtJsUh0pYm+lW3iZq3sqG+JoujDKAQzamkSYPEHKUrTcMQGJTTWB501BOZQJCgkG9KUtYObxPJSAsOfOMhB1ax+nrAGAPF5DHDvVpFBRie9mGw0iDBIU6h1podWizr4KhaZblQKZQAIJNAtZavW8IJ0lSJpBcZbFrkNrs59RBzuvwZF2RS5aQpwwJ5gc7mkcSVkpy89wXDk+0EqlOQWoQSDcgg1A5xFgvClILmub4Vrq8KvWxlbGGLw6/4eYJSSpZlymTcn7RJNHbypMK5SZiFJUWFnBCqOHDg6sHixcHJUFlqZZaQBSyiRfUe0F4rh6Z0soWKLZ2OVyC2lasBpFEUnFCW6kyoywtTKCkk5i6sr0v4QKe+0GpxH2YSp8wKsqgRlIIsTpV+kEJ7Ld0CJSgQHORV6N4c1jb93gSbhSJlgM1FAvQ8+dqwuaaf0DTTLGfMQ/lY+wYV5RxNCVKr4i//wBqjfS3OG0zBy2C1qAS1yQASbCt4Vz+Pykg90gqoBUZUvvufQQ7kRZBiez5OYoFD91+VCDr6xakANQghgDlqH1B1flzipzsXOmjOrMEh/KFBI3oKnr1hv2f4rLRhgEgrV3izTwtYeY3f3huFqLYGROSQ2CqHbrT9OkEyjQXhbheKhYLpYhnKSdX5fGGMuw/5ixO1aJmqZKI6SqIkmNvGgnaAwqSecdUjkGNRphUkSQokZszqazBzZObQ/DlBPC5QKwlAS6kzEMCHLpPzIH6RF/CCoKQFEJYFkqIdwQnMdN96QbwsBE6UXdpiT4apzE5GFHf3FDXc0tgvgn7MzHng/ikK+CkH5AxF2kH2r9fp+cR9mVZZ0nmJiD/AJTv0ibtL5gev+2Iuq9yvpXpC9Ar6/lFh4EQFzc+ViEkOpnACqdLwgw1SOp+cWPs8lPeTHSpXhFn1Le1TaJsLqRRm4LDw+rEVlkAjRrvr0q8Fpn5d6liTboXEAcKbvJgzaIF38qRqdQ7eggozFGlDqzCocgXN6fGPQvWiGjc5ytxlmULJCmJY86biPMsTg5ZmrdCCpSlGqQTZg7/APAi+YgpQoLWgpAzMoKarC5u7+kUjFSiJivNRSgo3NQPcD6wjM7SG41TKxxjgYQ8wFkCi0/hBP3dw5c7QulYco8tQ5cP8A8XVBygita1SHJsas19HhTxPgIGYy82Y1SlwwFHr9HpEk4vwVRn4YlGYlKSzIcEPcKbXVtIlxUtLFRKhlSSPQO3wiXHYBUopUQKg5hexLWqAR7RxjUjulBISCoAPmJoaKLNCWnexifsWHg00/wuHeqjJQ78ypvlBE7DpW4UAQWzEpr0c9LRDwsESJCaEiUnMR1UaekGAEkMXOo13IA6NWKnyIFPEuz5SkmUKOFd3cjfIdaNd4SiUMjtlAp4gTkPOgYRcUYYlQB1NSHBAGjGjuKwTNwyJbqmrypcedVA9QCdQW2hLxphqdCHgrFK9vAAbv5mYw0GFUouQQLOoh/3+sBYnj0sEmQjMo0JUgCW2U+IC+YEhqCE+Kxk+YAla/AAwDAUOm5rvBxXaqYDfc9Dedi5ctRTmKmuNKtqKH3gDGcdCiMqQCgghQLkEW+MC92GDs3X6CCJchRsn1IYQV+x1e4GqetZcklt7D3traNIwylLSzqLigDtWGiOHtVRfXl0pBUoJBCSHGwZuTuwFY1R7nTMbpWiP+8pqSXVW1RXoNokXxBCyPCEnoG6OA784hViiCXRdyXBF4hVMK1JSlLnQJFT6JDmM7KfJt2uBhKWUglDMbqdiCH/ABcjzERYni4KQE5wtx4gr4Uv0hhhuxWJUkKmJEtN2JBV1yh2MMMLwVMmyfF+I39NvSKFjm+dIQ5x8bNcKWsykmY+Yu73ZyA/Nm94O0jkCMKopSpCHtnUb9/eOJYpHUaYIZQQlZVlzAk0Uo5ykpLEJAcgMz2HwGsPg1KmpUWSElK0oSxLA+BTpZvvONiKRxLAD+bNdKgR/qGla9PeMVMzBQcJStyQTRQFQlLVd0j5QwA7wZy4mUNsQU+5UPrBfadLEdYX4ic07NtPSr3Uk/WGfapP/k0R9UtFPSsVYAuoevziydnyTNWAogGXUJAJLrAt+UVnh3m9D8zD/gubv0hFCQQS1MtHzVFG+LRJg9aKs3A/wsk5wUkkKUvNRsqQSAkCjEFAoOcTKQXWSXUWNjd6ByaabRrBY1wsEBKkry1Zi7nMltXeJ1faaDNroCNFB6+0WzXsRxYLMWwGZJBWU50lloU/mYmtjFIxksd8s1YLpyqWc9CBFz4hNSQlJUtkt46hyBV7mwa0VCdJUpazl8yhrr+FthuYVl2huMFmEE8g5YEnS77vEwdqvZt9iTbpeIZchbHe+pb26RPKw7OT4k0ettXL3FoTQw1P4fLmJyqGZOUjM4F7kKHKFR7PzEpPcjvEBvMwU4plB1+DwxVMZJU6KJKgHBKkpNSEh3Adjsx0gc9pwkAIlpUQ9SVVezCv0tAuNrYSlT0MsLwtRlISfAQhI3Ft33JgbG8WkSFZEpMxYoSkVBYEVJHKFmLxi55eYVbAA+HXMcrM5Le0cuBcudzUwLmktGqDe2S4rj0+dSW8lHXMs6nxWFdtIBODQKrJWdSokv1giXKUp29g0SHBfiLHZvq8Z3Sl9Au2KN4DFSx4lIe7DTa0N5cjDzrhLtlbykMKVuxcsdxWA52CSmWmgD2y6hgS7mpd7co7X2cJc5xQEjKCXAvUkMeWkFLHKDp7AU4zV8HKuEplFmJOjjPry8tNa+kcTZmUF8wYsaOA+h2PKCZnGMoKUJDWubMxYipPMwsmYk2e7Cuu3VqwWjlYZLyu9CkB1VJt/KNH3gdeKK5iUy0AroEpSHL8hr6wTwbAS5k1p5mZRohg9WIJvTkI9I4Lh8MJY7hMsJBdgHIUHDqPmzMT5t4px4JS51+pPkzRjxv9CocK/s6mTGOJX3YqciSCsvoVeVPo5i6cN4JJwyWlSwlwxJ8xPOYamDxblyqIVcV49KkpWVKYpSWQAVZrMcqQSznk9YsjjhjJJTnkGUqW9S7/AJWcRDisAFaQv4d2llqCUlgtwlSAbKNwNCNW6Q5EwG0NTUkKdxZXcVw7LASpFYtM+W7QDNwcLlj9hscl8iHuo57swym4SIO4he0MtFVM1lpqoMQ+VgSXF81jl0NoGnkknLQBnbMRzcu515XjWHcBaUk5iFO5dTPTKkCjhqOAKmGErhhTUgJylgSaB7EkljY0Zq+7QBXxRXnUPwoX7JH5Q+7Rlw/MH3hLxiQkKypVmT3QY7gOKn0hnxFeaQhW6UH/AEpiXquB/TPYs4b5vT6mGAxvcqTMZ8pqHIcG4JGnKF2APiHT84mx4OWm/wAogxepF01bouXCeJSZ1QwUoMwNWFiqlWc2sGgg3KbKQ5cK8yWuPXfpHnmGnagsb0O1q+8WDA9qFJcYhJmJ0WkOtFPw/evfZo9LtchOTF2bQ9VgUrJzEhQcVGYWpT2iuCalKlrOXKFqoSEuxuAq+lni24JUmaUqSoqQpQAVQoXQGmurF9aR5PjFrVMmPRpi0h9krUA2wYRPmXbFWBjdvQ44px9AI7tyWr4RXpufSNI7OTlkd4tKEnzBKnUzFmJGUGz+sLOGr7qYFIJdwL1I1D+kWuVxdCnUC1wc5Z3e3NolU/CHdj5K5xrs4JWRaHy5QlRJLkl2Uz0ChRrUgKVKCRF0xC0FJCgFh2INbB2Bu7wl/gwhTIAcuQCHVTc/SMku7k2LoAlYWYuuUJSBTSg5fneJ5UhAqSfUBva3vBUuUVMABWxe/NoKOFkpAEw+KxzLIq7OEAZjcQSgkc5i5Smagr4QR8hGTEsCPE+ZiCl6UHmdvjG8ZjQHQgeEEgF1VDNYgF3rU3hcqe58RqaAk9BfaN1dLbO3VvSGBxyWokg2ILEFmyli/tAk3HFIJchqnLT1YRxhpRzMRcsBfVoIlJy/1A0cAixHqdaQ5YZS9ToU8kY+lWBKlTV5RLACqlYVRSEjYaqZzYgC8RcN4RMSozFnMpTJCSSpiTVILEDQk8mhohKg3jYA6sglzfOWJ5hj9YIlyl5CnvCXKTmCLXzhepVeoAakUxxxhwIlklLkjwGJXkIIIKpaqMAEsVFRrYg6bsYY8LxCgUjLNzMKyypwLkknyt4qG94Hn8JJm51TEy5SfuCi1lgWSHDJcg1qSLRvGcXTUISSFMPH4lEMKk0fW+kE5qPIKg5cD+Zxqd3WUzSVUIJotqhiUXunSmpiuqxa1KrmJJIVWgUbW0IiLh5UopdRKkhyxfMz1NmDfFoKwKlDMQkJUoqKiSGASFAUG4INbMNonlJz2xyXZpA84FCmBqA4cuRYEFtQbRbODdpCpABVUBnax6baxW0SwpBztUOzAquGZXN3gafgSyFpUpPizBql0MWW90uSOY2jcU3jdrgzJBTVM9Pw+KCrbfv5RKpMefcK7TFKgg1JDgJewFb0vFtwnaCWpnLO/mDWuI9COWE1yQyxSiw6ZKgcyRtBiFpWHSQRuKxoojXFMFSo8qmY+i0oSUIVRWZRUSD7AU5RyZal1USSKupR9g+vTlGkywNHJVYXbq9LQZJlJT5yUhvwiZMJ2ALBID/KO0uAtgmI8qK/dWn2U/8AuhkF5sJKP8gH+Vx9IBxhdEtxlZSwzgmqUkW6GCcAXwieWcf6zEnU7RT0+nQFgFeMdD9YZIJzJyli9+ohTg1eJPr8z+cHzgCmtOez0ePLxP5kelLTJZkySpZlqSUrBIUtNE5rnKkVBbUUjX92rHlGcHY6GpqeTCvtE0vA4dJ7xac6uZJFdctnIAu8SzeImyfCPpHo/G7bsLLkxyr4af3fv/PsT8KwqZE1M1U3uznQVJS+Uh6u9wAWJAoBFTn4BS500hspmLIUosCCtTEAVIaHK1k1JHzpqbxEX2B/d4ly5Pick8Y07BsNwxOZLuqosQNf15xOrArTlBSpbu+RKiAQz+gcVhxI4MhEpM2Z3i8zKCZfhSBstRrfoLVgqZ22QlGVCFAZQkJSRQgjxFSS1tCXfSC+HDsaktgOcu75XoA4Vwt3UtwAQAlQZwadWDDbrEM6ciXnBUlIqEpQyilTkKdIHirvC7iXHJk6ijkS1UpJqz+ZRv8AKEOI4ulI8IzHcUT76+jwruS1FD4YcmRjdeIJY1ChSpBAG4pQuS4ZoEM8F2KaXJIoOu/KEeO4gVpAUQG8zOxc0Dcg1Ophpwt0ykqSMtTUNRlHeGY8byPY3qMP9vj7nzdV/vYVLQ6S9D9Daj25xIUJ0sCCLeZms7v1cRqXiA4C6pZnJOp1NTb0gkIzJoDmZwACXH9SCkZfD5ucVqKhqjzHJy22adJFCVEeE5mDJZyQ9TUn63iOetIKcqwsAglLFwb9G0pHIWFhiklKgxUGFfwUfMK3F6RIgISrMEh2ABUCSG2feOlkikaoNsLkylKAUo5QrxOQVEJ0yvWranXrHYx4RRABIsVKNCxc/HSF+IxtnPQAnfYQMiepVnSAoVUlRc7AN6PE8szfA1Y0uQmfjCo1JJ2NQ1I1KLElxVjXRh8N4iw+E7t/Eoki5Y1d2DMeTRKqXRxpS3Kxc3aE8jDkrUoMlZQo+FmBLnnaxdxBchazoCCAEB6sxzJWSwNXPqaQOBl0JLClAwfxHZ8pADwRLJUo0sK2FDvpY6aw1WlQD5s1OxCgkgZiSSKkAMagPYB61vvEUnDrW6mypGYZWck0ZQURRrM7F4KXhs7FMxCSSAHBVWmzDSCZmICRYi9RdtSA5r1jq8MxsFkyCKkkB9AxDMak0hitEtKTVTXeuatfSg9eUBfxFqnShLv1SS1tI6mKJSA+WhI6vRm1AAtGpqtGO/IWjH5FFkqSwOzh6m1r7/ejX/Ui9Js0DQZh9S/vC2YUgUclIAcm+5J1Vq/KAsw1SX1bLf2jO+S4ZvavKGs2UQXpbQFqXJOprHDF7DrUactnjElyWO4ekdTEJq4dqgMWB0Nb0ePVPOIMSPswSX+0ToAB4VgsB6XgjhJ/7dQ2mLHuAfrA+NfulljlBQRTZQ/OJuCKeXOGywfdA/KJ86+Ufhfzi7DHxDqfnDIH930hXLDLb+Y/OGIUxrWPHjyelPg7kKNWtQtsK0iUJNKf87nlAeEIo4IpX8veDB0P706Q+S2KT0YEvoDXX58+kYJO4e52+G0BYzjKEHKlOdV9k057dIRYviEyY7qYEZgkOEsDUq1ahb6RlpF2HocuXb0vr+xe8B2zk4fJKxGZIA8KwFFk5iPGNncOPaKLi+MpClCWAoZiAqqU3LMLmnSB+I8QM1ZWogOAwDsANa1YOWBu8AzF09SPXb8zBZJd+vCLen/p0IJSnz5XizeIxCl+dWb+Ww9thufjEK5jVqOY+QERLnDcHbcn6CB5s6r1dqqHPQNrpeMjCy6U441S0STp3003/wB0WPhs8d0j+nQ0fMo/p6c4rOGwkyaWQFNuSyRv4tTuR9Ys+A4UEpTmUFEBnNB6DblFMZKB4fWy+KlFe9hUsvYU303obekEy0tUUvuL0tYxyVBO16VPwEcpUVWZ7F6l/r0gJ55S0jz44ox2bmzwnqx+9yiSZJKgzlJ51B3YFuUaEgAlqMTVJDqfQ6gDaO0KLFJfWl6bD5vCBgvVw6qcxKlO4BNPDsE20MEKnsCk1egBD+haDELqpLAszGh+YjFSxQk3DnQ3/ftGnAvdpIoSHYFnsNW3ghC/XoCOhDWLRs4VjRQLsB76tvEYkByUq+6zPQVrQ6fKOsyjtE5IJLAfzVsBSpOpidc8E+Zg3pyoPhCs8UlhfdEnMKlOUlwU0bSqbX1gxwTmNCGHRFDWlFM9CI1tmaDJ2IcEsaCgBZ28QIVyrS8RIUkgu4I8XKrUB9rxCZwKfFZgQWqUkBlACxZ6UtE0tqpUAzqLANTT4fGMOOFguQSC9bOdSfr8I21B94FqNUcnNm3McImO6fvvzApZ3vSO8pzOyi4AuWDO7j92EbZlEK1szln1q2gApS0aMkG6i/VUSLcG5y3qBd931GjRx3A3PuIE0ISDW7PegtHSXcEhx+EkgHrlIPxEZGR7KPN8HOISSiZYkozUAAHjHhA5N+sdcBd5o5IP/kIyMhOX0jcXqF60HvFf1flBs5BakZGR5C1L8noSfykclwAzhlG1nsfrGYp85FSPugn90vGRkeg4pUz1OmxxhwvH/BZiqrpUGh0zK0TySKfGFs0lyL+EjSpFW08KQ3tGoyJ3FWy74klwCzFKqd0u+7Gp5JSBbVoGmPXqGFLE0D/zFn6RkZBqKByTkQ4bBTJqglCQo1BLgMNkvy1aHuF7JJQftVBa00CBmyDfmo8/hGRkZN06R5GbLJuhwgpSGFgGAYANsAIinYzLVRIFnZzVhbqRGRkJW2TPglVIqUvoz8y4GnyIiaQ5bMUk1sC2hs+lIyMjQTDIJBJLVs7lzau1I7CWJJY+F6jR9tC8bjI402oB3Ioz9C70DmjHeOTNYOS4FK8yw9IyMjjjtKXS6aFqcqkuPR6NA83BALzsQQ4LFnOVi++ntGoyBON/xBCgVsC7WBLZSzEC9DEsiSlClFKSQEgB1PQOXY6mz3aNxkEwFs3NkDKWDhi+zULNyf4xEqXzPlAO9HAruG9YyMgTTlWJVmSFOpYDkjkatXUNppG1YxCnYOQT4hqmwobFzXpGRkcgqNoXQlRJDg11NiHjozCKZAWp92MjI1bBZ//Z"/>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1"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762000"/>
            <a:ext cx="6975839" cy="5106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AutoShape 9" descr="data:image/jpeg;base64,/9j/4AAQSkZJRgABAQAAAQABAAD/2wCEAAkGBhQSERUUExQVFRQUGBgWFxgYGBgYFxwXGBQXFBUYGBQYGyceFxojGRgXHy8gIycpLCwsFR8xNTAqNSYrLCkBCQoKDgwOFw8PFykcHBwsKSkpLCkpKSkpKSkpLCwpLCksKSkpKSwsKSksKSkpKSwpLCwpLCwpKSkpLCwpLCwsKf/AABEIAMMBAwMBIgACEQEDEQH/xAAbAAACAgMBAAAAAAAAAAAAAAAEBQIDAAEGB//EAD8QAAEDAgMFBwMDAgUCBwEAAAEAAhEDIQQxQQUSUWFxIoGRobHB8AbR4RMy8UJSFCNicrIVoiQ0c4KSwuIH/8QAGQEAAwEBAQAAAAAAAAAAAAAAAAECAwQF/8QAIBEBAQEAAwEAAwADAAAAAAAAAAERAiExEgNBURMycf/aAAwDAQACEQMRAD8AQv2k2mWg6+XVGP2jusBF9J5nJc7WcKj2ni1v/IBW4mqZibEz3fypxWmD9t1Q9oBHaMG2kEk+ShX+pKlImwMHh7qAqAXOk3ieqX7QpGoYZLpAyB9O5Yz63trfnHWUttOLSd0DsB8Xydfira23BuyAfD8pPsWu5zACf2tiIniQPIqIqw0B2Rg937T6Ldge0dti8ggjl+Vn/XSTDGgm+c6d6UspjMGTr4TPh6rVOvuuaRGUX+aIBodu1Js1hi+TsvFSpfUDz/b/APE+7ksa9u8ZNyLdfZXYShNtb94gGM/kIPTahtV7nbouZiN2NJ/u6q3DbV3yQTukTPZ1Fj/Uk9GobOB/bHW2scpV+EdvPcSRq42gTbRHQPWYgOEl4Ibn2Y5ceaIo4lsWm3LIcc8kjrv7LojK/sqsHV/Uf2zAvcW7kuj7dPTxLSLGZ+G0oeptamBZwJ4AE/jxSWrQEyXZADmBFtfklQfQAIyg8MhN4jOU8IyH1GJHZkeHqU1pY+YAAEtm9hoSONm6rlKdEgTx8FZUO8ZtPDoAE4HTUtt0zm8AcwRzRf8AjqYzqMzGZC5lga0XAqOcNdPsea1Vw7ILpM6DUE8eICZOnftJjZ7TTAnPlZZS2g12rbg2nTibJFh6IjdgOsL6jWAZstnBU96d4tbBluZ3uAI0hPC10D64BA32Twm/cq62JGW80TkJPHW2qS/4Zjm2eS4AQDqLSGyoMPZuCTpM9ZPijBo+ti2CHG5ByB/F1fQqh43mgxJ5XSd1TV4nhFva+anhnwYaYm9ie9JWnW/I4fM1U535VFQRu568OA+eKXYzEPa4ta4mPK3sLJYNM3GNM8h86oaqTEXnzsga5eM3EkaaXyk9yqbinNZ+4OceUAcDPsng0TUb7fLIR7Y6iO6eaGdjXASdPVCu2i5zs4A7++FOHotzr/PssUAeJv1jyWIwa4HB1IeJ4ADyPpKP/WECbkFw9L9EDQoAQSYEHnmBHmrGANe3eIz4+qWwWDKdcgdfcBFMdu7pbEkfPXyQVKmIkuEeYzifRW0jESZtA5ZgKkicPUgnSZkDn9lZXcQ0NIkg2Jzh14PehGzvWE8LZx+ZTrC7JLgC+x4C5jnwzQAVB7jG6CSMhmOB7rJhhdhn+s2/tH3TPD4QNENEfNTqiW0FNMM3DtiICmME0/0jwCKZSVraaRgW7MZ/aPT0Vjdlsz3fM/dHNpqxtNPC0ENnNiL35lapbKa2I3hHP8Ji2mpinyTwaV1Nkb09t1zOh9slWdiO/v8A+3h3p2KasbSTwiQ7LeYlwIGlx06KDNk1AZhtuB10zC6JtFWCkmCFmFqR2qckZQ4ZfPVDPwdSbsd3CfRdR+kt/pIDnabntJhrmyP7Tl4KymwEEOOXcnv6az9JMnNlw430+6m6uRF8rZxnefH0T84VpzaPAKp+y6Z/oHhHogyOpUkrTDdN3bHZoD4n7qk7IAMy7xH2SCNSsd3kBp7oFuMzkCTnx1NuH4RFfZRtDojiPyhH7NqDVp8UDFLsQYMWn53oV73ESNNfZXVMHVAiAeh+6FeyoNCjQ3XY6DvRum820zsEPh8JvHlxByvzzspEkAyCLTlzg+R8kM3E3sgC3Ma0xe3CPdYhsRjCHETlawHBYg3IYV3ZA6eSFxph09CpMHOPtf8AHituogzJJI56RKxnDvWl59DxX3hkBp87012fsh5cHHstzg3J7kmwuIIIOoFk3w+2qgm4McRynRaRkfYfBBuXiblGsZzSKh9SD+pvgRHmj6G3qepjr9xZPAb0mq9oSrD45rjZw8QjBih8y8UsA1rVaGpe3E9VeK5P5TwCt7gFNtPiVXTIHNEB/IJ4TGjmtgHRTaO7wVgA5J4GU6R1RDaCgxvAwiWDigIimpBitDVINQFQYt/pq4NUtxMgxpLRpIktUd1GBRuLNxWlqwhPApLFW6miCFWUsPQr6aHqUke5DPclg0BVpIKthhdNqgQlYRc5BIyqs5rQSTAC5zGYwvdMQADAPvz9EftjHb+X7B+0f3Hj04fwkNeoc9fmncjD1L9Tr4lbQ36i2lgc602RDQSHnl9kK2/zv+dERTYd3rHrHupNdhwM54orBulw5z6KhrRxJAGlrwOOXVWYQdqZADY1k3MRIHJG9lgqrRSjGbzTYkdDC6OpSCT7TZmtUFeG2vVDgC6RIFwDrGea61lVzciR0K4WrYzwXoe5LQeSUh1qltp7dbcxPoj8L9TCb7p74PgUlr0rJFjmIwPTaG3Keu8Oot4hH09oNcRuuaV4ezHVGHsPc3oTHhkum+mdqVau+HEO3d0iwBvvA5dEB6qx06q6k3qfnFcPTx7m6kdD7I7D/Ubh/UD/ALhHnxTwnb0mEZmQimMhcthfqoHNp6tM/PFMqH1BSOb46g+uSYO2u4nNWhqBw2MYR2S09CCjG1UYFoYsKh+uttKAyFoqcLUJkhuysDVZulQqmBPBAVOaoOar4Wt1ADGmq30+iJLFBzOiVMFUZ0XLbf2jILQRuA3P9x4dJ8e4p7tvG7oLQQLdojQcAeJ8hzIXE7Qq72WQySwy/E1iTM3i0afPdB13Xi2Q90TVIA9AqMPRNSpDc9PukYcNHHyWJ236aqG+8zw/CxBa5c4JrTqVHeH9MJeK5MyVZTdLuCxxrompgqhEm0GL/IhVUy6nMixgHqOaKw1WA6OZ7s4jxRNK7Zz3iOkQfdGD6MnG0pRtI2TCtvBoAE2GST46rK6P0wJsSF6Ds129RYf9I9AvPq67z6fqb2Gp8mgeA3fZKenfFtanZc9tKnmujxBSPHjNVha5es266L6DP+bUHFrfJ8e6SYincpz9BmMSebD/AM2KM7V+nY4jDJfVpp/VYluJorSolIMbIuCQeVkpd9Q16brVCesO9bp1tBliuVxgus6uH2F+vnj99JrubSWnzldLsX68D3BrXVWOOh7TbAnOT6LzAp99HsnFUx/u7+w5Gh6zh/qd8XLCfAnh8hMKP1F/c0gcsvkrlcVg4CWVC5v7SR0JCtL0/D7dpn+oensi6eI3siPmq8gft6qzMtd/uA9RBV+H+uA39zHNPFjp8jHqgPYGXyUnU5zXnGC//oVO3+e3pUBb/wB0R5ro8L9VSJI3gdWukeSA6GpDROgWmiRPFLqe2qbv6o6oj/GCP3SOSCEmml+0KtiMuJiYHoTy9s7zWJy7ufPp6xwkrnNt7Rk7rTIGZnM/NeemQDJ9pYmZAmOszfU6/OUIq7pJTLEpZXKDBOdfIHnr+FTSqbpmLi+oOdlN7rq8U83SN0ZAyLZjrw7lJsO06gsahHKe9YoUjTi4dPUceYWIDjWWPJENAPG0wZtEIemeKsYYWTQwoUpbvQL9nvzRGFMATx/KDoNsL2n1sUwo4R74LWkjy8TZIhzahGStextQdtgI8DfmonCuaAHAjLplxWBpE3WiS/F/TjSP8sxyd9/5R+yppUQxwgicupI8irqaKqVDbWyJ12VL6uKBS3EvldC7Dsd+4eFkJV2GCey6eWvp7d6v7iflyWJCZfRzCMUObHex9kXjsKRfdAH2iBvN68dCq/p5p/xTCBYBwMXjskZTa8D+Vl/k2/xpOPTvagQGJRtd8BLa9VdDEq2iyVyePpXXX4tIsds8l5GozUcsk7VHPOan/wBF/wDnKVtHf8HKt2zoFhbOTbu+cEb9K0N3GU+j/NjreqxnPa0s6ejVqcgd3okmMw+a6Co23h6Jbiaea6qx1ymMYkmIK6TaNPNc5igs7FwtxBRTdoVLODnNLQAC1xbHghKzboyvhXMJETbQaWMxooqjfAfV+IZ+4ioP9Y/+wg+K6HDfWrd2XMc3juODr8gYXI4XCNc0fuBOU3adNMoPqFRWZuuLdRYzlOsI+qWR69R+rGYmjFGb9l5IIiwlonkR3JfiDwulv0dR3cNp2nOd3Q0eyOetp4ig8S5KcS9MMY9K6pSpqqQ7Q7shJzGQ1TSk5pe7dDXgdlsgmbiXO0GRyhKi4DMTNvIq+k19OC0FpN2kuzjhpy/lQYpww5MmAdQHbonIw2LLEqqPLjJMk3OWeuqxI3IiqrxUsg966IJWa3UbErUS0AAB9p3rkmLkT00T0OsvPmJrgtsPZrI559xUh2DX6ac1B+Ba7Ibp8R4ILBbbY8QTBmw+W8E3pPEcT6dQq0sLf8C9uhPMLcWTOnUMzPpCur06bhJs7l99e8KpU0mDJHmth34Rb8FH7b9c/sh3U4MEEdeCeBe54dn+cozzVP8A0loeHtzBnhNog6G3RWsFlewfPnRVJ/SqivvkT5a/ZBVHHWydZLbC0i4zt80VbE5SKnhS86RrcC0iY6SPFEYhggktGuYHI5cYnxTV2EbFjHIW/nxGqDr4d2UGD8Bgn3XN+ScuV39NONkIcbTgaAZTmONuOfNR+n6JGMpcJcZH/puI6SCFPaLN1xLZ4QRB6R3c1rYdT/xdIcN/xLHe0DuKj8f+0aXx6A7IfNEvxmoTNxLQ0z4JPjKq9ByEe0Fz2LprocYUlxLZKmqhJVbdOatXe3y05A7wyO7bPj1QFWid4Wm6ra9wJPWe+3useTSGWDZA3j+3tXkSTEmG5xFp0z0VWIwkEyZcQSBlMg68uGqGosDrkxGfGNY55+C1Wqk5cAONgI9AEjeg/TTIwjBx3tOL3ImsfRDfTlQuwlIxHZjwcWz3xPersSeC3/TKlmLKXVijcS9APSqorfEglpcB3DvOisp41sjeFgIE9oC8zEZclWabiZbmBobrDsx+7vQOhBnUjSNCs1KK2HBcSHMg/wCoDyJB8liBqUzOTvBYgEYEK0PB4LbaMSIzWxTA+QufW2NNVrAsBkQtMMdyJy0YvYUzwe1qlPIyBofYpWzTj+VaDeEydfgdvNeQD+51gNZ9D8smzIIkX+XkaLz+m8gyNMiOI1TPDbafTNjI0Bz0mHaZeactK8XYDird7eEO7QGh9ilmA29TqQDZ3AwD0Gh8uiZ0jeQbhaTlEWKa2Cb/AEHuPsVV+i5uYhHRfJSkxCuVNgJ7Y5FV7tpEzmizhwdC2/GyicMRzHEJ3sIMdbmrG1OOQjzUQ1TaBB6/wlgRxGDZUsQPsltD6bbTrNqtJ7JJIiRdpbbUZ802A0PzVWskBOd+l/xViMSTkD85JZiHFOmmNAeqrdh2uzz4n72OXVV9Yn5rmMS1Qo7N7XaBzy0i2Z77LqXbJAMtvHG4iMiQJHgqMTgA0HsuEE3BkR2Ym/GVh+T8l8aceLncTgWmSdZ52zyz458Esr4OLC8TbKPBdTh8L+o8MEEn9vCJz6QMuar239NPosLi2RxbJjS49+axnG5rS8pLjkP0QJAtNtLXBtw4d6EeyBIPH0uj6sgafOPcgqpnXl4p8eV8Ox6Tg6Ip0GNFg1jbd0nz9ULiHpjiLNA7vUJViXLtcxdiXIN7kRiXIKq9TVxa143RYyCSTObT2QQORtKsrVr77THEEwOBHC+fKUI+md0Hzv8ANChsRVMRp8us9VgnE4khxDXOaBAA1y1vmsS1uOcBEm3NbSMuceZkmc7ysZSvPDOZ9VaKSm1vPv8At81XK2VNbrNvHuha3ZOVu70RFOlJsJV5wzBBvIzmAPWSl9HiDX5cvOAI+clE0ycr/fkpvDRbPv8ARbJkHlbPgb2SlwZodj7K+AQs3Jmczrr/ACohjhMjs8eE5LWc5U5YnTBlOMBtiowyIc1oyd7HMJM16uaY6Z/PNMnbYT6hY/kScjnpkTZ3qmtMgixnlr4ZrzynfPTL0TTBbZcwi8jKD10OYTnJN4uxFNS3L3sfylmG28153Tc8DaeQNgU2a8OAg9BqPkrWckWK3MBzHhAKi/Z7s2+GR+xVx8lISNYV6nC5zSCJBBnVWtNkcQDYwevXp6KLsAIsY63HdqnsLAkKJZck93BW1KRbnly+WUKZkIslPxgq2GefwfOKubVM8Y7jb/UPlkO9nD5dWD8pYep06Ld5r2iHNJAMHI2OXdmO9McXtXfpOaWXg9DpqlrMlJ4mPX8om4myWuDx+zqrZ3g6L3iRPUHySujhi6rTGW89vfLgF6hSfB6Xyt0QlbZFF7xUNMB4IcHN7NxyFvFY3hZfGn1EMa63mleIfITLHCCPnJKcS5dU8ZF2IfdA1nIvEOQtCC4TxHqo5VUFOcHNvJtnM9NMktxrADblN5634SjqOKDWu55d2XqgtovkAiwdpwIzjlqs1xZRwbd0dqlcA3N78VpLm4oi29ksUdqbfSJ6K4AD57q9lRpzk8hDR43J8AtA3XM1Vlmv28LBVtaJ1npbxRL3WzsOuXRbfWJbGhN/nzNKBF7GgZlxtaIHiTKoqMnL04q5tO3X5qpto92uYHRK3+GHp26+XS4V1Njnf7elh3wpuhoyk+HzjpkoCoDEuMCAIzB1IHGUu/QHGHkk3GmkfPstEuab5cZlH1YIAaATxJAMxyP3VLKXAX6z/Kuc8LG6NQRb58srqJ+3itNwHjlbwWjZ0EXWk5SpsGu4jTPpkjcHth7AL7zRIgkwOnDVLpn3WFUTssFt2m47uROU28HeFk0NRrhGR4Reb/O9edtqQ4HRMMLtJ7ZIu0X3TkBpGoz0VSpsdi4HX53rN4pXs76la4Q7TR0cLRU49YTenD7ix4HPx1stJyiLxrbH9+h8AffzW/8ADsMm4PGfZRc4gEDjJ56DuCg13CY+C0JwlbqRH7e0MuB8PyoMEge6u3rz8PcFZvg5+g/hXKnFG7ZbOiudh5/bnwKqcwgXCtKLgqpV02VJPr7piANpVL8beclKMad2x0zR+0qvb6R6ApDtDEmYH7v+P/69FNuQ56FxdSTGvp+VoUoO6bXjvmPVRptVzwwk3LZIAkWMiHGZt0M5rO1orxFEEHdiKdnSYJJJnsycuXCUvxzCxxbMwdMpVuIJEhA1HXUmrIPBYtGqfgWJAya2ZOWsaXJI5lTw7BqYCqawzN4OXC3zNWNxA1gfOJC5+XrWL2UxBktHUGZ05LbHNyFz0t6KJgnL58KtaBB5fNFkpn6k93nooucbSNZ5Hmtid3hqfHgspMBd2iWtm8XPdaUpxPWVqwIgwPmSrZRE2Fx4BTdh799hyup0qR1+d2uiIGT/AKTPH26d62GyZyy04+UKVKhJMacbDuj5ZbcItJ9RGnRLP4bW9GU91vNV77jfIeC2aVuGhnxyUxTmIB5/xKfhIC1xnz1Hhmpb852jxy/hWtoEHImNRmSLwCRf50Mxh2AtkExpkDyJHrH9KvjzzqpsUSpCrbmtYioJtDW5RB5Te8qreut5ZfEiWAhsWIIPr65+CtwO2KlH9plv9rrju1HUEIX9SYvkiKeFkNtnl1TJ0+y/qmnUs7snKHHs9z9O+E3DQ7KxyvrwjivNi3dcdITfZe1HtyMtEmLkHkOGmScuFZrrntjTLjH2t0UgzszprlPqgsPtunugPIbvHMyW9ztO/nmjxhWz2XcM8uocNFcqLG6NUZ6T7eatFabRI9kOcJfgD5/jNbZTgZ5cwr7S2/DjQkTlr5cEJWY5ucdQZGcorevkD3/ISHbm192abHD9SLnQcm805ehgDaGMH6haD2zPPdO7LRzOXigca9roeBpB6xw0QdJ268OuIIPPj3q97t2XAAB0/wDdMiOngot1UmNnAndFRskQSY00g/NQgaQmZvY+llaKxggEwRccYvlx58FrCXcAP6otzFx7oAPEUpph+eYPl5XCWVHJrjKJYHNJsSHfPBL6LGuJa6xI7JmBIvHeLJU1P+MPBp/9o9wsVLxBIjJYkboqlMkAgSLTmBbl1VX6MSXcQBER4K8b+7MgDLhPIanhZUAE2Nus+HNctt1qnTpkxMR9hfmUQx86HlxtryWqNEOEzYZk2sEVS3YMMJg5xHOTe3epoUNpZSROp66D5+bKT+za14OlrT85Faq1RA6dw6Dl7KylTsI4zy4SFJtMaJvnyFucmykGxM2HW/Wyx7YFzJPz0UaQHwlLMG6w0BJMn56qoVLm3twm0QjXOGvr68P5WqjgYFg2xnnnPE96qgM1wcJuDoB78+fJWUKNsyY4Z25qxuGGbWkxa0m/f8uttqEWs2ZkZ+O7PgbJaGqhFhlHOePzJaqVW9HDL8QZhWgnQSY0I9M0PUaZMiDmdDl4qacZTJImxBORJjSLGwQtSjq0k5mD94RJpiJ4Gc8yRyngLKt7co3pN8pj5x5LSX5vRehPJFU8RugdQe+D87lEU54yR/Huqw06zkdLWEnyHetpzl9RZUy+XXOevot0yRcfLgofLM9QcwptqrRIt+IcQAbgcefPVH4XajqY/wAswZBINxrNvDKClbHTCmNeiZOswn1WwwHgsJEybt4ZgSO8d6cMAeOxBnI5iOIj2Xm7yYnqERs/HOZIDywEGwLhM20BvE3hVKVjofqDb4ph1Kie3/U/gciB/q9Oq5YS4Am8ffJaxFAZRPyevop0X7lxqCMz5RkjdGYgBIPKNOcZ96ytiN6B+1rbDhe8nmfbktV3CLE89OllRVqQ0NnM7x8LDnn0ugIMq3vkc+N7HyRFOnukGZg73HKCPnAoIm6NY1zmA5hkti0hpkk/MkADtLGTI8NNTmJ4FKTc8FfWPz8IVyRiXYrdO7utJGZzk6mdVix1ICxzCxSfZ7iTJIOl/JVUDc9XeqxYuXh+2tFYkwSBxA+FDE59futLEqUWgXjSPcj0R9OgC0SOHpdYsSNqhTEdd70BQdcw63P0K2sS4hLCnPo30KLonLv9Vixbfwqq/wAU5xguJAeQOQ+FX0m3n/aO6YyWLFly9pxcW5dfypCmMosQTGYkZWW1ik6GLjudCOl40Q2JdDgtrEUKd4nPhPoPQqW8Yz19wsWJz0B/3Nk3I3r9Db1S/EV3AyDe6xYur8fjPkZ4f9jTxF1fTz+cFixXPE31U8KNI371tYqJNxvxyzvoVDfKxYiCoHPwVThJKxYmFDwpc+nosWIIsxOfgh3DPp9lixI0t4nO/VYsWJKf/9k="/>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AutoShape 11" descr="data:image/jpeg;base64,/9j/4AAQSkZJRgABAQAAAQABAAD/2wCEAAkGBhQSERUUExQVFRQUGBgWFxgYGBgYFxwXGBQXFBUYGBQYGyceFxojGRgXHy8gIycpLCwsFR8xNTAqNSYrLCkBCQoKDgwOFw8PFykcHBwsKSkpLCkpKSkpKSkpLCwpLCksKSkpKSwsKSksKSkpKSwpLCwpLCwpKSkpLCwpLCwsKf/AABEIAMMBAwMBIgACEQEDEQH/xAAbAAACAgMBAAAAAAAAAAAAAAAEBQIDAAEGB//EAD8QAAEDAgMFBwMDAgUCBwEAAAEAAhEDIQQxQQUSUWFxIoGRobHB8AbR4RMy8UJSFCNicrIVoiQ0c4KSwuIH/8QAGQEAAwEBAQAAAAAAAAAAAAAAAAECAwQF/8QAIBEBAQEAAwEAAwADAAAAAAAAAAERAiExEgNBURMycf/aAAwDAQACEQMRAD8AQv2k2mWg6+XVGP2jusBF9J5nJc7WcKj2ni1v/IBW4mqZibEz3fypxWmD9t1Q9oBHaMG2kEk+ShX+pKlImwMHh7qAqAXOk3ieqX7QpGoYZLpAyB9O5Yz63trfnHWUttOLSd0DsB8Xydfira23BuyAfD8pPsWu5zACf2tiIniQPIqIqw0B2Rg937T6Ldge0dti8ggjl+Vn/XSTDGgm+c6d6UspjMGTr4TPh6rVOvuuaRGUX+aIBodu1Js1hi+TsvFSpfUDz/b/APE+7ksa9u8ZNyLdfZXYShNtb94gGM/kIPTahtV7nbouZiN2NJ/u6q3DbV3yQTukTPZ1Fj/Uk9GobOB/bHW2scpV+EdvPcSRq42gTbRHQPWYgOEl4Ibn2Y5ceaIo4lsWm3LIcc8kjrv7LojK/sqsHV/Uf2zAvcW7kuj7dPTxLSLGZ+G0oeptamBZwJ4AE/jxSWrQEyXZADmBFtfklQfQAIyg8MhN4jOU8IyH1GJHZkeHqU1pY+YAAEtm9hoSONm6rlKdEgTx8FZUO8ZtPDoAE4HTUtt0zm8AcwRzRf8AjqYzqMzGZC5lga0XAqOcNdPsea1Vw7ILpM6DUE8eICZOnftJjZ7TTAnPlZZS2g12rbg2nTibJFh6IjdgOsL6jWAZstnBU96d4tbBluZ3uAI0hPC10D64BA32Twm/cq62JGW80TkJPHW2qS/4Zjm2eS4AQDqLSGyoMPZuCTpM9ZPijBo+ti2CHG5ByB/F1fQqh43mgxJ5XSd1TV4nhFva+anhnwYaYm9ie9JWnW/I4fM1U535VFQRu568OA+eKXYzEPa4ta4mPK3sLJYNM3GNM8h86oaqTEXnzsga5eM3EkaaXyk9yqbinNZ+4OceUAcDPsng0TUb7fLIR7Y6iO6eaGdjXASdPVCu2i5zs4A7++FOHotzr/PssUAeJv1jyWIwa4HB1IeJ4ADyPpKP/WECbkFw9L9EDQoAQSYEHnmBHmrGANe3eIz4+qWwWDKdcgdfcBFMdu7pbEkfPXyQVKmIkuEeYzifRW0jESZtA5ZgKkicPUgnSZkDn9lZXcQ0NIkg2Jzh14PehGzvWE8LZx+ZTrC7JLgC+x4C5jnwzQAVB7jG6CSMhmOB7rJhhdhn+s2/tH3TPD4QNENEfNTqiW0FNMM3DtiICmME0/0jwCKZSVraaRgW7MZ/aPT0Vjdlsz3fM/dHNpqxtNPC0ENnNiL35lapbKa2I3hHP8Ji2mpinyTwaV1Nkb09t1zOh9slWdiO/v8A+3h3p2KasbSTwiQ7LeYlwIGlx06KDNk1AZhtuB10zC6JtFWCkmCFmFqR2qckZQ4ZfPVDPwdSbsd3CfRdR+kt/pIDnabntJhrmyP7Tl4KymwEEOOXcnv6az9JMnNlw430+6m6uRF8rZxnefH0T84VpzaPAKp+y6Z/oHhHogyOpUkrTDdN3bHZoD4n7qk7IAMy7xH2SCNSsd3kBp7oFuMzkCTnx1NuH4RFfZRtDojiPyhH7NqDVp8UDFLsQYMWn53oV73ESNNfZXVMHVAiAeh+6FeyoNCjQ3XY6DvRum820zsEPh8JvHlxByvzzspEkAyCLTlzg+R8kM3E3sgC3Ma0xe3CPdYhsRjCHETlawHBYg3IYV3ZA6eSFxph09CpMHOPtf8AHituogzJJI56RKxnDvWl59DxX3hkBp87012fsh5cHHstzg3J7kmwuIIIOoFk3w+2qgm4McRynRaRkfYfBBuXiblGsZzSKh9SD+pvgRHmj6G3qepjr9xZPAb0mq9oSrD45rjZw8QjBih8y8UsA1rVaGpe3E9VeK5P5TwCt7gFNtPiVXTIHNEB/IJ4TGjmtgHRTaO7wVgA5J4GU6R1RDaCgxvAwiWDigIimpBitDVINQFQYt/pq4NUtxMgxpLRpIktUd1GBRuLNxWlqwhPApLFW6miCFWUsPQr6aHqUke5DPclg0BVpIKthhdNqgQlYRc5BIyqs5rQSTAC5zGYwvdMQADAPvz9EftjHb+X7B+0f3Hj04fwkNeoc9fmncjD1L9Tr4lbQ36i2lgc602RDQSHnl9kK2/zv+dERTYd3rHrHupNdhwM54orBulw5z6KhrRxJAGlrwOOXVWYQdqZADY1k3MRIHJG9lgqrRSjGbzTYkdDC6OpSCT7TZmtUFeG2vVDgC6RIFwDrGea61lVzciR0K4WrYzwXoe5LQeSUh1qltp7dbcxPoj8L9TCb7p74PgUlr0rJFjmIwPTaG3Keu8Oot4hH09oNcRuuaV4ezHVGHsPc3oTHhkum+mdqVau+HEO3d0iwBvvA5dEB6qx06q6k3qfnFcPTx7m6kdD7I7D/Ubh/UD/ALhHnxTwnb0mEZmQimMhcthfqoHNp6tM/PFMqH1BSOb46g+uSYO2u4nNWhqBw2MYR2S09CCjG1UYFoYsKh+uttKAyFoqcLUJkhuysDVZulQqmBPBAVOaoOar4Wt1ADGmq30+iJLFBzOiVMFUZ0XLbf2jILQRuA3P9x4dJ8e4p7tvG7oLQQLdojQcAeJ8hzIXE7Qq72WQySwy/E1iTM3i0afPdB13Xi2Q90TVIA9AqMPRNSpDc9PukYcNHHyWJ236aqG+8zw/CxBa5c4JrTqVHeH9MJeK5MyVZTdLuCxxrompgqhEm0GL/IhVUy6nMixgHqOaKw1WA6OZ7s4jxRNK7Zz3iOkQfdGD6MnG0pRtI2TCtvBoAE2GST46rK6P0wJsSF6Ds129RYf9I9AvPq67z6fqb2Gp8mgeA3fZKenfFtanZc9tKnmujxBSPHjNVha5es266L6DP+bUHFrfJ8e6SYincpz9BmMSebD/AM2KM7V+nY4jDJfVpp/VYluJorSolIMbIuCQeVkpd9Q16brVCesO9bp1tBliuVxgus6uH2F+vnj99JrubSWnzldLsX68D3BrXVWOOh7TbAnOT6LzAp99HsnFUx/u7+w5Gh6zh/qd8XLCfAnh8hMKP1F/c0gcsvkrlcVg4CWVC5v7SR0JCtL0/D7dpn+oensi6eI3siPmq8gft6qzMtd/uA9RBV+H+uA39zHNPFjp8jHqgPYGXyUnU5zXnGC//oVO3+e3pUBb/wB0R5ro8L9VSJI3gdWukeSA6GpDROgWmiRPFLqe2qbv6o6oj/GCP3SOSCEmml+0KtiMuJiYHoTy9s7zWJy7ufPp6xwkrnNt7Rk7rTIGZnM/NeemQDJ9pYmZAmOszfU6/OUIq7pJTLEpZXKDBOdfIHnr+FTSqbpmLi+oOdlN7rq8U83SN0ZAyLZjrw7lJsO06gsahHKe9YoUjTi4dPUceYWIDjWWPJENAPG0wZtEIemeKsYYWTQwoUpbvQL9nvzRGFMATx/KDoNsL2n1sUwo4R74LWkjy8TZIhzahGStextQdtgI8DfmonCuaAHAjLplxWBpE3WiS/F/TjSP8sxyd9/5R+yppUQxwgicupI8irqaKqVDbWyJ12VL6uKBS3EvldC7Dsd+4eFkJV2GCey6eWvp7d6v7iflyWJCZfRzCMUObHex9kXjsKRfdAH2iBvN68dCq/p5p/xTCBYBwMXjskZTa8D+Vl/k2/xpOPTvagQGJRtd8BLa9VdDEq2iyVyePpXXX4tIsds8l5GozUcsk7VHPOan/wBF/wDnKVtHf8HKt2zoFhbOTbu+cEb9K0N3GU+j/NjreqxnPa0s6ejVqcgd3okmMw+a6Co23h6Jbiaea6qx1ymMYkmIK6TaNPNc5igs7FwtxBRTdoVLODnNLQAC1xbHghKzboyvhXMJETbQaWMxooqjfAfV+IZ+4ioP9Y/+wg+K6HDfWrd2XMc3juODr8gYXI4XCNc0fuBOU3adNMoPqFRWZuuLdRYzlOsI+qWR69R+rGYmjFGb9l5IIiwlonkR3JfiDwulv0dR3cNp2nOd3Q0eyOetp4ig8S5KcS9MMY9K6pSpqqQ7Q7shJzGQ1TSk5pe7dDXgdlsgmbiXO0GRyhKi4DMTNvIq+k19OC0FpN2kuzjhpy/lQYpww5MmAdQHbonIw2LLEqqPLjJMk3OWeuqxI3IiqrxUsg966IJWa3UbErUS0AAB9p3rkmLkT00T0OsvPmJrgtsPZrI559xUh2DX6ac1B+Ba7Ibp8R4ILBbbY8QTBmw+W8E3pPEcT6dQq0sLf8C9uhPMLcWTOnUMzPpCur06bhJs7l99e8KpU0mDJHmth34Rb8FH7b9c/sh3U4MEEdeCeBe54dn+cozzVP8A0loeHtzBnhNog6G3RWsFlewfPnRVJ/SqivvkT5a/ZBVHHWydZLbC0i4zt80VbE5SKnhS86RrcC0iY6SPFEYhggktGuYHI5cYnxTV2EbFjHIW/nxGqDr4d2UGD8Bgn3XN+ScuV39NONkIcbTgaAZTmONuOfNR+n6JGMpcJcZH/puI6SCFPaLN1xLZ4QRB6R3c1rYdT/xdIcN/xLHe0DuKj8f+0aXx6A7IfNEvxmoTNxLQ0z4JPjKq9ByEe0Fz2LprocYUlxLZKmqhJVbdOatXe3y05A7wyO7bPj1QFWid4Wm6ra9wJPWe+3useTSGWDZA3j+3tXkSTEmG5xFp0z0VWIwkEyZcQSBlMg68uGqGosDrkxGfGNY55+C1Wqk5cAONgI9AEjeg/TTIwjBx3tOL3ImsfRDfTlQuwlIxHZjwcWz3xPersSeC3/TKlmLKXVijcS9APSqorfEglpcB3DvOisp41sjeFgIE9oC8zEZclWabiZbmBobrDsx+7vQOhBnUjSNCs1KK2HBcSHMg/wCoDyJB8liBqUzOTvBYgEYEK0PB4LbaMSIzWxTA+QufW2NNVrAsBkQtMMdyJy0YvYUzwe1qlPIyBofYpWzTj+VaDeEydfgdvNeQD+51gNZ9D8smzIIkX+XkaLz+m8gyNMiOI1TPDbafTNjI0Bz0mHaZeactK8XYDird7eEO7QGh9ilmA29TqQDZ3AwD0Gh8uiZ0jeQbhaTlEWKa2Cb/AEHuPsVV+i5uYhHRfJSkxCuVNgJ7Y5FV7tpEzmizhwdC2/GyicMRzHEJ3sIMdbmrG1OOQjzUQ1TaBB6/wlgRxGDZUsQPsltD6bbTrNqtJ7JJIiRdpbbUZ802A0PzVWskBOd+l/xViMSTkD85JZiHFOmmNAeqrdh2uzz4n72OXVV9Yn5rmMS1Qo7N7XaBzy0i2Z77LqXbJAMtvHG4iMiQJHgqMTgA0HsuEE3BkR2Ym/GVh+T8l8aceLncTgWmSdZ52zyz458Esr4OLC8TbKPBdTh8L+o8MEEn9vCJz6QMuar239NPosLi2RxbJjS49+axnG5rS8pLjkP0QJAtNtLXBtw4d6EeyBIPH0uj6sgafOPcgqpnXl4p8eV8Ox6Tg6Ip0GNFg1jbd0nz9ULiHpjiLNA7vUJViXLtcxdiXIN7kRiXIKq9TVxa143RYyCSTObT2QQORtKsrVr77THEEwOBHC+fKUI+md0Hzv8ANChsRVMRp8us9VgnE4khxDXOaBAA1y1vmsS1uOcBEm3NbSMuceZkmc7ysZSvPDOZ9VaKSm1vPv8At81XK2VNbrNvHuha3ZOVu70RFOlJsJV5wzBBvIzmAPWSl9HiDX5cvOAI+clE0ycr/fkpvDRbPv8ARbJkHlbPgb2SlwZodj7K+AQs3Jmczrr/ACohjhMjs8eE5LWc5U5YnTBlOMBtiowyIc1oyd7HMJM16uaY6Z/PNMnbYT6hY/kScjnpkTZ3qmtMgixnlr4ZrzynfPTL0TTBbZcwi8jKD10OYTnJN4uxFNS3L3sfylmG28153Tc8DaeQNgU2a8OAg9BqPkrWckWK3MBzHhAKi/Z7s2+GR+xVx8lISNYV6nC5zSCJBBnVWtNkcQDYwevXp6KLsAIsY63HdqnsLAkKJZck93BW1KRbnly+WUKZkIslPxgq2GefwfOKubVM8Y7jb/UPlkO9nD5dWD8pYep06Ld5r2iHNJAMHI2OXdmO9McXtXfpOaWXg9DpqlrMlJ4mPX8om4myWuDx+zqrZ3g6L3iRPUHySujhi6rTGW89vfLgF6hSfB6Xyt0QlbZFF7xUNMB4IcHN7NxyFvFY3hZfGn1EMa63mleIfITLHCCPnJKcS5dU8ZF2IfdA1nIvEOQtCC4TxHqo5VUFOcHNvJtnM9NMktxrADblN5634SjqOKDWu55d2XqgtovkAiwdpwIzjlqs1xZRwbd0dqlcA3N78VpLm4oi29ksUdqbfSJ6K4AD57q9lRpzk8hDR43J8AtA3XM1Vlmv28LBVtaJ1npbxRL3WzsOuXRbfWJbGhN/nzNKBF7GgZlxtaIHiTKoqMnL04q5tO3X5qpto92uYHRK3+GHp26+XS4V1Njnf7elh3wpuhoyk+HzjpkoCoDEuMCAIzB1IHGUu/QHGHkk3GmkfPstEuab5cZlH1YIAaATxJAMxyP3VLKXAX6z/Kuc8LG6NQRb58srqJ+3itNwHjlbwWjZ0EXWk5SpsGu4jTPpkjcHth7AL7zRIgkwOnDVLpn3WFUTssFt2m47uROU28HeFk0NRrhGR4Reb/O9edtqQ4HRMMLtJ7ZIu0X3TkBpGoz0VSpsdi4HX53rN4pXs76la4Q7TR0cLRU49YTenD7ix4HPx1stJyiLxrbH9+h8AffzW/8ADsMm4PGfZRc4gEDjJ56DuCg13CY+C0JwlbqRH7e0MuB8PyoMEge6u3rz8PcFZvg5+g/hXKnFG7ZbOiudh5/bnwKqcwgXCtKLgqpV02VJPr7piANpVL8beclKMad2x0zR+0qvb6R6ApDtDEmYH7v+P/69FNuQ56FxdSTGvp+VoUoO6bXjvmPVRptVzwwk3LZIAkWMiHGZt0M5rO1orxFEEHdiKdnSYJJJnsycuXCUvxzCxxbMwdMpVuIJEhA1HXUmrIPBYtGqfgWJAya2ZOWsaXJI5lTw7BqYCqawzN4OXC3zNWNxA1gfOJC5+XrWL2UxBktHUGZ05LbHNyFz0t6KJgnL58KtaBB5fNFkpn6k93nooucbSNZ5Hmtid3hqfHgspMBd2iWtm8XPdaUpxPWVqwIgwPmSrZRE2Fx4BTdh799hyup0qR1+d2uiIGT/AKTPH26d62GyZyy04+UKVKhJMacbDuj5ZbcItJ9RGnRLP4bW9GU91vNV77jfIeC2aVuGhnxyUxTmIB5/xKfhIC1xnz1Hhmpb852jxy/hWtoEHImNRmSLwCRf50Mxh2AtkExpkDyJHrH9KvjzzqpsUSpCrbmtYioJtDW5RB5Te8qreut5ZfEiWAhsWIIPr65+CtwO2KlH9plv9rrju1HUEIX9SYvkiKeFkNtnl1TJ0+y/qmnUs7snKHHs9z9O+E3DQ7KxyvrwjivNi3dcdITfZe1HtyMtEmLkHkOGmScuFZrrntjTLjH2t0UgzszprlPqgsPtunugPIbvHMyW9ztO/nmjxhWz2XcM8uocNFcqLG6NUZ6T7eatFabRI9kOcJfgD5/jNbZTgZ5cwr7S2/DjQkTlr5cEJWY5ucdQZGcorevkD3/ISHbm192abHD9SLnQcm805ehgDaGMH6haD2zPPdO7LRzOXigca9roeBpB6xw0QdJ268OuIIPPj3q97t2XAAB0/wDdMiOngot1UmNnAndFRskQSY00g/NQgaQmZvY+llaKxggEwRccYvlx58FrCXcAP6otzFx7oAPEUpph+eYPl5XCWVHJrjKJYHNJsSHfPBL6LGuJa6xI7JmBIvHeLJU1P+MPBp/9o9wsVLxBIjJYkboqlMkAgSLTmBbl1VX6MSXcQBER4K8b+7MgDLhPIanhZUAE2Nus+HNctt1qnTpkxMR9hfmUQx86HlxtryWqNEOEzYZk2sEVS3YMMJg5xHOTe3epoUNpZSROp66D5+bKT+za14OlrT85Faq1RA6dw6Dl7KylTsI4zy4SFJtMaJvnyFucmykGxM2HW/Wyx7YFzJPz0UaQHwlLMG6w0BJMn56qoVLm3twm0QjXOGvr68P5WqjgYFg2xnnnPE96qgM1wcJuDoB78+fJWUKNsyY4Z25qxuGGbWkxa0m/f8uttqEWs2ZkZ+O7PgbJaGqhFhlHOePzJaqVW9HDL8QZhWgnQSY0I9M0PUaZMiDmdDl4qacZTJImxBORJjSLGwQtSjq0k5mD94RJpiJ4Gc8yRyngLKt7co3pN8pj5x5LSX5vRehPJFU8RugdQe+D87lEU54yR/Huqw06zkdLWEnyHetpzl9RZUy+XXOevot0yRcfLgofLM9QcwptqrRIt+IcQAbgcefPVH4XajqY/wAswZBINxrNvDKClbHTCmNeiZOswn1WwwHgsJEybt4ZgSO8d6cMAeOxBnI5iOIj2Xm7yYnqERs/HOZIDywEGwLhM20BvE3hVKVjofqDb4ph1Kie3/U/gciB/q9Oq5YS4Am8ffJaxFAZRPyevop0X7lxqCMz5RkjdGYgBIPKNOcZ96ytiN6B+1rbDhe8nmfbktV3CLE89OllRVqQ0NnM7x8LDnn0ugIMq3vkc+N7HyRFOnukGZg73HKCPnAoIm6NY1zmA5hkti0hpkk/MkADtLGTI8NNTmJ4FKTc8FfWPz8IVyRiXYrdO7utJGZzk6mdVix1ICxzCxSfZ7iTJIOl/JVUDc9XeqxYuXh+2tFYkwSBxA+FDE59futLEqUWgXjSPcj0R9OgC0SOHpdYsSNqhTEdd70BQdcw63P0K2sS4hLCnPo30KLonLv9Vixbfwqq/wAU5xguJAeQOQ+FX0m3n/aO6YyWLFly9pxcW5dfypCmMosQTGYkZWW1ik6GLjudCOl40Q2JdDgtrEUKd4nPhPoPQqW8Yz19wsWJz0B/3Nk3I3r9Db1S/EV3AyDe6xYur8fjPkZ4f9jTxF1fTz+cFixXPE31U8KNI371tYqJNxvxyzvoVDfKxYiCoHPwVThJKxYmFDwpc+nosWIIsxOfgh3DPp9lixI0t4nO/VYsWJKf/9k="/>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80476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endParaRPr lang="en-US"/>
          </a:p>
        </p:txBody>
      </p:sp>
      <p:sp>
        <p:nvSpPr>
          <p:cNvPr id="4" name="Date Placeholder 3"/>
          <p:cNvSpPr>
            <a:spLocks noGrp="1"/>
          </p:cNvSpPr>
          <p:nvPr>
            <p:ph type="dt" sz="half" idx="10"/>
          </p:nvPr>
        </p:nvSpPr>
        <p:spPr/>
        <p:txBody>
          <a:bodyPr/>
          <a:lstStyle/>
          <a:p>
            <a:fld id="{03831718-0515-4D75-8C2A-466B602B53C1}" type="datetime2">
              <a:rPr lang="en-US" smtClean="0"/>
              <a:t>Sunday, October 18, 2020</a:t>
            </a:fld>
            <a:endParaRPr lang="en-US"/>
          </a:p>
        </p:txBody>
      </p:sp>
      <p:sp>
        <p:nvSpPr>
          <p:cNvPr id="5" name="Footer Placeholder 4"/>
          <p:cNvSpPr>
            <a:spLocks noGrp="1"/>
          </p:cNvSpPr>
          <p:nvPr>
            <p:ph type="ftr" sz="quarter" idx="12"/>
          </p:nvPr>
        </p:nvSpPr>
        <p:spPr/>
        <p:txBody>
          <a:bodyPr/>
          <a:lstStyle/>
          <a:p>
            <a:endParaRPr lang="en-US"/>
          </a:p>
        </p:txBody>
      </p:sp>
      <p:sp>
        <p:nvSpPr>
          <p:cNvPr id="6" name="AutoShape 2" descr="data:image/jpeg;base64,/9j/4AAQSkZJRgABAQAAAQABAAD/2wCEAAkGBhQSERUUExQVFRQUGBgWFxgYGBgYFxwXGBQXFBUYGBQYGyceFxojGRgXHy8gIycpLCwsFR8xNTAqNSYrLCkBCQoKDgwOFw8PFykcHBwsKSkpLCkpKSkpKSkpLCwpLCksKSkpKSwsKSksKSkpKSwpLCwpLCwpKSkpLCwpLCwsKf/AABEIAMMBAwMBIgACEQEDEQH/xAAbAAACAgMBAAAAAAAAAAAAAAAEBQIDAAEGB//EAD8QAAEDAgMFBwMDAgUCBwEAAAEAAhEDIQQxQQUSUWFxIoGRobHB8AbR4RMy8UJSFCNicrIVoiQ0c4KSwuIH/8QAGQEAAwEBAQAAAAAAAAAAAAAAAAECAwQF/8QAIBEBAQEAAwEAAwADAAAAAAAAAAERAiExEgNBURMycf/aAAwDAQACEQMRAD8AQv2k2mWg6+XVGP2jusBF9J5nJc7WcKj2ni1v/IBW4mqZibEz3fypxWmD9t1Q9oBHaMG2kEk+ShX+pKlImwMHh7qAqAXOk3ieqX7QpGoYZLpAyB9O5Yz63trfnHWUttOLSd0DsB8Xydfira23BuyAfD8pPsWu5zACf2tiIniQPIqIqw0B2Rg937T6Ldge0dti8ggjl+Vn/XSTDGgm+c6d6UspjMGTr4TPh6rVOvuuaRGUX+aIBodu1Js1hi+TsvFSpfUDz/b/APE+7ksa9u8ZNyLdfZXYShNtb94gGM/kIPTahtV7nbouZiN2NJ/u6q3DbV3yQTukTPZ1Fj/Uk9GobOB/bHW2scpV+EdvPcSRq42gTbRHQPWYgOEl4Ibn2Y5ceaIo4lsWm3LIcc8kjrv7LojK/sqsHV/Uf2zAvcW7kuj7dPTxLSLGZ+G0oeptamBZwJ4AE/jxSWrQEyXZADmBFtfklQfQAIyg8MhN4jOU8IyH1GJHZkeHqU1pY+YAAEtm9hoSONm6rlKdEgTx8FZUO8ZtPDoAE4HTUtt0zm8AcwRzRf8AjqYzqMzGZC5lga0XAqOcNdPsea1Vw7ILpM6DUE8eICZOnftJjZ7TTAnPlZZS2g12rbg2nTibJFh6IjdgOsL6jWAZstnBU96d4tbBluZ3uAI0hPC10D64BA32Twm/cq62JGW80TkJPHW2qS/4Zjm2eS4AQDqLSGyoMPZuCTpM9ZPijBo+ti2CHG5ByB/F1fQqh43mgxJ5XSd1TV4nhFva+anhnwYaYm9ie9JWnW/I4fM1U535VFQRu568OA+eKXYzEPa4ta4mPK3sLJYNM3GNM8h86oaqTEXnzsga5eM3EkaaXyk9yqbinNZ+4OceUAcDPsng0TUb7fLIR7Y6iO6eaGdjXASdPVCu2i5zs4A7++FOHotzr/PssUAeJv1jyWIwa4HB1IeJ4ADyPpKP/WECbkFw9L9EDQoAQSYEHnmBHmrGANe3eIz4+qWwWDKdcgdfcBFMdu7pbEkfPXyQVKmIkuEeYzifRW0jESZtA5ZgKkicPUgnSZkDn9lZXcQ0NIkg2Jzh14PehGzvWE8LZx+ZTrC7JLgC+x4C5jnwzQAVB7jG6CSMhmOB7rJhhdhn+s2/tH3TPD4QNENEfNTqiW0FNMM3DtiICmME0/0jwCKZSVraaRgW7MZ/aPT0Vjdlsz3fM/dHNpqxtNPC0ENnNiL35lapbKa2I3hHP8Ji2mpinyTwaV1Nkb09t1zOh9slWdiO/v8A+3h3p2KasbSTwiQ7LeYlwIGlx06KDNk1AZhtuB10zC6JtFWCkmCFmFqR2qckZQ4ZfPVDPwdSbsd3CfRdR+kt/pIDnabntJhrmyP7Tl4KymwEEOOXcnv6az9JMnNlw430+6m6uRF8rZxnefH0T84VpzaPAKp+y6Z/oHhHogyOpUkrTDdN3bHZoD4n7qk7IAMy7xH2SCNSsd3kBp7oFuMzkCTnx1NuH4RFfZRtDojiPyhH7NqDVp8UDFLsQYMWn53oV73ESNNfZXVMHVAiAeh+6FeyoNCjQ3XY6DvRum820zsEPh8JvHlxByvzzspEkAyCLTlzg+R8kM3E3sgC3Ma0xe3CPdYhsRjCHETlawHBYg3IYV3ZA6eSFxph09CpMHOPtf8AHituogzJJI56RKxnDvWl59DxX3hkBp87012fsh5cHHstzg3J7kmwuIIIOoFk3w+2qgm4McRynRaRkfYfBBuXiblGsZzSKh9SD+pvgRHmj6G3qepjr9xZPAb0mq9oSrD45rjZw8QjBih8y8UsA1rVaGpe3E9VeK5P5TwCt7gFNtPiVXTIHNEB/IJ4TGjmtgHRTaO7wVgA5J4GU6R1RDaCgxvAwiWDigIimpBitDVINQFQYt/pq4NUtxMgxpLRpIktUd1GBRuLNxWlqwhPApLFW6miCFWUsPQr6aHqUke5DPclg0BVpIKthhdNqgQlYRc5BIyqs5rQSTAC5zGYwvdMQADAPvz9EftjHb+X7B+0f3Hj04fwkNeoc9fmncjD1L9Tr4lbQ36i2lgc602RDQSHnl9kK2/zv+dERTYd3rHrHupNdhwM54orBulw5z6KhrRxJAGlrwOOXVWYQdqZADY1k3MRIHJG9lgqrRSjGbzTYkdDC6OpSCT7TZmtUFeG2vVDgC6RIFwDrGea61lVzciR0K4WrYzwXoe5LQeSUh1qltp7dbcxPoj8L9TCb7p74PgUlr0rJFjmIwPTaG3Keu8Oot4hH09oNcRuuaV4ezHVGHsPc3oTHhkum+mdqVau+HEO3d0iwBvvA5dEB6qx06q6k3qfnFcPTx7m6kdD7I7D/Ubh/UD/ALhHnxTwnb0mEZmQimMhcthfqoHNp6tM/PFMqH1BSOb46g+uSYO2u4nNWhqBw2MYR2S09CCjG1UYFoYsKh+uttKAyFoqcLUJkhuysDVZulQqmBPBAVOaoOar4Wt1ADGmq30+iJLFBzOiVMFUZ0XLbf2jILQRuA3P9x4dJ8e4p7tvG7oLQQLdojQcAeJ8hzIXE7Qq72WQySwy/E1iTM3i0afPdB13Xi2Q90TVIA9AqMPRNSpDc9PukYcNHHyWJ236aqG+8zw/CxBa5c4JrTqVHeH9MJeK5MyVZTdLuCxxrompgqhEm0GL/IhVUy6nMixgHqOaKw1WA6OZ7s4jxRNK7Zz3iOkQfdGD6MnG0pRtI2TCtvBoAE2GST46rK6P0wJsSF6Ds129RYf9I9AvPq67z6fqb2Gp8mgeA3fZKenfFtanZc9tKnmujxBSPHjNVha5es266L6DP+bUHFrfJ8e6SYincpz9BmMSebD/AM2KM7V+nY4jDJfVpp/VYluJorSolIMbIuCQeVkpd9Q16brVCesO9bp1tBliuVxgus6uH2F+vnj99JrubSWnzldLsX68D3BrXVWOOh7TbAnOT6LzAp99HsnFUx/u7+w5Gh6zh/qd8XLCfAnh8hMKP1F/c0gcsvkrlcVg4CWVC5v7SR0JCtL0/D7dpn+oensi6eI3siPmq8gft6qzMtd/uA9RBV+H+uA39zHNPFjp8jHqgPYGXyUnU5zXnGC//oVO3+e3pUBb/wB0R5ro8L9VSJI3gdWukeSA6GpDROgWmiRPFLqe2qbv6o6oj/GCP3SOSCEmml+0KtiMuJiYHoTy9s7zWJy7ufPp6xwkrnNt7Rk7rTIGZnM/NeemQDJ9pYmZAmOszfU6/OUIq7pJTLEpZXKDBOdfIHnr+FTSqbpmLi+oOdlN7rq8U83SN0ZAyLZjrw7lJsO06gsahHKe9YoUjTi4dPUceYWIDjWWPJENAPG0wZtEIemeKsYYWTQwoUpbvQL9nvzRGFMATx/KDoNsL2n1sUwo4R74LWkjy8TZIhzahGStextQdtgI8DfmonCuaAHAjLplxWBpE3WiS/F/TjSP8sxyd9/5R+yppUQxwgicupI8irqaKqVDbWyJ12VL6uKBS3EvldC7Dsd+4eFkJV2GCey6eWvp7d6v7iflyWJCZfRzCMUObHex9kXjsKRfdAH2iBvN68dCq/p5p/xTCBYBwMXjskZTa8D+Vl/k2/xpOPTvagQGJRtd8BLa9VdDEq2iyVyePpXXX4tIsds8l5GozUcsk7VHPOan/wBF/wDnKVtHf8HKt2zoFhbOTbu+cEb9K0N3GU+j/NjreqxnPa0s6ejVqcgd3okmMw+a6Co23h6Jbiaea6qx1ymMYkmIK6TaNPNc5igs7FwtxBRTdoVLODnNLQAC1xbHghKzboyvhXMJETbQaWMxooqjfAfV+IZ+4ioP9Y/+wg+K6HDfWrd2XMc3juODr8gYXI4XCNc0fuBOU3adNMoPqFRWZuuLdRYzlOsI+qWR69R+rGYmjFGb9l5IIiwlonkR3JfiDwulv0dR3cNp2nOd3Q0eyOetp4ig8S5KcS9MMY9K6pSpqqQ7Q7shJzGQ1TSk5pe7dDXgdlsgmbiXO0GRyhKi4DMTNvIq+k19OC0FpN2kuzjhpy/lQYpww5MmAdQHbonIw2LLEqqPLjJMk3OWeuqxI3IiqrxUsg966IJWa3UbErUS0AAB9p3rkmLkT00T0OsvPmJrgtsPZrI559xUh2DX6ac1B+Ba7Ibp8R4ILBbbY8QTBmw+W8E3pPEcT6dQq0sLf8C9uhPMLcWTOnUMzPpCur06bhJs7l99e8KpU0mDJHmth34Rb8FH7b9c/sh3U4MEEdeCeBe54dn+cozzVP8A0loeHtzBnhNog6G3RWsFlewfPnRVJ/SqivvkT5a/ZBVHHWydZLbC0i4zt80VbE5SKnhS86RrcC0iY6SPFEYhggktGuYHI5cYnxTV2EbFjHIW/nxGqDr4d2UGD8Bgn3XN+ScuV39NONkIcbTgaAZTmONuOfNR+n6JGMpcJcZH/puI6SCFPaLN1xLZ4QRB6R3c1rYdT/xdIcN/xLHe0DuKj8f+0aXx6A7IfNEvxmoTNxLQ0z4JPjKq9ByEe0Fz2LprocYUlxLZKmqhJVbdOatXe3y05A7wyO7bPj1QFWid4Wm6ra9wJPWe+3useTSGWDZA3j+3tXkSTEmG5xFp0z0VWIwkEyZcQSBlMg68uGqGosDrkxGfGNY55+C1Wqk5cAONgI9AEjeg/TTIwjBx3tOL3ImsfRDfTlQuwlIxHZjwcWz3xPersSeC3/TKlmLKXVijcS9APSqorfEglpcB3DvOisp41sjeFgIE9oC8zEZclWabiZbmBobrDsx+7vQOhBnUjSNCs1KK2HBcSHMg/wCoDyJB8liBqUzOTvBYgEYEK0PB4LbaMSIzWxTA+QufW2NNVrAsBkQtMMdyJy0YvYUzwe1qlPIyBofYpWzTj+VaDeEydfgdvNeQD+51gNZ9D8smzIIkX+XkaLz+m8gyNMiOI1TPDbafTNjI0Bz0mHaZeactK8XYDird7eEO7QGh9ilmA29TqQDZ3AwD0Gh8uiZ0jeQbhaTlEWKa2Cb/AEHuPsVV+i5uYhHRfJSkxCuVNgJ7Y5FV7tpEzmizhwdC2/GyicMRzHEJ3sIMdbmrG1OOQjzUQ1TaBB6/wlgRxGDZUsQPsltD6bbTrNqtJ7JJIiRdpbbUZ802A0PzVWskBOd+l/xViMSTkD85JZiHFOmmNAeqrdh2uzz4n72OXVV9Yn5rmMS1Qo7N7XaBzy0i2Z77LqXbJAMtvHG4iMiQJHgqMTgA0HsuEE3BkR2Ym/GVh+T8l8aceLncTgWmSdZ52zyz458Esr4OLC8TbKPBdTh8L+o8MEEn9vCJz6QMuar239NPosLi2RxbJjS49+axnG5rS8pLjkP0QJAtNtLXBtw4d6EeyBIPH0uj6sgafOPcgqpnXl4p8eV8Ox6Tg6Ip0GNFg1jbd0nz9ULiHpjiLNA7vUJViXLtcxdiXIN7kRiXIKq9TVxa143RYyCSTObT2QQORtKsrVr77THEEwOBHC+fKUI+md0Hzv8ANChsRVMRp8us9VgnE4khxDXOaBAA1y1vmsS1uOcBEm3NbSMuceZkmc7ysZSvPDOZ9VaKSm1vPv8At81XK2VNbrNvHuha3ZOVu70RFOlJsJV5wzBBvIzmAPWSl9HiDX5cvOAI+clE0ycr/fkpvDRbPv8ARbJkHlbPgb2SlwZodj7K+AQs3Jmczrr/ACohjhMjs8eE5LWc5U5YnTBlOMBtiowyIc1oyd7HMJM16uaY6Z/PNMnbYT6hY/kScjnpkTZ3qmtMgixnlr4ZrzynfPTL0TTBbZcwi8jKD10OYTnJN4uxFNS3L3sfylmG28153Tc8DaeQNgU2a8OAg9BqPkrWckWK3MBzHhAKi/Z7s2+GR+xVx8lISNYV6nC5zSCJBBnVWtNkcQDYwevXp6KLsAIsY63HdqnsLAkKJZck93BW1KRbnly+WUKZkIslPxgq2GefwfOKubVM8Y7jb/UPlkO9nD5dWD8pYep06Ld5r2iHNJAMHI2OXdmO9McXtXfpOaWXg9DpqlrMlJ4mPX8om4myWuDx+zqrZ3g6L3iRPUHySujhi6rTGW89vfLgF6hSfB6Xyt0QlbZFF7xUNMB4IcHN7NxyFvFY3hZfGn1EMa63mleIfITLHCCPnJKcS5dU8ZF2IfdA1nIvEOQtCC4TxHqo5VUFOcHNvJtnM9NMktxrADblN5634SjqOKDWu55d2XqgtovkAiwdpwIzjlqs1xZRwbd0dqlcA3N78VpLm4oi29ksUdqbfSJ6K4AD57q9lRpzk8hDR43J8AtA3XM1Vlmv28LBVtaJ1npbxRL3WzsOuXRbfWJbGhN/nzNKBF7GgZlxtaIHiTKoqMnL04q5tO3X5qpto92uYHRK3+GHp26+XS4V1Njnf7elh3wpuhoyk+HzjpkoCoDEuMCAIzB1IHGUu/QHGHkk3GmkfPstEuab5cZlH1YIAaATxJAMxyP3VLKXAX6z/Kuc8LG6NQRb58srqJ+3itNwHjlbwWjZ0EXWk5SpsGu4jTPpkjcHth7AL7zRIgkwOnDVLpn3WFUTssFt2m47uROU28HeFk0NRrhGR4Reb/O9edtqQ4HRMMLtJ7ZIu0X3TkBpGoz0VSpsdi4HX53rN4pXs76la4Q7TR0cLRU49YTenD7ix4HPx1stJyiLxrbH9+h8AffzW/8ADsMm4PGfZRc4gEDjJ56DuCg13CY+C0JwlbqRH7e0MuB8PyoMEge6u3rz8PcFZvg5+g/hXKnFG7ZbOiudh5/bnwKqcwgXCtKLgqpV02VJPr7piANpVL8beclKMad2x0zR+0qvb6R6ApDtDEmYH7v+P/69FNuQ56FxdSTGvp+VoUoO6bXjvmPVRptVzwwk3LZIAkWMiHGZt0M5rO1orxFEEHdiKdnSYJJJnsycuXCUvxzCxxbMwdMpVuIJEhA1HXUmrIPBYtGqfgWJAya2ZOWsaXJI5lTw7BqYCqawzN4OXC3zNWNxA1gfOJC5+XrWL2UxBktHUGZ05LbHNyFz0t6KJgnL58KtaBB5fNFkpn6k93nooucbSNZ5Hmtid3hqfHgspMBd2iWtm8XPdaUpxPWVqwIgwPmSrZRE2Fx4BTdh799hyup0qR1+d2uiIGT/AKTPH26d62GyZyy04+UKVKhJMacbDuj5ZbcItJ9RGnRLP4bW9GU91vNV77jfIeC2aVuGhnxyUxTmIB5/xKfhIC1xnz1Hhmpb852jxy/hWtoEHImNRmSLwCRf50Mxh2AtkExpkDyJHrH9KvjzzqpsUSpCrbmtYioJtDW5RB5Te8qreut5ZfEiWAhsWIIPr65+CtwO2KlH9plv9rrju1HUEIX9SYvkiKeFkNtnl1TJ0+y/qmnUs7snKHHs9z9O+E3DQ7KxyvrwjivNi3dcdITfZe1HtyMtEmLkHkOGmScuFZrrntjTLjH2t0UgzszprlPqgsPtunugPIbvHMyW9ztO/nmjxhWz2XcM8uocNFcqLG6NUZ6T7eatFabRI9kOcJfgD5/jNbZTgZ5cwr7S2/DjQkTlr5cEJWY5ucdQZGcorevkD3/ISHbm192abHD9SLnQcm805ehgDaGMH6haD2zPPdO7LRzOXigca9roeBpB6xw0QdJ268OuIIPPj3q97t2XAAB0/wDdMiOngot1UmNnAndFRskQSY00g/NQgaQmZvY+llaKxggEwRccYvlx58FrCXcAP6otzFx7oAPEUpph+eYPl5XCWVHJrjKJYHNJsSHfPBL6LGuJa6xI7JmBIvHeLJU1P+MPBp/9o9wsVLxBIjJYkboqlMkAgSLTmBbl1VX6MSXcQBER4K8b+7MgDLhPIanhZUAE2Nus+HNctt1qnTpkxMR9hfmUQx86HlxtryWqNEOEzYZk2sEVS3YMMJg5xHOTe3epoUNpZSROp66D5+bKT+za14OlrT85Faq1RA6dw6Dl7KylTsI4zy4SFJtMaJvnyFucmykGxM2HW/Wyx7YFzJPz0UaQHwlLMG6w0BJMn56qoVLm3twm0QjXOGvr68P5WqjgYFg2xnnnPE96qgM1wcJuDoB78+fJWUKNsyY4Z25qxuGGbWkxa0m/f8uttqEWs2ZkZ+O7PgbJaGqhFhlHOePzJaqVW9HDL8QZhWgnQSY0I9M0PUaZMiDmdDl4qacZTJImxBORJjSLGwQtSjq0k5mD94RJpiJ4Gc8yRyngLKt7co3pN8pj5x5LSX5vRehPJFU8RugdQe+D87lEU54yR/Huqw06zkdLWEnyHetpzl9RZUy+XXOevot0yRcfLgofLM9QcwptqrRIt+IcQAbgcefPVH4XajqY/wAswZBINxrNvDKClbHTCmNeiZOswn1WwwHgsJEybt4ZgSO8d6cMAeOxBnI5iOIj2Xm7yYnqERs/HOZIDywEGwLhM20BvE3hVKVjofqDb4ph1Kie3/U/gciB/q9Oq5YS4Am8ffJaxFAZRPyevop0X7lxqCMz5RkjdGYgBIPKNOcZ96ytiN6B+1rbDhe8nmfbktV3CLE89OllRVqQ0NnM7x8LDnn0ugIMq3vkc+N7HyRFOnukGZg73HKCPnAoIm6NY1zmA5hkti0hpkk/MkADtLGTI8NNTmJ4FKTc8FfWPz8IVyRiXYrdO7utJGZzk6mdVix1ICxzCxSfZ7iTJIOl/JVUDc9XeqxYuXh+2tFYkwSBxA+FDE59futLEqUWgXjSPcj0R9OgC0SOHpdYsSNqhTEdd70BQdcw63P0K2sS4hLCnPo30KLonLv9Vixbfwqq/wAU5xguJAeQOQ+FX0m3n/aO6YyWLFly9pxcW5dfypCmMosQTGYkZWW1ik6GLjudCOl40Q2JdDgtrEUKd4nPhPoPQqW8Yz19wsWJz0B/3Nk3I3r9Db1S/EV3AyDe6xYur8fjPkZ4f9jTxF1fTz+cFixXPE31U8KNI371tYqJNxvxyzvoVDfKxYiCoHPwVThJKxYmFDwpc+nosWIIsxOfgh3DPp9lixI0t4nO/VYsWJKf/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685800"/>
            <a:ext cx="7377333" cy="5554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474" y="685800"/>
            <a:ext cx="9131667" cy="541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41256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51"/>
                                        </p:tgtEl>
                                        <p:attrNameLst>
                                          <p:attrName>style.visibility</p:attrName>
                                        </p:attrNameLst>
                                      </p:cBhvr>
                                      <p:to>
                                        <p:strVal val="visible"/>
                                      </p:to>
                                    </p:set>
                                    <p:anim calcmode="lin" valueType="num">
                                      <p:cBhvr additive="base">
                                        <p:cTn id="7" dur="500" fill="hold"/>
                                        <p:tgtEl>
                                          <p:spTgt spid="2051"/>
                                        </p:tgtEl>
                                        <p:attrNameLst>
                                          <p:attrName>ppt_x</p:attrName>
                                        </p:attrNameLst>
                                      </p:cBhvr>
                                      <p:tavLst>
                                        <p:tav tm="0">
                                          <p:val>
                                            <p:strVal val="#ppt_x"/>
                                          </p:val>
                                        </p:tav>
                                        <p:tav tm="100000">
                                          <p:val>
                                            <p:strVal val="#ppt_x"/>
                                          </p:val>
                                        </p:tav>
                                      </p:tavLst>
                                    </p:anim>
                                    <p:anim calcmode="lin" valueType="num">
                                      <p:cBhvr additive="base">
                                        <p:cTn id="8" dur="500" fill="hold"/>
                                        <p:tgtEl>
                                          <p:spTgt spid="205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052"/>
                                        </p:tgtEl>
                                        <p:attrNameLst>
                                          <p:attrName>style.visibility</p:attrName>
                                        </p:attrNameLst>
                                      </p:cBhvr>
                                      <p:to>
                                        <p:strVal val="visible"/>
                                      </p:to>
                                    </p:set>
                                    <p:anim calcmode="lin" valueType="num">
                                      <p:cBhvr additive="base">
                                        <p:cTn id="13" dur="500" fill="hold"/>
                                        <p:tgtEl>
                                          <p:spTgt spid="2052"/>
                                        </p:tgtEl>
                                        <p:attrNameLst>
                                          <p:attrName>ppt_x</p:attrName>
                                        </p:attrNameLst>
                                      </p:cBhvr>
                                      <p:tavLst>
                                        <p:tav tm="0">
                                          <p:val>
                                            <p:strVal val="#ppt_x"/>
                                          </p:val>
                                        </p:tav>
                                        <p:tav tm="100000">
                                          <p:val>
                                            <p:strVal val="#ppt_x"/>
                                          </p:val>
                                        </p:tav>
                                      </p:tavLst>
                                    </p:anim>
                                    <p:anim calcmode="lin" valueType="num">
                                      <p:cBhvr additive="base">
                                        <p:cTn id="14" dur="500" fill="hold"/>
                                        <p:tgtEl>
                                          <p:spTgt spid="205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3346BE-D43C-4CD6-B466-D9ABA8C778B8}" type="datetime2">
              <a:rPr lang="en-US" smtClean="0"/>
              <a:t>Sunday, October 18, 2020</a:t>
            </a:fld>
            <a:endParaRPr lang="en-US"/>
          </a:p>
        </p:txBody>
      </p:sp>
      <p:sp>
        <p:nvSpPr>
          <p:cNvPr id="3" name="Footer Placeholder 2"/>
          <p:cNvSpPr>
            <a:spLocks noGrp="1"/>
          </p:cNvSpPr>
          <p:nvPr>
            <p:ph type="ftr" sz="quarter" idx="12"/>
          </p:nvPr>
        </p:nvSpPr>
        <p:spPr/>
        <p:txBody>
          <a:bodyPr/>
          <a:lstStyle/>
          <a:p>
            <a:endParaRPr lang="en-US"/>
          </a:p>
        </p:txBody>
      </p:sp>
      <p:sp>
        <p:nvSpPr>
          <p:cNvPr id="24" name="Title 23"/>
          <p:cNvSpPr>
            <a:spLocks noGrp="1"/>
          </p:cNvSpPr>
          <p:nvPr>
            <p:ph type="title"/>
          </p:nvPr>
        </p:nvSpPr>
        <p:spPr>
          <a:xfrm>
            <a:off x="228600" y="304800"/>
            <a:ext cx="8534400" cy="914400"/>
          </a:xfrm>
        </p:spPr>
        <p:txBody>
          <a:bodyPr/>
          <a:lstStyle/>
          <a:p>
            <a:r>
              <a:rPr lang="en-US" b="1" i="1" dirty="0">
                <a:effectLst/>
              </a:rPr>
              <a:t>2. Training Birds to Use </a:t>
            </a:r>
            <a:r>
              <a:rPr lang="en-US" b="1" i="1" dirty="0" smtClean="0">
                <a:effectLst/>
              </a:rPr>
              <a:t>Nests</a:t>
            </a:r>
            <a:endParaRPr lang="en-US" dirty="0"/>
          </a:p>
        </p:txBody>
      </p:sp>
      <p:sp>
        <p:nvSpPr>
          <p:cNvPr id="25" name="Content Placeholder 24"/>
          <p:cNvSpPr>
            <a:spLocks noGrp="1"/>
          </p:cNvSpPr>
          <p:nvPr>
            <p:ph sz="quarter" idx="13"/>
          </p:nvPr>
        </p:nvSpPr>
        <p:spPr>
          <a:xfrm>
            <a:off x="381000" y="1371600"/>
            <a:ext cx="8305800" cy="4800600"/>
          </a:xfrm>
        </p:spPr>
        <p:txBody>
          <a:bodyPr>
            <a:normAutofit lnSpcReduction="10000"/>
          </a:bodyPr>
          <a:lstStyle/>
          <a:p>
            <a:pPr algn="just"/>
            <a:r>
              <a:rPr lang="en-US" dirty="0">
                <a:effectLst/>
              </a:rPr>
              <a:t>Early training of hens to lay in the nests, whether conventional or mechanical, is essential to prevent contamination and to reduce the incidence of cracked </a:t>
            </a:r>
            <a:r>
              <a:rPr lang="en-US" dirty="0" smtClean="0">
                <a:effectLst/>
              </a:rPr>
              <a:t>eggs</a:t>
            </a:r>
          </a:p>
          <a:p>
            <a:pPr algn="just"/>
            <a:r>
              <a:rPr lang="en-US" dirty="0" smtClean="0">
                <a:solidFill>
                  <a:srgbClr val="FF0000"/>
                </a:solidFill>
                <a:effectLst/>
              </a:rPr>
              <a:t>Open </a:t>
            </a:r>
            <a:r>
              <a:rPr lang="en-US" dirty="0">
                <a:solidFill>
                  <a:srgbClr val="FF0000"/>
                </a:solidFill>
                <a:effectLst/>
              </a:rPr>
              <a:t>the nests one week</a:t>
            </a:r>
            <a:r>
              <a:rPr lang="en-US" dirty="0">
                <a:effectLst/>
              </a:rPr>
              <a:t> prior to the expected first egg, and make sure that there is sufficient padding or nesting material in the </a:t>
            </a:r>
            <a:r>
              <a:rPr lang="en-US" dirty="0" smtClean="0">
                <a:effectLst/>
              </a:rPr>
              <a:t>nests</a:t>
            </a:r>
          </a:p>
          <a:p>
            <a:pPr algn="just"/>
            <a:r>
              <a:rPr lang="en-US" dirty="0" smtClean="0">
                <a:effectLst/>
              </a:rPr>
              <a:t>Caretakers </a:t>
            </a:r>
            <a:r>
              <a:rPr lang="en-US" dirty="0">
                <a:effectLst/>
              </a:rPr>
              <a:t>should </a:t>
            </a:r>
            <a:r>
              <a:rPr lang="en-US" dirty="0">
                <a:solidFill>
                  <a:srgbClr val="FF0000"/>
                </a:solidFill>
                <a:effectLst/>
              </a:rPr>
              <a:t>walk the slat and litter </a:t>
            </a:r>
            <a:r>
              <a:rPr lang="en-US" dirty="0">
                <a:effectLst/>
              </a:rPr>
              <a:t>areas frequently </a:t>
            </a:r>
            <a:r>
              <a:rPr lang="en-US" dirty="0" smtClean="0">
                <a:effectLst/>
              </a:rPr>
              <a:t>during </a:t>
            </a:r>
            <a:r>
              <a:rPr lang="en-US" dirty="0">
                <a:effectLst/>
              </a:rPr>
              <a:t>the first few weeks of production, remove floor eggs, and encourage hen to move toward and recognize the </a:t>
            </a:r>
            <a:r>
              <a:rPr lang="en-US" dirty="0" smtClean="0">
                <a:effectLst/>
              </a:rPr>
              <a:t>nests</a:t>
            </a:r>
          </a:p>
          <a:p>
            <a:pPr algn="just"/>
            <a:r>
              <a:rPr lang="en-US" dirty="0" smtClean="0">
                <a:effectLst/>
              </a:rPr>
              <a:t>Wood </a:t>
            </a:r>
            <a:r>
              <a:rPr lang="en-US" dirty="0">
                <a:effectLst/>
              </a:rPr>
              <a:t>shavings or other nesting materials may be used in mechanical nests with artificial nest </a:t>
            </a:r>
            <a:r>
              <a:rPr lang="en-US" dirty="0" smtClean="0">
                <a:effectLst/>
              </a:rPr>
              <a:t>pad </a:t>
            </a:r>
            <a:r>
              <a:rPr lang="en-US" dirty="0">
                <a:effectLst/>
              </a:rPr>
              <a:t>to encourage hens to use the </a:t>
            </a:r>
            <a:r>
              <a:rPr lang="en-US" dirty="0" smtClean="0">
                <a:effectLst/>
              </a:rPr>
              <a:t>nests</a:t>
            </a:r>
          </a:p>
          <a:p>
            <a:pPr algn="just"/>
            <a:r>
              <a:rPr lang="en-US" dirty="0" smtClean="0">
                <a:effectLst/>
              </a:rPr>
              <a:t>These </a:t>
            </a:r>
            <a:r>
              <a:rPr lang="en-US" dirty="0">
                <a:effectLst/>
              </a:rPr>
              <a:t>materials should be remove when egg production reaches 25 to 35</a:t>
            </a:r>
            <a:r>
              <a:rPr lang="en-US" dirty="0" smtClean="0">
                <a:effectLst/>
              </a:rPr>
              <a:t>%</a:t>
            </a:r>
            <a:endParaRPr lang="en-US" dirty="0"/>
          </a:p>
        </p:txBody>
      </p:sp>
    </p:spTree>
    <p:extLst>
      <p:ext uri="{BB962C8B-B14F-4D97-AF65-F5344CB8AC3E}">
        <p14:creationId xmlns:p14="http://schemas.microsoft.com/office/powerpoint/2010/main" val="3896086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arn(inVertical)">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5">
                                            <p:txEl>
                                              <p:pRg st="0" end="0"/>
                                            </p:txEl>
                                          </p:spTgt>
                                        </p:tgtEl>
                                        <p:attrNameLst>
                                          <p:attrName>style.visibility</p:attrName>
                                        </p:attrNameLst>
                                      </p:cBhvr>
                                      <p:to>
                                        <p:strVal val="visible"/>
                                      </p:to>
                                    </p:set>
                                    <p:anim calcmode="lin" valueType="num">
                                      <p:cBhvr additive="base">
                                        <p:cTn id="12" dur="500" fill="hold"/>
                                        <p:tgtEl>
                                          <p:spTgt spid="2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25">
                                            <p:txEl>
                                              <p:pRg st="1" end="1"/>
                                            </p:txEl>
                                          </p:spTgt>
                                        </p:tgtEl>
                                        <p:attrNameLst>
                                          <p:attrName>style.visibility</p:attrName>
                                        </p:attrNameLst>
                                      </p:cBhvr>
                                      <p:to>
                                        <p:strVal val="visible"/>
                                      </p:to>
                                    </p:set>
                                    <p:anim calcmode="lin" valueType="num">
                                      <p:cBhvr additive="base">
                                        <p:cTn id="18" dur="500" fill="hold"/>
                                        <p:tgtEl>
                                          <p:spTgt spid="25">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25">
                                            <p:txEl>
                                              <p:pRg st="2" end="2"/>
                                            </p:txEl>
                                          </p:spTgt>
                                        </p:tgtEl>
                                        <p:attrNameLst>
                                          <p:attrName>style.visibility</p:attrName>
                                        </p:attrNameLst>
                                      </p:cBhvr>
                                      <p:to>
                                        <p:strVal val="visible"/>
                                      </p:to>
                                    </p:set>
                                    <p:anim calcmode="lin" valueType="num">
                                      <p:cBhvr additive="base">
                                        <p:cTn id="24" dur="500" fill="hold"/>
                                        <p:tgtEl>
                                          <p:spTgt spid="25">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2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25">
                                            <p:txEl>
                                              <p:pRg st="3" end="3"/>
                                            </p:txEl>
                                          </p:spTgt>
                                        </p:tgtEl>
                                        <p:attrNameLst>
                                          <p:attrName>style.visibility</p:attrName>
                                        </p:attrNameLst>
                                      </p:cBhvr>
                                      <p:to>
                                        <p:strVal val="visible"/>
                                      </p:to>
                                    </p:set>
                                    <p:anim calcmode="lin" valueType="num">
                                      <p:cBhvr additive="base">
                                        <p:cTn id="30" dur="500" fill="hold"/>
                                        <p:tgtEl>
                                          <p:spTgt spid="25">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2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25">
                                            <p:txEl>
                                              <p:pRg st="4" end="4"/>
                                            </p:txEl>
                                          </p:spTgt>
                                        </p:tgtEl>
                                        <p:attrNameLst>
                                          <p:attrName>style.visibility</p:attrName>
                                        </p:attrNameLst>
                                      </p:cBhvr>
                                      <p:to>
                                        <p:strVal val="visible"/>
                                      </p:to>
                                    </p:set>
                                    <p:anim calcmode="lin" valueType="num">
                                      <p:cBhvr additive="base">
                                        <p:cTn id="36" dur="500" fill="hold"/>
                                        <p:tgtEl>
                                          <p:spTgt spid="25">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2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382000" cy="5638800"/>
          </a:xfrm>
        </p:spPr>
        <p:txBody>
          <a:bodyPr>
            <a:normAutofit fontScale="92500" lnSpcReduction="20000"/>
          </a:bodyPr>
          <a:lstStyle/>
          <a:p>
            <a:pPr marL="475488" indent="-457200" algn="just">
              <a:buFont typeface="+mj-lt"/>
              <a:buAutoNum type="arabicPeriod"/>
            </a:pPr>
            <a:r>
              <a:rPr lang="en-US" dirty="0" smtClean="0">
                <a:effectLst/>
              </a:rPr>
              <a:t>Locate </a:t>
            </a:r>
            <a:r>
              <a:rPr lang="en-US" dirty="0">
                <a:effectLst/>
              </a:rPr>
              <a:t>the lowest perch no more than </a:t>
            </a:r>
            <a:r>
              <a:rPr lang="en-US" dirty="0">
                <a:solidFill>
                  <a:srgbClr val="FF0000"/>
                </a:solidFill>
                <a:effectLst/>
              </a:rPr>
              <a:t>27 inches </a:t>
            </a:r>
            <a:r>
              <a:rPr lang="en-US" dirty="0">
                <a:effectLst/>
              </a:rPr>
              <a:t>(69 cm) above the </a:t>
            </a:r>
            <a:r>
              <a:rPr lang="en-US" dirty="0" smtClean="0">
                <a:effectLst/>
              </a:rPr>
              <a:t>litter</a:t>
            </a:r>
            <a:endParaRPr lang="en-US" dirty="0">
              <a:effectLst/>
            </a:endParaRPr>
          </a:p>
          <a:p>
            <a:pPr marL="475488" indent="-457200" algn="just">
              <a:buFont typeface="+mj-lt"/>
              <a:buAutoNum type="arabicPeriod"/>
            </a:pPr>
            <a:r>
              <a:rPr lang="en-US" dirty="0" smtClean="0">
                <a:solidFill>
                  <a:srgbClr val="FF0000"/>
                </a:solidFill>
                <a:effectLst/>
              </a:rPr>
              <a:t>Place </a:t>
            </a:r>
            <a:r>
              <a:rPr lang="en-US" dirty="0">
                <a:solidFill>
                  <a:srgbClr val="FF0000"/>
                </a:solidFill>
                <a:effectLst/>
              </a:rPr>
              <a:t>the nests </a:t>
            </a:r>
            <a:r>
              <a:rPr lang="en-US" dirty="0">
                <a:effectLst/>
              </a:rPr>
              <a:t>in the house before the </a:t>
            </a:r>
            <a:r>
              <a:rPr lang="en-US" dirty="0" smtClean="0">
                <a:effectLst/>
              </a:rPr>
              <a:t>pullets</a:t>
            </a:r>
            <a:endParaRPr lang="en-US" dirty="0">
              <a:effectLst/>
            </a:endParaRPr>
          </a:p>
          <a:p>
            <a:pPr marL="475488" indent="-457200" algn="just">
              <a:buFont typeface="+mj-lt"/>
              <a:buAutoNum type="arabicPeriod"/>
            </a:pPr>
            <a:r>
              <a:rPr lang="en-US" dirty="0" smtClean="0">
                <a:effectLst/>
              </a:rPr>
              <a:t>Put </a:t>
            </a:r>
            <a:r>
              <a:rPr lang="en-US" dirty="0">
                <a:effectLst/>
              </a:rPr>
              <a:t>the </a:t>
            </a:r>
            <a:r>
              <a:rPr lang="en-US" dirty="0">
                <a:solidFill>
                  <a:srgbClr val="FF0000"/>
                </a:solidFill>
                <a:effectLst/>
              </a:rPr>
              <a:t>nesting material </a:t>
            </a:r>
            <a:r>
              <a:rPr lang="en-US" dirty="0">
                <a:effectLst/>
              </a:rPr>
              <a:t>in the nests at the time they are first placed in the </a:t>
            </a:r>
            <a:r>
              <a:rPr lang="en-US" dirty="0" smtClean="0">
                <a:effectLst/>
              </a:rPr>
              <a:t>house and should be checked after every </a:t>
            </a:r>
            <a:r>
              <a:rPr lang="en-US" dirty="0">
                <a:solidFill>
                  <a:srgbClr val="FF0000"/>
                </a:solidFill>
                <a:effectLst/>
              </a:rPr>
              <a:t>two or three days </a:t>
            </a:r>
            <a:r>
              <a:rPr lang="en-US" dirty="0">
                <a:effectLst/>
              </a:rPr>
              <a:t>and remove fecal material. Hens may refuse nests that are soiled, dusty, or </a:t>
            </a:r>
            <a:r>
              <a:rPr lang="en-US" dirty="0" smtClean="0">
                <a:effectLst/>
              </a:rPr>
              <a:t>dirty</a:t>
            </a:r>
            <a:endParaRPr lang="en-US" dirty="0">
              <a:effectLst/>
            </a:endParaRPr>
          </a:p>
          <a:p>
            <a:pPr marL="475488" indent="-457200" algn="just">
              <a:buFont typeface="+mj-lt"/>
              <a:buAutoNum type="arabicPeriod"/>
            </a:pPr>
            <a:r>
              <a:rPr lang="en-US" dirty="0" smtClean="0">
                <a:effectLst/>
              </a:rPr>
              <a:t>Nesting material should be adequate </a:t>
            </a:r>
            <a:r>
              <a:rPr lang="en-US" dirty="0">
                <a:effectLst/>
              </a:rPr>
              <a:t>to provide </a:t>
            </a:r>
            <a:r>
              <a:rPr lang="en-US" dirty="0">
                <a:solidFill>
                  <a:srgbClr val="FF0000"/>
                </a:solidFill>
                <a:effectLst/>
              </a:rPr>
              <a:t>sufficient cushioning </a:t>
            </a:r>
            <a:r>
              <a:rPr lang="en-US" dirty="0">
                <a:effectLst/>
              </a:rPr>
              <a:t>to entice the </a:t>
            </a:r>
            <a:r>
              <a:rPr lang="en-US" dirty="0" smtClean="0">
                <a:effectLst/>
              </a:rPr>
              <a:t>hens</a:t>
            </a:r>
            <a:endParaRPr lang="en-US" dirty="0">
              <a:effectLst/>
            </a:endParaRPr>
          </a:p>
          <a:p>
            <a:pPr marL="475488" indent="-457200" algn="just">
              <a:buFont typeface="+mj-lt"/>
              <a:buAutoNum type="arabicPeriod"/>
            </a:pPr>
            <a:r>
              <a:rPr lang="en-US" dirty="0" smtClean="0">
                <a:effectLst/>
              </a:rPr>
              <a:t>Provide </a:t>
            </a:r>
            <a:r>
              <a:rPr lang="en-US" dirty="0">
                <a:effectLst/>
              </a:rPr>
              <a:t>a </a:t>
            </a:r>
            <a:r>
              <a:rPr lang="en-US" dirty="0">
                <a:solidFill>
                  <a:srgbClr val="FF0000"/>
                </a:solidFill>
                <a:effectLst/>
              </a:rPr>
              <a:t>well-ventilated</a:t>
            </a:r>
            <a:r>
              <a:rPr lang="en-US" dirty="0">
                <a:effectLst/>
              </a:rPr>
              <a:t> breeder house environment so that the nesting material and floor litter remain dry. Also, clean up water spills and repair leaking drinkers at once. Dryness and quality of the litter floor influence the condition of the nest litter.</a:t>
            </a:r>
          </a:p>
          <a:p>
            <a:pPr marL="475488" indent="-457200" algn="just">
              <a:buFont typeface="+mj-lt"/>
              <a:buAutoNum type="arabicPeriod"/>
            </a:pPr>
            <a:r>
              <a:rPr lang="en-US" dirty="0" smtClean="0">
                <a:effectLst/>
              </a:rPr>
              <a:t>Provide </a:t>
            </a:r>
            <a:r>
              <a:rPr lang="en-US" dirty="0">
                <a:effectLst/>
              </a:rPr>
              <a:t>one nest for every four hens with </a:t>
            </a:r>
            <a:r>
              <a:rPr lang="en-US" dirty="0">
                <a:solidFill>
                  <a:srgbClr val="FF0000"/>
                </a:solidFill>
                <a:effectLst/>
              </a:rPr>
              <a:t>conventional nests </a:t>
            </a:r>
            <a:r>
              <a:rPr lang="en-US" dirty="0">
                <a:effectLst/>
              </a:rPr>
              <a:t>and one nest for every five to seven hens with </a:t>
            </a:r>
            <a:r>
              <a:rPr lang="en-US" dirty="0">
                <a:solidFill>
                  <a:srgbClr val="FF0000"/>
                </a:solidFill>
                <a:effectLst/>
              </a:rPr>
              <a:t>mechanical nests.</a:t>
            </a:r>
          </a:p>
          <a:p>
            <a:pPr marL="475488" indent="-457200" algn="just">
              <a:buFont typeface="+mj-lt"/>
              <a:buAutoNum type="arabicPeriod"/>
            </a:pPr>
            <a:r>
              <a:rPr lang="en-US" dirty="0" smtClean="0">
                <a:solidFill>
                  <a:srgbClr val="FF0000"/>
                </a:solidFill>
                <a:effectLst/>
              </a:rPr>
              <a:t>Pick </a:t>
            </a:r>
            <a:r>
              <a:rPr lang="en-US" dirty="0">
                <a:solidFill>
                  <a:srgbClr val="FF0000"/>
                </a:solidFill>
                <a:effectLst/>
              </a:rPr>
              <a:t>up the floor eggs six to eight times per day </a:t>
            </a:r>
            <a:r>
              <a:rPr lang="en-US" dirty="0">
                <a:effectLst/>
              </a:rPr>
              <a:t>when the birds first start to lay. The sight of a floor egg is a visual cue to the hen when she is searching for a nesting site.</a:t>
            </a:r>
          </a:p>
          <a:p>
            <a:pPr marL="475488" indent="-457200" algn="just">
              <a:buFont typeface="+mj-lt"/>
              <a:buAutoNum type="arabicPeriod"/>
            </a:pPr>
            <a:r>
              <a:rPr lang="en-US" dirty="0" smtClean="0">
                <a:effectLst/>
              </a:rPr>
              <a:t>Nest </a:t>
            </a:r>
            <a:r>
              <a:rPr lang="en-US" dirty="0">
                <a:effectLst/>
              </a:rPr>
              <a:t>boxes should be checked for </a:t>
            </a:r>
            <a:r>
              <a:rPr lang="en-US" dirty="0">
                <a:solidFill>
                  <a:srgbClr val="FF0000"/>
                </a:solidFill>
                <a:effectLst/>
              </a:rPr>
              <a:t>stray electrical voltage, especially if they are mechanical nests</a:t>
            </a:r>
            <a:r>
              <a:rPr lang="en-US" dirty="0">
                <a:effectLst/>
              </a:rPr>
              <a:t>. The local power company should assist with this </a:t>
            </a:r>
            <a:r>
              <a:rPr lang="en-US" dirty="0" smtClean="0">
                <a:effectLst/>
              </a:rPr>
              <a:t>testing</a:t>
            </a:r>
            <a:endParaRPr lang="en-US" dirty="0">
              <a:effectLst/>
            </a:endParaRPr>
          </a:p>
        </p:txBody>
      </p:sp>
      <p:sp>
        <p:nvSpPr>
          <p:cNvPr id="3" name="Title 2"/>
          <p:cNvSpPr>
            <a:spLocks noGrp="1"/>
          </p:cNvSpPr>
          <p:nvPr>
            <p:ph type="title"/>
          </p:nvPr>
        </p:nvSpPr>
        <p:spPr>
          <a:xfrm>
            <a:off x="685800" y="0"/>
            <a:ext cx="7543800" cy="914400"/>
          </a:xfrm>
        </p:spPr>
        <p:txBody>
          <a:bodyPr/>
          <a:lstStyle/>
          <a:p>
            <a:r>
              <a:rPr lang="en-GB" dirty="0" err="1" smtClean="0"/>
              <a:t>Cont</a:t>
            </a:r>
            <a:r>
              <a:rPr lang="en-GB" dirty="0" smtClean="0"/>
              <a:t>….</a:t>
            </a:r>
            <a:endParaRPr lang="en-US" dirty="0"/>
          </a:p>
        </p:txBody>
      </p:sp>
      <p:sp>
        <p:nvSpPr>
          <p:cNvPr id="4" name="Date Placeholder 3"/>
          <p:cNvSpPr>
            <a:spLocks noGrp="1"/>
          </p:cNvSpPr>
          <p:nvPr>
            <p:ph type="dt" sz="half" idx="10"/>
          </p:nvPr>
        </p:nvSpPr>
        <p:spPr/>
        <p:txBody>
          <a:bodyPr/>
          <a:lstStyle/>
          <a:p>
            <a:fld id="{E9FB4CE9-2A33-46C9-89BB-8D04B35DA4DC}" type="datetime2">
              <a:rPr lang="en-US" smtClean="0"/>
              <a:t>Sunday, October 18, 2020</a:t>
            </a:fld>
            <a:endParaRPr lang="en-US"/>
          </a:p>
        </p:txBody>
      </p:sp>
      <p:sp>
        <p:nvSpPr>
          <p:cNvPr id="5" name="Footer Placeholder 4"/>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186008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lemental">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2698</TotalTime>
  <Words>4353</Words>
  <Application>Microsoft Office PowerPoint</Application>
  <PresentationFormat>On-screen Show (4:3)</PresentationFormat>
  <Paragraphs>372</Paragraphs>
  <Slides>48</Slides>
  <Notes>2</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Elemental</vt:lpstr>
      <vt:lpstr>Maintaining Hatching Egg Quality</vt:lpstr>
      <vt:lpstr>PowerPoint Presentation</vt:lpstr>
      <vt:lpstr>A. MAINTAINING EGG QUALITY IN THE BREEDER HOUSE </vt:lpstr>
      <vt:lpstr>1. Nesting Material</vt:lpstr>
      <vt:lpstr>Nesting material should be absorbent, durable, and coarse so that it will not be easily blown or scratched out of the nest Other qualities to look for in nesting material include low in dust, high in porosity, cushioning qualities, and to be inexpensive. Common nesting materials include</vt:lpstr>
      <vt:lpstr>PowerPoint Presentation</vt:lpstr>
      <vt:lpstr>PowerPoint Presentation</vt:lpstr>
      <vt:lpstr>2. Training Birds to Use Nests</vt:lpstr>
      <vt:lpstr>Cont….</vt:lpstr>
      <vt:lpstr>3. Hatching Egg Collection</vt:lpstr>
      <vt:lpstr>Cont…..</vt:lpstr>
      <vt:lpstr>4. Hatching Egg Containers</vt:lpstr>
      <vt:lpstr>Cont..</vt:lpstr>
      <vt:lpstr>B. HATCHING EGG SELECTION</vt:lpstr>
      <vt:lpstr>Cont…</vt:lpstr>
      <vt:lpstr>Hatchability of Abnormal Broiler - Breeder Eggs</vt:lpstr>
      <vt:lpstr>B. HATCHING EGG SELECTION</vt:lpstr>
      <vt:lpstr>1. Mechanical Factors</vt:lpstr>
      <vt:lpstr>2. Biological Factors</vt:lpstr>
      <vt:lpstr>Cont…</vt:lpstr>
      <vt:lpstr>Cont…..</vt:lpstr>
      <vt:lpstr>3. Other Types of Defective Eggs </vt:lpstr>
      <vt:lpstr>Cont…..</vt:lpstr>
      <vt:lpstr>Cont….</vt:lpstr>
      <vt:lpstr>Cont……</vt:lpstr>
      <vt:lpstr>Shell Color and Thickness</vt:lpstr>
      <vt:lpstr>Evaluation of Shell Quality</vt:lpstr>
      <vt:lpstr>Cont…</vt:lpstr>
      <vt:lpstr>Cont….</vt:lpstr>
      <vt:lpstr>Amount of Salt Needed to Produce Specific Gravity Solutions</vt:lpstr>
      <vt:lpstr>Cracked Eggs</vt:lpstr>
      <vt:lpstr>Interior Quality</vt:lpstr>
      <vt:lpstr>REDUCING CONTAMINATION OF HATCHING EGGS</vt:lpstr>
      <vt:lpstr>Cont…</vt:lpstr>
      <vt:lpstr>The Natural Defenses against Bacterial Penetration</vt:lpstr>
      <vt:lpstr>Cont…</vt:lpstr>
      <vt:lpstr>Eggshell Contamination and 2-Week Chick Mortality</vt:lpstr>
      <vt:lpstr>Shell Quality and Bacterial Penetration of Eggs</vt:lpstr>
      <vt:lpstr>Methods of Sanitizing Hatching Eggs</vt:lpstr>
      <vt:lpstr>Cont..</vt:lpstr>
      <vt:lpstr>Cont…</vt:lpstr>
      <vt:lpstr>Cont…</vt:lpstr>
      <vt:lpstr>Cont…</vt:lpstr>
      <vt:lpstr>Mechanical Spray Sanitation of Hatching Eggs</vt:lpstr>
      <vt:lpstr>TRANSPORTING HATCHING EGGS</vt:lpstr>
      <vt:lpstr>TRANSPORTING HATCHING EGGS</vt:lpstr>
      <vt:lpstr>Mechanical Spray Sanitation of Hatching Eggs</vt:lpstr>
      <vt:lpstr>Summary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Maintaining Hatching Egg Quality</dc:title>
  <dc:creator>Zaib</dc:creator>
  <cp:lastModifiedBy>kahlon</cp:lastModifiedBy>
  <cp:revision>80</cp:revision>
  <dcterms:created xsi:type="dcterms:W3CDTF">2012-11-09T18:57:14Z</dcterms:created>
  <dcterms:modified xsi:type="dcterms:W3CDTF">2020-10-18T06:50:45Z</dcterms:modified>
</cp:coreProperties>
</file>