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6099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61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376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19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83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5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1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3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8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4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0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5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6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9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6D151-05A1-4196-84FD-FD9BC1815363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ED2CAE-37E1-435A-A5D5-A977C92C9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# 9&amp;10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Psychosocial Theory of Personality Development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(ENG-110)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7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7. Generativity vs. Stagnation (or Self-absorption)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(middle adulthood, 40s to 60s)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"Will I produce something of real value?"</a:t>
            </a:r>
            <a:endParaRPr lang="en-US"/>
          </a:p>
          <a:p>
            <a:pPr algn="l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 concern for the younger generation</a:t>
            </a:r>
          </a:p>
          <a:p>
            <a:pPr algn="l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(+) A need to pass on or leave a legacy</a:t>
            </a:r>
          </a:p>
          <a:p>
            <a:pPr algn="l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(-) No contribution to the next generation - unproductive</a:t>
            </a:r>
          </a:p>
          <a:p>
            <a:pPr algn="l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This stage is marked by MID-LIFE CRISIS</a:t>
            </a:r>
          </a:p>
        </p:txBody>
      </p:sp>
    </p:spTree>
    <p:extLst>
      <p:ext uri="{BB962C8B-B14F-4D97-AF65-F5344CB8AC3E}">
        <p14:creationId xmlns:p14="http://schemas.microsoft.com/office/powerpoint/2010/main" val="434068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8.Integrity vs. Despair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(late adulthood, 60s and beyond)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"Have I lived a full life?"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are confronted with their mortality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(+) Develops the virtue of wisdom and readiness to face death - integrity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(-) Looks back on life with regret</a:t>
            </a:r>
          </a:p>
        </p:txBody>
      </p:sp>
    </p:spTree>
    <p:extLst>
      <p:ext uri="{BB962C8B-B14F-4D97-AF65-F5344CB8AC3E}">
        <p14:creationId xmlns:p14="http://schemas.microsoft.com/office/powerpoint/2010/main" val="296887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168846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Pioneer- </a:t>
            </a:r>
            <a:r>
              <a:rPr lang="en-US" dirty="0"/>
              <a:t>Erik </a:t>
            </a:r>
            <a:r>
              <a:rPr lang="en-US" dirty="0" smtClean="0"/>
              <a:t>Erikson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62125"/>
            <a:ext cx="10972800" cy="4365625"/>
          </a:xfrm>
        </p:spPr>
        <p:txBody>
          <a:bodyPr/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Erikson   is   a   Freudian  ego-psychologist.   This   means   that   he   accepts   Freud's   ideas   as   basically   correct BUT Erikson is much more society and culture-oriented than most  Freudians.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He  is  most   famous  for  his  work  in  refining  and  expanding  Freud's  theory  of  stages.   Development,   he  says, functions   by   the  epigenetic   principle.   This   principle   says   that   we   develop   through   a   predetermined unfolding  of  our  personalities  in  eight  stages.   Our  progress  through  each  stage  is  in  part   determined  by  our success,   or   lack   of   success,   in   all   the  previous   stages.   </a:t>
            </a:r>
          </a:p>
        </p:txBody>
      </p:sp>
    </p:spTree>
    <p:extLst>
      <p:ext uri="{BB962C8B-B14F-4D97-AF65-F5344CB8AC3E}">
        <p14:creationId xmlns:p14="http://schemas.microsoft.com/office/powerpoint/2010/main" val="330568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65" y="40640"/>
            <a:ext cx="10118090" cy="677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00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ym typeface="+mn-ea"/>
              </a:rPr>
              <a:t/>
            </a:r>
            <a:br>
              <a:rPr lang="en-US">
                <a:sym typeface="+mn-ea"/>
              </a:rPr>
            </a:b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Trust vs. Mistrust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(birth to between 12-18 months)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Centers around the infant's basic needs being met by the parents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The infant depends on the parents, especially the mother, for food, and comfort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If these needs are met then Child develops trust and security, and is hopeful and optimistic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If the needs are not met: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Infant grows up mistrustful of the world and people in general</a:t>
            </a:r>
          </a:p>
        </p:txBody>
      </p:sp>
    </p:spTree>
    <p:extLst>
      <p:ext uri="{BB962C8B-B14F-4D97-AF65-F5344CB8AC3E}">
        <p14:creationId xmlns:p14="http://schemas.microsoft.com/office/powerpoint/2010/main" val="273272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Autonomy vs. Shame and Doubt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(early childhood, 12-18 months to 4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10972800" cy="422275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“Can I do things myself or must I always rely on others?”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asserts independence and separation from caregivers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adequate balance between child’s sense of independence and disciplining the child then Child develops a sense of accomplishment, purpose, and responsibility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child is overprotected or constantly discouraged and reprimanded in his explorations then Child will doubt his ability to accomplish things and shame for his lack of self-control</a:t>
            </a:r>
          </a:p>
        </p:txBody>
      </p:sp>
    </p:spTree>
    <p:extLst>
      <p:ext uri="{BB962C8B-B14F-4D97-AF65-F5344CB8AC3E}">
        <p14:creationId xmlns:p14="http://schemas.microsoft.com/office/powerpoint/2010/main" val="70667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 Initiative vs. Guilt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(preschool age, between 3 and 6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“Am I good or am I bad?”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Child learns to take initiatives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 If supported by parents - child will develop a sense of purpose and responsibility</a:t>
            </a: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If reprimanded by parents - child will feel guilty and inadequate about initiating activities</a:t>
            </a:r>
          </a:p>
        </p:txBody>
      </p:sp>
    </p:spTree>
    <p:extLst>
      <p:ext uri="{BB962C8B-B14F-4D97-AF65-F5344CB8AC3E}">
        <p14:creationId xmlns:p14="http://schemas.microsoft.com/office/powerpoint/2010/main" val="190520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 Industry vs. Inferiority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(middle childhood,between 6 to 11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Am I Successful or Worthless?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Child develops abilities, becomes industrious and productive, engages in hobbies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If successful - child develops sense of competence and motivation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If failure - child feels inadequate and inferior</a:t>
            </a:r>
          </a:p>
        </p:txBody>
      </p:sp>
    </p:spTree>
    <p:extLst>
      <p:ext uri="{BB962C8B-B14F-4D97-AF65-F5344CB8AC3E}">
        <p14:creationId xmlns:p14="http://schemas.microsoft.com/office/powerpoint/2010/main" val="1020053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5. Identity vs. Identity/role Confusion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(adolescence, between 11 and 20 years)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Who am I and where am I going?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Adolescents try to find themselves or their sense of identity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often go through an identity crisis - they often don’t know who they are and who they want to be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MORATORIUM is necessary - a “time-out”</a:t>
            </a:r>
          </a:p>
          <a:p>
            <a:pPr algn="l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 adolescent can be free to be who he or she wants</a:t>
            </a:r>
          </a:p>
        </p:txBody>
      </p:sp>
    </p:spTree>
    <p:extLst>
      <p:ext uri="{BB962C8B-B14F-4D97-AF65-F5344CB8AC3E}">
        <p14:creationId xmlns:p14="http://schemas.microsoft.com/office/powerpoint/2010/main" val="722021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6. Intimacy vs. Isolation</a:t>
            </a:r>
            <a:b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(young adulthood, 20s to 40s)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“Am I loved and wanted?" or "Shall I share my life with someone or live alone?”</a:t>
            </a:r>
            <a:endParaRPr lang="en-US"/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are ready to share themselves with others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develops loving and committed relationships; or</a:t>
            </a: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Cannot commit to relationships (Float from one relationship to another)</a:t>
            </a:r>
          </a:p>
        </p:txBody>
      </p:sp>
    </p:spTree>
    <p:extLst>
      <p:ext uri="{BB962C8B-B14F-4D97-AF65-F5344CB8AC3E}">
        <p14:creationId xmlns:p14="http://schemas.microsoft.com/office/powerpoint/2010/main" val="30402476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507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</vt:lpstr>
      <vt:lpstr>Wingdings 3</vt:lpstr>
      <vt:lpstr>Wisp</vt:lpstr>
      <vt:lpstr>LECTURE # 9&amp;10 Psychosocial Theory of Personality Development</vt:lpstr>
      <vt:lpstr>Pioneer- Erik Erikson</vt:lpstr>
      <vt:lpstr>PowerPoint Presentation</vt:lpstr>
      <vt:lpstr> 1. Trust vs. Mistrust (birth to between 12-18 months) </vt:lpstr>
      <vt:lpstr> 2. Autonomy vs. Shame and Doubt     (early childhood, 12-18 months to 4 years)</vt:lpstr>
      <vt:lpstr> 3. Initiative vs. Guilt  (preschool age, between 3 and 6 years)</vt:lpstr>
      <vt:lpstr> 4. Industry vs. Inferiority  (middle childhood,between 6 to 11 years)</vt:lpstr>
      <vt:lpstr> 5. Identity vs. Identity/role Confusion  (adolescence, between 11 and 20 years)</vt:lpstr>
      <vt:lpstr> 6. Intimacy vs. Isolation  (young adulthood, 20s to 40s)</vt:lpstr>
      <vt:lpstr> 7. Generativity vs. Stagnation (or Self-absorption) (middle adulthood, 40s to 60s)</vt:lpstr>
      <vt:lpstr> 8.Integrity vs. Despair  (late adulthood, 60s and beyond)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Psychosocial Theory of Personality Development</dc:title>
  <dc:creator>Nouman Awan</dc:creator>
  <cp:lastModifiedBy>Nouman Awan</cp:lastModifiedBy>
  <cp:revision>2</cp:revision>
  <dcterms:created xsi:type="dcterms:W3CDTF">2020-05-03T23:23:00Z</dcterms:created>
  <dcterms:modified xsi:type="dcterms:W3CDTF">2020-05-04T10:13:25Z</dcterms:modified>
</cp:coreProperties>
</file>