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7"/>
  </p:notesMasterIdLst>
  <p:handoutMasterIdLst>
    <p:handoutMasterId r:id="rId28"/>
  </p:handoutMasterIdLst>
  <p:sldIdLst>
    <p:sldId id="259" r:id="rId2"/>
    <p:sldId id="261" r:id="rId3"/>
    <p:sldId id="281" r:id="rId4"/>
    <p:sldId id="282" r:id="rId5"/>
    <p:sldId id="26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1" r:id="rId24"/>
    <p:sldId id="300" r:id="rId25"/>
    <p:sldId id="3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Lst>
        </p14:section>
        <p14:section name="Overview and Objectives" id="{ABA716BF-3A5C-4ADB-94C9-CFEF84EBA240}">
          <p14:sldIdLst>
            <p14:sldId id="261"/>
            <p14:sldId id="281"/>
            <p14:sldId id="282"/>
            <p14:sldId id="262"/>
          </p14:sldIdLst>
        </p14:section>
        <p14:section name="Topic 1" id="{6D9936A3-3945-4757-BC8B-B5C252D8E036}">
          <p14:sldIdLst/>
        </p14:section>
        <p14:section name="Sample Slides for Visuals" id="{BAB3A466-96C9-4230-9978-795378D75699}">
          <p14:sldIdLst>
            <p14:sldId id="283"/>
            <p14:sldId id="284"/>
            <p14:sldId id="285"/>
            <p14:sldId id="286"/>
            <p14:sldId id="287"/>
            <p14:sldId id="288"/>
            <p14:sldId id="289"/>
            <p14:sldId id="290"/>
            <p14:sldId id="291"/>
            <p14:sldId id="292"/>
          </p14:sldIdLst>
        </p14:section>
        <p14:section name="Case Study" id="{8C0305C9-B152-4FBA-A789-FE1976D53990}">
          <p14:sldIdLst>
            <p14:sldId id="293"/>
            <p14:sldId id="294"/>
            <p14:sldId id="295"/>
            <p14:sldId id="296"/>
            <p14:sldId id="297"/>
            <p14:sldId id="298"/>
            <p14:sldId id="299"/>
            <p14:sldId id="301"/>
            <p14:sldId id="300"/>
            <p14:sldId id="302"/>
          </p14:sldIdLst>
        </p14:section>
        <p14:section name="Conclusion and Summary" id="{790CEF5B-569A-4C2F-BED5-750B08C0E5AD}">
          <p14:sldIdLst/>
        </p14:section>
        <p14:section name="Appendix"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59" d="100"/>
          <a:sy n="59" d="100"/>
        </p:scale>
        <p:origin x="1592" y="48"/>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9/11/2023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507723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9/11/2023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510391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template can be used as a starter file for presenting training materials in a group setting.</a:t>
            </a:r>
          </a:p>
          <a:p>
            <a:endParaRPr lang="en-US" dirty="0"/>
          </a:p>
          <a:p>
            <a:pPr lvl="0"/>
            <a:r>
              <a:rPr lang="en-US" sz="1200" b="1" dirty="0"/>
              <a:t>Sections</a:t>
            </a:r>
            <a:endParaRPr lang="en-US" sz="1200" b="0" dirty="0"/>
          </a:p>
          <a:p>
            <a:pPr lvl="0"/>
            <a:r>
              <a:rPr lang="en-US" sz="1200" b="0" dirty="0"/>
              <a:t>Right-click on a slide to add sections.</a:t>
            </a:r>
            <a:r>
              <a:rPr lang="en-US" sz="1200" b="0" baseline="0" dirty="0"/>
              <a:t> Sections can help to organize your slides or facilitate collaboration between multiple authors.</a:t>
            </a:r>
            <a:endParaRPr lang="en-US" sz="1200" b="0" dirty="0"/>
          </a:p>
          <a:p>
            <a:pPr lvl="0"/>
            <a:endParaRPr lang="en-US" sz="1200" b="1" dirty="0"/>
          </a:p>
          <a:p>
            <a:pPr lvl="0"/>
            <a:r>
              <a:rPr lang="en-US" sz="1200" b="1" dirty="0"/>
              <a:t>Notes</a:t>
            </a:r>
          </a:p>
          <a:p>
            <a:pPr lvl="0"/>
            <a:r>
              <a:rPr lang="en-US" sz="1200" dirty="0"/>
              <a:t>Use the Notes section for delivery notes or to provide additional details for the audience.</a:t>
            </a:r>
            <a:r>
              <a:rPr lang="en-US" sz="1200" baseline="0" dirty="0"/>
              <a:t> View these notes in Presentation View during your presentation. </a:t>
            </a:r>
          </a:p>
          <a:p>
            <a:pPr lvl="0">
              <a:buFontTx/>
              <a:buNone/>
            </a:pPr>
            <a:r>
              <a:rPr lang="en-US" sz="1200" dirty="0"/>
              <a:t>Keep in mind the font size (important for accessibility, visibility, videotaping, and online production)</a:t>
            </a:r>
          </a:p>
          <a:p>
            <a:pPr lvl="0"/>
            <a:endParaRPr lang="en-US" sz="1200" dirty="0"/>
          </a:p>
          <a:p>
            <a:pPr lvl="0">
              <a:buFontTx/>
              <a:buNone/>
            </a:pPr>
            <a:r>
              <a:rPr lang="en-US" sz="1200" b="1" dirty="0"/>
              <a:t>Coordinated colors </a:t>
            </a:r>
          </a:p>
          <a:p>
            <a:pPr lvl="0">
              <a:buFontTx/>
              <a:buNone/>
            </a:pPr>
            <a:r>
              <a:rPr lang="en-US" sz="1200" dirty="0"/>
              <a:t>Pay particular attention to the graphs, charts, and text boxes.</a:t>
            </a:r>
            <a:r>
              <a:rPr lang="en-US" sz="1200" baseline="0" dirty="0"/>
              <a:t> </a:t>
            </a:r>
            <a:endParaRPr lang="en-US" sz="1200" dirty="0"/>
          </a:p>
          <a:p>
            <a:pPr lvl="0"/>
            <a:r>
              <a:rPr lang="en-US" sz="1200" dirty="0"/>
              <a:t>Consider that attendees will print in black and white or </a:t>
            </a:r>
            <a:r>
              <a:rPr lang="en-US" sz="1200" dirty="0" err="1"/>
              <a:t>grayscale</a:t>
            </a:r>
            <a:r>
              <a:rPr lang="en-US" sz="1200" dirty="0"/>
              <a:t>. Run a test print to make sure your colors work when printed in pure black and white and </a:t>
            </a:r>
            <a:r>
              <a:rPr lang="en-US" sz="1200" dirty="0" err="1"/>
              <a:t>grayscale</a:t>
            </a:r>
            <a:r>
              <a:rPr lang="en-US" sz="1200" dirty="0"/>
              <a:t>.</a:t>
            </a:r>
          </a:p>
          <a:p>
            <a:pPr lvl="0">
              <a:buFontTx/>
              <a:buNone/>
            </a:pPr>
            <a:endParaRPr lang="en-US" sz="1200" dirty="0"/>
          </a:p>
          <a:p>
            <a:pPr lvl="0">
              <a:buFontTx/>
              <a:buNone/>
            </a:pPr>
            <a:r>
              <a:rPr lang="en-US" sz="1200" b="1" dirty="0"/>
              <a:t>Graphics, tables, and graphs</a:t>
            </a:r>
          </a:p>
          <a:p>
            <a:pPr lvl="0"/>
            <a:r>
              <a:rPr lang="en-US" sz="1200" dirty="0"/>
              <a:t>Keep it simple: If possible, use consistent, non-distracting styles and colors.</a:t>
            </a:r>
          </a:p>
          <a:p>
            <a:pPr lvl="0"/>
            <a:r>
              <a:rPr lang="en-US" sz="1200" dirty="0"/>
              <a:t>Label all graphs and tables.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extLst>
      <p:ext uri="{BB962C8B-B14F-4D97-AF65-F5344CB8AC3E}">
        <p14:creationId xmlns:p14="http://schemas.microsoft.com/office/powerpoint/2010/main" val="30028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a:p>
        </p:txBody>
      </p:sp>
    </p:spTree>
    <p:extLst>
      <p:ext uri="{BB962C8B-B14F-4D97-AF65-F5344CB8AC3E}">
        <p14:creationId xmlns:p14="http://schemas.microsoft.com/office/powerpoint/2010/main" val="3832181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This is another option</a:t>
            </a:r>
            <a:r>
              <a:rPr lang="en-US" sz="1200" baseline="0" dirty="0"/>
              <a:t> for an Overview slides using transitions.</a:t>
            </a:r>
            <a:endParaRPr lang="en-US" sz="1200" dirty="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3</a:t>
            </a:fld>
            <a:endParaRPr lang="en-US"/>
          </a:p>
        </p:txBody>
      </p:sp>
    </p:spTree>
    <p:extLst>
      <p:ext uri="{BB962C8B-B14F-4D97-AF65-F5344CB8AC3E}">
        <p14:creationId xmlns:p14="http://schemas.microsoft.com/office/powerpoint/2010/main" val="1121410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4</a:t>
            </a:fld>
            <a:endParaRPr lang="en-US"/>
          </a:p>
        </p:txBody>
      </p:sp>
    </p:spTree>
    <p:extLst>
      <p:ext uri="{BB962C8B-B14F-4D97-AF65-F5344CB8AC3E}">
        <p14:creationId xmlns:p14="http://schemas.microsoft.com/office/powerpoint/2010/main" val="2401187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dirty="0"/>
              <a:t>This is another option</a:t>
            </a:r>
            <a:r>
              <a:rPr lang="en-US" sz="1200" baseline="0" dirty="0"/>
              <a:t> for an Overview slide.</a:t>
            </a:r>
            <a:endParaRPr lang="en-US" sz="1200" dirty="0"/>
          </a:p>
          <a:p>
            <a:pPr marL="228600" indent="-228600">
              <a:buFont typeface="+mj-lt"/>
              <a:buNone/>
            </a:pPr>
            <a:endParaRPr lang="en-US" sz="1200" dirty="0"/>
          </a:p>
        </p:txBody>
      </p:sp>
      <p:sp>
        <p:nvSpPr>
          <p:cNvPr id="5" name="Slide Image Placeholder 4"/>
          <p:cNvSpPr>
            <a:spLocks noGrp="1" noRot="1" noChangeAspect="1"/>
          </p:cNvSpPr>
          <p:nvPr>
            <p:ph type="sldImg"/>
          </p:nvPr>
        </p:nvSpPr>
        <p:spPr>
          <a:xfrm>
            <a:off x="539750" y="503238"/>
            <a:ext cx="3143250" cy="2359025"/>
          </a:xfrm>
        </p:spPr>
      </p:sp>
    </p:spTree>
    <p:extLst>
      <p:ext uri="{BB962C8B-B14F-4D97-AF65-F5344CB8AC3E}">
        <p14:creationId xmlns:p14="http://schemas.microsoft.com/office/powerpoint/2010/main" val="28524455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9/11/2023</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9/11/2023</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209800" y="1143000"/>
            <a:ext cx="6180224" cy="1470025"/>
          </a:xfrm>
        </p:spPr>
        <p:txBody>
          <a:bodyPr>
            <a:normAutofit fontScale="90000"/>
          </a:bodyPr>
          <a:lstStyle/>
          <a:p>
            <a:pPr algn="ctr"/>
            <a:r>
              <a:rPr lang="en-US" dirty="0"/>
              <a:t>Chapter 13</a:t>
            </a:r>
            <a:br>
              <a:rPr lang="en-US" dirty="0"/>
            </a:br>
            <a:r>
              <a:rPr lang="en-US" dirty="0"/>
              <a:t>the Behavioral and Social Learning Approach</a:t>
            </a:r>
          </a:p>
        </p:txBody>
      </p:sp>
      <p:sp>
        <p:nvSpPr>
          <p:cNvPr id="3" name="Subtitle 2"/>
          <p:cNvSpPr>
            <a:spLocks noGrp="1"/>
          </p:cNvSpPr>
          <p:nvPr>
            <p:ph type="subTitle" idx="1"/>
            <p:custDataLst>
              <p:tags r:id="rId3"/>
            </p:custDataLst>
          </p:nvPr>
        </p:nvSpPr>
        <p:spPr>
          <a:xfrm>
            <a:off x="1981200" y="4038600"/>
            <a:ext cx="6753728" cy="990600"/>
          </a:xfrm>
        </p:spPr>
        <p:txBody>
          <a:bodyPr>
            <a:noAutofit/>
          </a:bodyPr>
          <a:lstStyle/>
          <a:p>
            <a:pPr algn="ctr"/>
            <a:endParaRPr lang="en-US" sz="3600" b="1" dirty="0">
              <a:latin typeface="+mn-lt"/>
            </a:endParaRPr>
          </a:p>
        </p:txBody>
      </p:sp>
    </p:spTree>
    <p:custDataLst>
      <p:tags r:id="rId1"/>
    </p:custData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a:t>And less likely to be repeated  if they lead to unsatisfying consequences.</a:t>
            </a:r>
          </a:p>
          <a:p>
            <a:r>
              <a:rPr lang="en-US" sz="3600" dirty="0"/>
              <a:t>Thorndike’s cats repeated the required behaviors because they led to the satisfying consequences of escape and food</a:t>
            </a:r>
            <a:r>
              <a:rPr lang="en-US" dirty="0"/>
              <a:t>.</a:t>
            </a:r>
          </a:p>
        </p:txBody>
      </p:sp>
    </p:spTree>
    <p:extLst>
      <p:ext uri="{BB962C8B-B14F-4D97-AF65-F5344CB8AC3E}">
        <p14:creationId xmlns:p14="http://schemas.microsoft.com/office/powerpoint/2010/main" val="3483709444"/>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77200" cy="1143000"/>
          </a:xfrm>
        </p:spPr>
        <p:txBody>
          <a:bodyPr/>
          <a:lstStyle/>
          <a:p>
            <a:r>
              <a:rPr lang="en-US" b="1" dirty="0"/>
              <a:t>                    shaping</a:t>
            </a:r>
          </a:p>
        </p:txBody>
      </p:sp>
      <p:sp>
        <p:nvSpPr>
          <p:cNvPr id="3" name="Content Placeholder 2"/>
          <p:cNvSpPr>
            <a:spLocks noGrp="1"/>
          </p:cNvSpPr>
          <p:nvPr>
            <p:ph idx="1"/>
          </p:nvPr>
        </p:nvSpPr>
        <p:spPr/>
        <p:txBody>
          <a:bodyPr>
            <a:normAutofit/>
          </a:bodyPr>
          <a:lstStyle/>
          <a:p>
            <a:r>
              <a:rPr lang="en-US" sz="3600" dirty="0"/>
              <a:t>A behavior therapist working with the reluctant patient might use a technique known as shaping .</a:t>
            </a:r>
          </a:p>
          <a:p>
            <a:r>
              <a:rPr lang="en-US" sz="3600" dirty="0"/>
              <a:t>Shaping is the process in which successive approximations of the desired behavior are reinforced.</a:t>
            </a:r>
          </a:p>
        </p:txBody>
      </p:sp>
    </p:spTree>
    <p:extLst>
      <p:ext uri="{BB962C8B-B14F-4D97-AF65-F5344CB8AC3E}">
        <p14:creationId xmlns:p14="http://schemas.microsoft.com/office/powerpoint/2010/main" val="1463932111"/>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         Social Learning Theory</a:t>
            </a:r>
          </a:p>
        </p:txBody>
      </p:sp>
      <p:sp>
        <p:nvSpPr>
          <p:cNvPr id="3" name="Content Placeholder 2"/>
          <p:cNvSpPr>
            <a:spLocks noGrp="1"/>
          </p:cNvSpPr>
          <p:nvPr>
            <p:ph idx="1"/>
          </p:nvPr>
        </p:nvSpPr>
        <p:spPr/>
        <p:txBody>
          <a:bodyPr>
            <a:normAutofit fontScale="92500" lnSpcReduction="20000"/>
          </a:bodyPr>
          <a:lstStyle/>
          <a:p>
            <a:r>
              <a:rPr lang="en-US" sz="3900" dirty="0"/>
              <a:t>One of the concepts introduced by social learning theorist on the notion of behavior environment behavior interactions . That is not only does the environment influence our behavior but that behavior then determines the kind of environment we find ourselves in which can then influence behavior and so on</a:t>
            </a:r>
            <a:r>
              <a:rPr lang="en-US" dirty="0"/>
              <a:t>.</a:t>
            </a:r>
          </a:p>
        </p:txBody>
      </p:sp>
    </p:spTree>
    <p:extLst>
      <p:ext uri="{BB962C8B-B14F-4D97-AF65-F5344CB8AC3E}">
        <p14:creationId xmlns:p14="http://schemas.microsoft.com/office/powerpoint/2010/main" val="871441892"/>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Social learning theory…</a:t>
            </a:r>
          </a:p>
        </p:txBody>
      </p:sp>
      <p:sp>
        <p:nvSpPr>
          <p:cNvPr id="3" name="Content Placeholder 2"/>
          <p:cNvSpPr>
            <a:spLocks noGrp="1"/>
          </p:cNvSpPr>
          <p:nvPr>
            <p:ph idx="1"/>
          </p:nvPr>
        </p:nvSpPr>
        <p:spPr/>
        <p:txBody>
          <a:bodyPr/>
          <a:lstStyle/>
          <a:p>
            <a:r>
              <a:rPr lang="en-US" dirty="0"/>
              <a:t>Social learning psychologist  helped to bridge traditional behaviorism and cognitive approaches to personality by incorporating into their theories a number of concepts once deemed unscientific by John B.</a:t>
            </a:r>
          </a:p>
          <a:p>
            <a:r>
              <a:rPr lang="en-US" dirty="0"/>
              <a:t>Rotter argues that the causes of human behaviors are far more complex than those of lower animals.</a:t>
            </a:r>
          </a:p>
        </p:txBody>
      </p:sp>
    </p:spTree>
    <p:extLst>
      <p:ext uri="{BB962C8B-B14F-4D97-AF65-F5344CB8AC3E}">
        <p14:creationId xmlns:p14="http://schemas.microsoft.com/office/powerpoint/2010/main" val="406913033"/>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Rotter argues that the more often people are reinforced for a certain behavior the stronger their expectancy that the behavior will be reinforced in the future.</a:t>
            </a:r>
          </a:p>
          <a:p>
            <a:r>
              <a:rPr lang="en-US" dirty="0"/>
              <a:t>According to Rotter each of us can be placed along a continuum called locus of control.</a:t>
            </a:r>
          </a:p>
          <a:p>
            <a:r>
              <a:rPr lang="en-US" dirty="0"/>
              <a:t>At one of this dimension we find individuals with an extreme internal orientation those</a:t>
            </a:r>
          </a:p>
        </p:txBody>
      </p:sp>
    </p:spTree>
    <p:extLst>
      <p:ext uri="{BB962C8B-B14F-4D97-AF65-F5344CB8AC3E}">
        <p14:creationId xmlns:p14="http://schemas.microsoft.com/office/powerpoint/2010/main" val="758467618"/>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752600"/>
            <a:ext cx="8077200" cy="4297363"/>
          </a:xfrm>
        </p:spPr>
        <p:txBody>
          <a:bodyPr>
            <a:normAutofit lnSpcReduction="10000"/>
          </a:bodyPr>
          <a:lstStyle/>
          <a:p>
            <a:pPr marL="0" indent="0">
              <a:buNone/>
            </a:pPr>
            <a:r>
              <a:rPr lang="en-US" dirty="0"/>
              <a:t>  Those who believe that most of what happens                  to them is the result of their own actions or                      attributes.</a:t>
            </a:r>
          </a:p>
          <a:p>
            <a:r>
              <a:rPr lang="en-US" dirty="0"/>
              <a:t>The second component in Rotter’s model is reinforcement value, the degree to which we prefer one reinforce over another.</a:t>
            </a:r>
          </a:p>
          <a:p>
            <a:r>
              <a:rPr lang="en-US" dirty="0"/>
              <a:t>Naturally the reinforcement value we assign a certain outcome can vary from situation to situation.</a:t>
            </a:r>
          </a:p>
        </p:txBody>
      </p:sp>
    </p:spTree>
    <p:extLst>
      <p:ext uri="{BB962C8B-B14F-4D97-AF65-F5344CB8AC3E}">
        <p14:creationId xmlns:p14="http://schemas.microsoft.com/office/powerpoint/2010/main" val="581062990"/>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Social cognitive theory</a:t>
            </a:r>
          </a:p>
        </p:txBody>
      </p:sp>
      <p:sp>
        <p:nvSpPr>
          <p:cNvPr id="3" name="Content Placeholder 2"/>
          <p:cNvSpPr>
            <a:spLocks noGrp="1"/>
          </p:cNvSpPr>
          <p:nvPr>
            <p:ph idx="1"/>
          </p:nvPr>
        </p:nvSpPr>
        <p:spPr/>
        <p:txBody>
          <a:bodyPr/>
          <a:lstStyle/>
          <a:p>
            <a:r>
              <a:rPr lang="en-US" dirty="0"/>
              <a:t>The evolution from traditional behavioral views of personality to more cognitive approaches is probably best illustrated by the work of Albert Bandura.</a:t>
            </a:r>
          </a:p>
          <a:p>
            <a:r>
              <a:rPr lang="en-US" dirty="0"/>
              <a:t>Certainly individuals respond to environmental events and certainly they often learn characteristic behaviors as the result of rewards and punishments.</a:t>
            </a:r>
          </a:p>
        </p:txBody>
      </p:sp>
    </p:spTree>
    <p:extLst>
      <p:ext uri="{BB962C8B-B14F-4D97-AF65-F5344CB8AC3E}">
        <p14:creationId xmlns:p14="http://schemas.microsoft.com/office/powerpoint/2010/main" val="331904449"/>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Social cognitive theory…</a:t>
            </a:r>
          </a:p>
        </p:txBody>
      </p:sp>
      <p:sp>
        <p:nvSpPr>
          <p:cNvPr id="3" name="Content Placeholder 2"/>
          <p:cNvSpPr>
            <a:spLocks noGrp="1"/>
          </p:cNvSpPr>
          <p:nvPr>
            <p:ph idx="1"/>
          </p:nvPr>
        </p:nvSpPr>
        <p:spPr/>
        <p:txBody>
          <a:bodyPr>
            <a:normAutofit lnSpcReduction="10000"/>
          </a:bodyPr>
          <a:lstStyle/>
          <a:p>
            <a:r>
              <a:rPr lang="en-US" dirty="0"/>
              <a:t>Bandura adds a new twist to the question of whether behavior is determined by internal or by external forces.</a:t>
            </a:r>
          </a:p>
          <a:p>
            <a:r>
              <a:rPr lang="en-US" dirty="0"/>
              <a:t>He argues that there are both internal and external determinants of behavior, but behavior is not determined exclusively either or by simple combination.</a:t>
            </a:r>
          </a:p>
          <a:p>
            <a:r>
              <a:rPr lang="en-US" dirty="0"/>
              <a:t>Bandura introduces  the concept reciprocal determinism.</a:t>
            </a:r>
          </a:p>
        </p:txBody>
      </p:sp>
    </p:spTree>
    <p:extLst>
      <p:ext uri="{BB962C8B-B14F-4D97-AF65-F5344CB8AC3E}">
        <p14:creationId xmlns:p14="http://schemas.microsoft.com/office/powerpoint/2010/main" val="146154525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2"/>
            <a:r>
              <a:rPr lang="en-US" sz="4400" dirty="0"/>
              <a:t> External determinants of behavior are reward and punishment.</a:t>
            </a:r>
          </a:p>
          <a:p>
            <a:r>
              <a:rPr lang="en-US" sz="4400" dirty="0"/>
              <a:t>      Internal determinants of                              behavior are belief thoughts </a:t>
            </a:r>
          </a:p>
          <a:p>
            <a:pPr marL="0" indent="0">
              <a:buNone/>
            </a:pPr>
            <a:r>
              <a:rPr lang="en-US" sz="4400" dirty="0"/>
              <a:t>          and expectations.      </a:t>
            </a:r>
          </a:p>
        </p:txBody>
      </p:sp>
    </p:spTree>
    <p:extLst>
      <p:ext uri="{BB962C8B-B14F-4D97-AF65-F5344CB8AC3E}">
        <p14:creationId xmlns:p14="http://schemas.microsoft.com/office/powerpoint/2010/main" val="2503264985"/>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Observational learning</a:t>
            </a:r>
          </a:p>
        </p:txBody>
      </p:sp>
      <p:sp>
        <p:nvSpPr>
          <p:cNvPr id="3" name="Content Placeholder 2"/>
          <p:cNvSpPr>
            <a:spLocks noGrp="1"/>
          </p:cNvSpPr>
          <p:nvPr>
            <p:ph idx="1"/>
          </p:nvPr>
        </p:nvSpPr>
        <p:spPr/>
        <p:txBody>
          <a:bodyPr>
            <a:noAutofit/>
          </a:bodyPr>
          <a:lstStyle/>
          <a:p>
            <a:r>
              <a:rPr lang="en-US" dirty="0"/>
              <a:t>Perhaps social cognitive theory’s most important contribution is the concept of vicarious or observational learning.</a:t>
            </a:r>
          </a:p>
          <a:p>
            <a:r>
              <a:rPr lang="en-US" dirty="0"/>
              <a:t>We can learn by observing or reading or just hearing about other people’s actions.</a:t>
            </a:r>
          </a:p>
          <a:p>
            <a:r>
              <a:rPr lang="en-US" dirty="0"/>
              <a:t>Behaviors learned through observation need not be performed.</a:t>
            </a:r>
          </a:p>
          <a:p>
            <a:r>
              <a:rPr lang="en-US" dirty="0"/>
              <a:t>We cannot learn something until we have actually engaged in that behavior.</a:t>
            </a:r>
          </a:p>
        </p:txBody>
      </p:sp>
    </p:spTree>
    <p:extLst>
      <p:ext uri="{BB962C8B-B14F-4D97-AF65-F5344CB8AC3E}">
        <p14:creationId xmlns:p14="http://schemas.microsoft.com/office/powerpoint/2010/main" val="2052554927"/>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685800" y="533400"/>
            <a:ext cx="8077200" cy="5364163"/>
          </a:xfrm>
        </p:spPr>
        <p:txBody>
          <a:bodyPr>
            <a:normAutofit/>
          </a:bodyPr>
          <a:lstStyle/>
          <a:p>
            <a:pPr marL="0" indent="0">
              <a:buNone/>
            </a:pPr>
            <a:r>
              <a:rPr lang="en-US" sz="4000" b="1" i="1" dirty="0"/>
              <a:t>Behaviorism</a:t>
            </a:r>
          </a:p>
          <a:p>
            <a:r>
              <a:rPr lang="en-US" dirty="0"/>
              <a:t>In 1913 a young psychologist John B. Whatson published an article titled “ psychology as the Behaviorist Views It.”</a:t>
            </a:r>
          </a:p>
          <a:p>
            <a:r>
              <a:rPr lang="en-US" dirty="0"/>
              <a:t>Whatson argued that if psychology were to be a science , psychologists must stop examining mental states. </a:t>
            </a:r>
          </a:p>
        </p:txBody>
      </p:sp>
    </p:spTree>
    <p:custDataLst>
      <p:tags r:id="rId1"/>
    </p:custData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Self efficacy</a:t>
            </a:r>
          </a:p>
        </p:txBody>
      </p:sp>
      <p:sp>
        <p:nvSpPr>
          <p:cNvPr id="3" name="Content Placeholder 2"/>
          <p:cNvSpPr>
            <a:spLocks noGrp="1"/>
          </p:cNvSpPr>
          <p:nvPr>
            <p:ph idx="1"/>
          </p:nvPr>
        </p:nvSpPr>
        <p:spPr/>
        <p:txBody>
          <a:bodyPr>
            <a:noAutofit/>
          </a:bodyPr>
          <a:lstStyle/>
          <a:p>
            <a:r>
              <a:rPr lang="en-US" sz="4000" dirty="0"/>
              <a:t>According to Bandura people are not likely to alter their behavior until they make a clear decision to expend the necessary effort.</a:t>
            </a:r>
          </a:p>
          <a:p>
            <a:r>
              <a:rPr lang="en-US" sz="4000" dirty="0"/>
              <a:t>Bandura draws a distinction between outcome expectations and efficacy expectations.</a:t>
            </a:r>
          </a:p>
        </p:txBody>
      </p:sp>
    </p:spTree>
    <p:extLst>
      <p:ext uri="{BB962C8B-B14F-4D97-AF65-F5344CB8AC3E}">
        <p14:creationId xmlns:p14="http://schemas.microsoft.com/office/powerpoint/2010/main" val="144151185"/>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             Outcome expectations</a:t>
            </a:r>
          </a:p>
          <a:p>
            <a:pPr marL="0" indent="0">
              <a:buNone/>
            </a:pPr>
            <a:r>
              <a:rPr lang="en-US" dirty="0"/>
              <a:t>An outcome expectation is the extent to which people believe their actions will lead to a certain outcomes.</a:t>
            </a:r>
          </a:p>
          <a:p>
            <a:pPr marL="0" indent="0">
              <a:buNone/>
            </a:pPr>
            <a:r>
              <a:rPr lang="en-US" dirty="0"/>
              <a:t>               </a:t>
            </a:r>
            <a:r>
              <a:rPr lang="en-US" b="1" dirty="0"/>
              <a:t>Efficacy  expectations</a:t>
            </a:r>
          </a:p>
          <a:p>
            <a:pPr marL="0" indent="0">
              <a:buNone/>
            </a:pPr>
            <a:r>
              <a:rPr lang="en-US" b="1" dirty="0"/>
              <a:t>    </a:t>
            </a:r>
            <a:r>
              <a:rPr lang="en-US" dirty="0"/>
              <a:t>an efficacy expectation is the extent to which people believe they can bring about  the particular outcome.</a:t>
            </a:r>
          </a:p>
        </p:txBody>
      </p:sp>
    </p:spTree>
    <p:extLst>
      <p:ext uri="{BB962C8B-B14F-4D97-AF65-F5344CB8AC3E}">
        <p14:creationId xmlns:p14="http://schemas.microsoft.com/office/powerpoint/2010/main" val="2554385274"/>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Direct observation</a:t>
            </a:r>
          </a:p>
        </p:txBody>
      </p:sp>
      <p:sp>
        <p:nvSpPr>
          <p:cNvPr id="3" name="Content Placeholder 2"/>
          <p:cNvSpPr>
            <a:spLocks noGrp="1"/>
          </p:cNvSpPr>
          <p:nvPr>
            <p:ph idx="1"/>
          </p:nvPr>
        </p:nvSpPr>
        <p:spPr/>
        <p:txBody>
          <a:bodyPr>
            <a:normAutofit/>
          </a:bodyPr>
          <a:lstStyle/>
          <a:p>
            <a:r>
              <a:rPr lang="en-US" sz="3600" dirty="0"/>
              <a:t>The most obvious way to find out how often the behavior occurs is to observe the person directly.</a:t>
            </a:r>
          </a:p>
          <a:p>
            <a:r>
              <a:rPr lang="en-US" sz="3600" dirty="0"/>
              <a:t>A therapist usually cannot watch a client  all day long it is often possible to observe a representative sample of the client’s behavior. </a:t>
            </a:r>
          </a:p>
        </p:txBody>
      </p:sp>
    </p:spTree>
    <p:extLst>
      <p:ext uri="{BB962C8B-B14F-4D97-AF65-F5344CB8AC3E}">
        <p14:creationId xmlns:p14="http://schemas.microsoft.com/office/powerpoint/2010/main" val="2752938272"/>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a:t>Direct observation provides a relatively accurate assessment of behavior frequency.</a:t>
            </a:r>
          </a:p>
          <a:p>
            <a:r>
              <a:rPr lang="en-US" sz="4400" dirty="0"/>
              <a:t>It is often too costly and time consuming to be useful.</a:t>
            </a:r>
          </a:p>
        </p:txBody>
      </p:sp>
    </p:spTree>
    <p:extLst>
      <p:ext uri="{BB962C8B-B14F-4D97-AF65-F5344CB8AC3E}">
        <p14:creationId xmlns:p14="http://schemas.microsoft.com/office/powerpoint/2010/main" val="1763229608"/>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Self monitoring</a:t>
            </a:r>
          </a:p>
        </p:txBody>
      </p:sp>
      <p:sp>
        <p:nvSpPr>
          <p:cNvPr id="3" name="Content Placeholder 2"/>
          <p:cNvSpPr>
            <a:spLocks noGrp="1"/>
          </p:cNvSpPr>
          <p:nvPr>
            <p:ph idx="1"/>
          </p:nvPr>
        </p:nvSpPr>
        <p:spPr/>
        <p:txBody>
          <a:bodyPr>
            <a:normAutofit fontScale="92500" lnSpcReduction="10000"/>
          </a:bodyPr>
          <a:lstStyle/>
          <a:p>
            <a:r>
              <a:rPr lang="en-US" sz="3600" dirty="0"/>
              <a:t>An alternative of direct observation is self monitoring.</a:t>
            </a:r>
          </a:p>
          <a:p>
            <a:r>
              <a:rPr lang="en-US" sz="3600" dirty="0"/>
              <a:t>In self monitoring clients observe themselves.</a:t>
            </a:r>
          </a:p>
          <a:p>
            <a:r>
              <a:rPr lang="en-US" sz="3600" dirty="0"/>
              <a:t>Clients frequently have a distorted idea about how often behavior occurs.</a:t>
            </a:r>
          </a:p>
          <a:p>
            <a:r>
              <a:rPr lang="en-US" sz="3600" dirty="0"/>
              <a:t>It is usually important to understand the circumstances surrounding the behavior</a:t>
            </a:r>
            <a:r>
              <a:rPr lang="en-US" dirty="0"/>
              <a:t>.</a:t>
            </a:r>
          </a:p>
        </p:txBody>
      </p:sp>
    </p:spTree>
    <p:extLst>
      <p:ext uri="{BB962C8B-B14F-4D97-AF65-F5344CB8AC3E}">
        <p14:creationId xmlns:p14="http://schemas.microsoft.com/office/powerpoint/2010/main" val="452126321"/>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Observation by others</a:t>
            </a:r>
          </a:p>
        </p:txBody>
      </p:sp>
      <p:sp>
        <p:nvSpPr>
          <p:cNvPr id="3" name="Content Placeholder 2"/>
          <p:cNvSpPr>
            <a:spLocks noGrp="1"/>
          </p:cNvSpPr>
          <p:nvPr>
            <p:ph idx="1"/>
          </p:nvPr>
        </p:nvSpPr>
        <p:spPr/>
        <p:txBody>
          <a:bodyPr/>
          <a:lstStyle/>
          <a:p>
            <a:r>
              <a:rPr lang="en-US" dirty="0"/>
              <a:t>Some clients are unwilling or simply unable to provide accurate information about themselves.</a:t>
            </a:r>
          </a:p>
          <a:p>
            <a:r>
              <a:rPr lang="en-US" dirty="0"/>
              <a:t>For example self monitoring is probably inappropriate with children or those with severe psychological disorders.</a:t>
            </a:r>
          </a:p>
          <a:p>
            <a:r>
              <a:rPr lang="en-US" dirty="0"/>
              <a:t>In these cases it may be possible to rely on other people to make the observations.</a:t>
            </a:r>
          </a:p>
        </p:txBody>
      </p:sp>
    </p:spTree>
    <p:extLst>
      <p:ext uri="{BB962C8B-B14F-4D97-AF65-F5344CB8AC3E}">
        <p14:creationId xmlns:p14="http://schemas.microsoft.com/office/powerpoint/2010/main" val="1741587195"/>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0" y="1219200"/>
            <a:ext cx="6781800" cy="3808750"/>
          </a:xfrm>
          <a:prstGeom prst="rect">
            <a:avLst/>
          </a:prstGeom>
          <a:noFill/>
        </p:spPr>
        <p:txBody>
          <a:bodyPr wrap="square" rtlCol="0">
            <a:normAutofit fontScale="77500" lnSpcReduction="20000"/>
          </a:bodyPr>
          <a:lstStyle/>
          <a:p>
            <a:pPr marL="457200" indent="-457200">
              <a:buFont typeface="Arial" pitchFamily="34" charset="0"/>
              <a:buChar char="•"/>
            </a:pPr>
            <a:r>
              <a:rPr lang="en-US" sz="3500" dirty="0"/>
              <a:t>Only the observable was reasonable subject matter for a science. Because our subject inner feelings cannot be observed or measured in an agreed upon, accurate manner they have no place in an objective science.</a:t>
            </a:r>
          </a:p>
          <a:p>
            <a:pPr marL="457200" indent="-457200">
              <a:buFont typeface="Arial" pitchFamily="34" charset="0"/>
              <a:buChar char="•"/>
            </a:pPr>
            <a:endParaRPr lang="en-US" sz="3500" dirty="0"/>
          </a:p>
          <a:p>
            <a:pPr marL="457200" indent="-457200">
              <a:buFont typeface="Arial" pitchFamily="34" charset="0"/>
              <a:buChar char="•"/>
            </a:pPr>
            <a:r>
              <a:rPr lang="en-US" sz="3500" dirty="0"/>
              <a:t>Psychology abandons these topics Whatson maintained the sooner it can become a respectable member of the scientific community</a:t>
            </a:r>
            <a:r>
              <a:rPr lang="en-US" sz="3200" dirty="0"/>
              <a:t>.</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81200" y="914400"/>
            <a:ext cx="6501954" cy="5044966"/>
          </a:xfrm>
          <a:prstGeom prst="rect">
            <a:avLst/>
          </a:prstGeom>
          <a:noFill/>
        </p:spPr>
        <p:txBody>
          <a:bodyPr wrap="square" rtlCol="0">
            <a:normAutofit/>
          </a:bodyPr>
          <a:lstStyle/>
          <a:p>
            <a:pPr marL="457200" indent="-457200">
              <a:buFont typeface="Arial" pitchFamily="34" charset="0"/>
              <a:buChar char="•"/>
            </a:pPr>
            <a:r>
              <a:rPr lang="en-US" sz="3200" dirty="0"/>
              <a:t>Emotions, thoughts , expectancies, values, reasoning, insight, the unconscious and the like were of interest to behaviorists only if they could be defined in terms of observable behaviors.</a:t>
            </a:r>
          </a:p>
          <a:p>
            <a:pPr marL="457200" indent="-457200">
              <a:buFont typeface="Arial" pitchFamily="34" charset="0"/>
              <a:buChar char="•"/>
            </a:pPr>
            <a:r>
              <a:rPr lang="en-US" sz="3200" dirty="0"/>
              <a:t>At about the same time other researchers were beginning to study the basic processes of conditioning or learning.</a:t>
            </a:r>
            <a:endParaRPr lang="en-US" sz="7200" dirty="0"/>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077200" cy="5181600"/>
          </a:xfrm>
        </p:spPr>
        <p:txBody>
          <a:bodyPr>
            <a:normAutofit/>
          </a:bodyPr>
          <a:lstStyle/>
          <a:p>
            <a:pPr marL="571500" indent="-571500">
              <a:buFont typeface="Arial" pitchFamily="34" charset="0"/>
              <a:buChar char="•"/>
            </a:pPr>
            <a:r>
              <a:rPr lang="en-US" b="1" dirty="0"/>
              <a:t>B. F. Skinner</a:t>
            </a:r>
            <a:r>
              <a:rPr lang="en-US" dirty="0"/>
              <a:t/>
            </a:r>
            <a:br>
              <a:rPr lang="en-US" dirty="0"/>
            </a:br>
            <a:r>
              <a:rPr lang="en-US" sz="3200" dirty="0"/>
              <a:t>Watson’s legacy was extended by the career of another influential psychologist, B. F. Skinner. Skinner identified his particular brand of behaviorism</a:t>
            </a:r>
            <a:r>
              <a:rPr lang="en-US" dirty="0"/>
              <a:t>.</a:t>
            </a:r>
            <a:br>
              <a:rPr lang="en-US" dirty="0"/>
            </a:br>
            <a:r>
              <a:rPr lang="en-US" b="1" dirty="0"/>
              <a:t>Skinner</a:t>
            </a:r>
            <a:r>
              <a:rPr lang="en-US" dirty="0"/>
              <a:t> </a:t>
            </a:r>
            <a:r>
              <a:rPr lang="en-US" sz="3200" dirty="0"/>
              <a:t>did not deny the existence of thoughts and inner experiences.</a:t>
            </a:r>
            <a:r>
              <a:rPr lang="en-US" dirty="0"/>
              <a:t/>
            </a:r>
            <a:br>
              <a:rPr lang="en-US" dirty="0"/>
            </a:br>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8077200" cy="5436577"/>
          </a:xfrm>
        </p:spPr>
        <p:txBody>
          <a:bodyPr/>
          <a:lstStyle/>
          <a:p>
            <a:r>
              <a:rPr lang="en-US" dirty="0"/>
              <a:t>Skinner challenged the extent to which we are able to observe the inner causes of our own behavior.</a:t>
            </a:r>
          </a:p>
          <a:p>
            <a:r>
              <a:rPr lang="en-US" dirty="0"/>
              <a:t>Skinner’s theory and some of the implications derived from it are highly controversial.</a:t>
            </a:r>
          </a:p>
          <a:p>
            <a:r>
              <a:rPr lang="en-US" dirty="0"/>
              <a:t>Skinner described happiness as “ by product of operant reinforcement”.</a:t>
            </a:r>
          </a:p>
          <a:p>
            <a:r>
              <a:rPr lang="en-US" dirty="0"/>
              <a:t>According to skinner the things that bring happiness are the ones that reinforce us.</a:t>
            </a:r>
          </a:p>
          <a:p>
            <a:endParaRPr lang="en-US" dirty="0"/>
          </a:p>
        </p:txBody>
      </p:sp>
    </p:spTree>
    <p:extLst>
      <p:ext uri="{BB962C8B-B14F-4D97-AF65-F5344CB8AC3E}">
        <p14:creationId xmlns:p14="http://schemas.microsoft.com/office/powerpoint/2010/main" val="3072745844"/>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1143000"/>
          </a:xfrm>
        </p:spPr>
        <p:txBody>
          <a:bodyPr/>
          <a:lstStyle/>
          <a:p>
            <a:r>
              <a:rPr lang="en-US" b="1" dirty="0"/>
              <a:t>Basic principles of conditioning </a:t>
            </a:r>
          </a:p>
        </p:txBody>
      </p:sp>
      <p:sp>
        <p:nvSpPr>
          <p:cNvPr id="3" name="Content Placeholder 2"/>
          <p:cNvSpPr>
            <a:spLocks noGrp="1"/>
          </p:cNvSpPr>
          <p:nvPr>
            <p:ph idx="1"/>
          </p:nvPr>
        </p:nvSpPr>
        <p:spPr/>
        <p:txBody>
          <a:bodyPr/>
          <a:lstStyle/>
          <a:p>
            <a:r>
              <a:rPr lang="en-US" dirty="0"/>
              <a:t>Traditional behaviorists explain the causes of behavior in terms of learning experiences, or conditioning. They do not deny the influence of genetics but downplay its importance relative to the power of conditioning.</a:t>
            </a:r>
          </a:p>
          <a:p>
            <a:r>
              <a:rPr lang="en-US" dirty="0"/>
              <a:t>Behaviorists say that if we are to understand the processes that shape our personalities we must study basic conditioning principles.</a:t>
            </a:r>
          </a:p>
        </p:txBody>
      </p:sp>
    </p:spTree>
    <p:extLst>
      <p:ext uri="{BB962C8B-B14F-4D97-AF65-F5344CB8AC3E}">
        <p14:creationId xmlns:p14="http://schemas.microsoft.com/office/powerpoint/2010/main" val="3559187554"/>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077200" cy="1143000"/>
          </a:xfrm>
        </p:spPr>
        <p:txBody>
          <a:bodyPr/>
          <a:lstStyle/>
          <a:p>
            <a:r>
              <a:rPr lang="en-US" b="1" dirty="0"/>
              <a:t>Classical conditioning </a:t>
            </a:r>
          </a:p>
        </p:txBody>
      </p:sp>
      <p:sp>
        <p:nvSpPr>
          <p:cNvPr id="3" name="Content Placeholder 2"/>
          <p:cNvSpPr>
            <a:spLocks noGrp="1"/>
          </p:cNvSpPr>
          <p:nvPr>
            <p:ph idx="1"/>
          </p:nvPr>
        </p:nvSpPr>
        <p:spPr/>
        <p:txBody>
          <a:bodyPr>
            <a:noAutofit/>
          </a:bodyPr>
          <a:lstStyle/>
          <a:p>
            <a:r>
              <a:rPr lang="en-US" sz="3600" dirty="0"/>
              <a:t>Classical conditioning begins with an existing stimulus- response associations. </a:t>
            </a:r>
          </a:p>
          <a:p>
            <a:r>
              <a:rPr lang="en-US" sz="3600" dirty="0"/>
              <a:t>For example , some people cringe (response) whenever they see a spider (stimulus).</a:t>
            </a:r>
          </a:p>
          <a:p>
            <a:r>
              <a:rPr lang="en-US" sz="3600" dirty="0"/>
              <a:t>In classical demonstration of conditioning Pavlov used the S-R association of food and salivation.</a:t>
            </a:r>
          </a:p>
        </p:txBody>
      </p:sp>
    </p:spTree>
    <p:extLst>
      <p:ext uri="{BB962C8B-B14F-4D97-AF65-F5344CB8AC3E}">
        <p14:creationId xmlns:p14="http://schemas.microsoft.com/office/powerpoint/2010/main" val="368993488"/>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143000"/>
          </a:xfrm>
        </p:spPr>
        <p:txBody>
          <a:bodyPr/>
          <a:lstStyle/>
          <a:p>
            <a:r>
              <a:rPr lang="en-US" b="1" dirty="0"/>
              <a:t>Operant conditioning</a:t>
            </a:r>
          </a:p>
        </p:txBody>
      </p:sp>
      <p:sp>
        <p:nvSpPr>
          <p:cNvPr id="3" name="Content Placeholder 2"/>
          <p:cNvSpPr>
            <a:spLocks noGrp="1"/>
          </p:cNvSpPr>
          <p:nvPr>
            <p:ph idx="1"/>
          </p:nvPr>
        </p:nvSpPr>
        <p:spPr/>
        <p:txBody>
          <a:bodyPr>
            <a:normAutofit lnSpcReduction="10000"/>
          </a:bodyPr>
          <a:lstStyle/>
          <a:p>
            <a:r>
              <a:rPr lang="en-US" dirty="0"/>
              <a:t>Edward Thorndike gave the concept of operant conditioning.</a:t>
            </a:r>
          </a:p>
          <a:p>
            <a:r>
              <a:rPr lang="en-US" dirty="0"/>
              <a:t>Thorndike put some stray cats into puzzle boxes. To escape from the box and thereby obtain a piece of fish , hungry cats had to engage in a particular combination of actions.</a:t>
            </a:r>
          </a:p>
          <a:p>
            <a:r>
              <a:rPr lang="en-US" dirty="0"/>
              <a:t>Thorndike formulate the law of effect: that behaviors are more likely to be repeated if they lead to satisfying consequences.</a:t>
            </a:r>
          </a:p>
        </p:txBody>
      </p:sp>
    </p:spTree>
    <p:extLst>
      <p:ext uri="{BB962C8B-B14F-4D97-AF65-F5344CB8AC3E}">
        <p14:creationId xmlns:p14="http://schemas.microsoft.com/office/powerpoint/2010/main" val="4207121557"/>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1340</Words>
  <Application>Microsoft Office PowerPoint</Application>
  <PresentationFormat>On-screen Show (4:3)</PresentationFormat>
  <Paragraphs>103</Paragraphs>
  <Slides>25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Georgia</vt:lpstr>
      <vt:lpstr>Training</vt:lpstr>
      <vt:lpstr>Chapter 13 the Behavioral and Social Learning Approach</vt:lpstr>
      <vt:lpstr>PowerPoint Presentation</vt:lpstr>
      <vt:lpstr>PowerPoint Presentation</vt:lpstr>
      <vt:lpstr>PowerPoint Presentation</vt:lpstr>
      <vt:lpstr>B. F. Skinner Watson’s legacy was extended by the career of another influential psychologist, B. F. Skinner. Skinner identified his particular brand of behaviorism. Skinner did not deny the existence of thoughts and inner experiences. </vt:lpstr>
      <vt:lpstr>PowerPoint Presentation</vt:lpstr>
      <vt:lpstr>Basic principles of conditioning </vt:lpstr>
      <vt:lpstr>Classical conditioning </vt:lpstr>
      <vt:lpstr>Operant conditioning</vt:lpstr>
      <vt:lpstr>PowerPoint Presentation</vt:lpstr>
      <vt:lpstr>                    shaping</vt:lpstr>
      <vt:lpstr>         Social Learning Theory</vt:lpstr>
      <vt:lpstr>    Social learning theory…</vt:lpstr>
      <vt:lpstr>PowerPoint Presentation</vt:lpstr>
      <vt:lpstr>PowerPoint Presentation</vt:lpstr>
      <vt:lpstr>       Social cognitive theory</vt:lpstr>
      <vt:lpstr>     Social cognitive theory…</vt:lpstr>
      <vt:lpstr>PowerPoint Presentation</vt:lpstr>
      <vt:lpstr>       Observational learning</vt:lpstr>
      <vt:lpstr>               Self efficacy</vt:lpstr>
      <vt:lpstr>PowerPoint Presentation</vt:lpstr>
      <vt:lpstr>           Direct observation</vt:lpstr>
      <vt:lpstr>PowerPoint Presentation</vt:lpstr>
      <vt:lpstr>            Self monitoring</vt:lpstr>
      <vt:lpstr>      Observation by others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psychology</dc:title>
  <dc:creator/>
  <cp:lastModifiedBy/>
  <cp:revision>2</cp:revision>
  <dcterms:created xsi:type="dcterms:W3CDTF">2020-05-01T21:10:01Z</dcterms:created>
  <dcterms:modified xsi:type="dcterms:W3CDTF">2023-09-11T06:19:14Z</dcterms:modified>
</cp:coreProperties>
</file>