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1" r:id="rId4"/>
    <p:sldId id="263" r:id="rId5"/>
    <p:sldId id="265" r:id="rId6"/>
    <p:sldId id="267" r:id="rId7"/>
    <p:sldId id="269" r:id="rId8"/>
    <p:sldId id="271" r:id="rId9"/>
    <p:sldId id="273" r:id="rId10"/>
    <p:sldId id="275" r:id="rId11"/>
    <p:sldId id="277" r:id="rId12"/>
    <p:sldId id="279" r:id="rId13"/>
    <p:sldId id="281" r:id="rId14"/>
    <p:sldId id="283" r:id="rId15"/>
    <p:sldId id="285" r:id="rId16"/>
    <p:sldId id="287" r:id="rId17"/>
    <p:sldId id="289" r:id="rId18"/>
    <p:sldId id="291" r:id="rId19"/>
    <p:sldId id="293" r:id="rId20"/>
    <p:sldId id="295" r:id="rId21"/>
    <p:sldId id="297" r:id="rId22"/>
    <p:sldId id="299" r:id="rId23"/>
    <p:sldId id="301" r:id="rId24"/>
    <p:sldId id="303" r:id="rId25"/>
    <p:sldId id="305" r:id="rId26"/>
    <p:sldId id="307" r:id="rId27"/>
    <p:sldId id="309" r:id="rId28"/>
    <p:sldId id="311" r:id="rId29"/>
    <p:sldId id="313" r:id="rId30"/>
    <p:sldId id="315" r:id="rId31"/>
    <p:sldId id="317" r:id="rId32"/>
    <p:sldId id="319" r:id="rId33"/>
    <p:sldId id="32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A8D2B0-E440-40D6-8B05-66AA606D355E}"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20B8B-3408-4ADD-BEA7-5D44600BF1A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A8D2B0-E440-40D6-8B05-66AA606D355E}"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20B8B-3408-4ADD-BEA7-5D44600BF1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A8D2B0-E440-40D6-8B05-66AA606D355E}"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20B8B-3408-4ADD-BEA7-5D44600BF1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A8D2B0-E440-40D6-8B05-66AA606D355E}"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20B8B-3408-4ADD-BEA7-5D44600BF1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A8D2B0-E440-40D6-8B05-66AA606D355E}"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20B8B-3408-4ADD-BEA7-5D44600BF1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A8D2B0-E440-40D6-8B05-66AA606D355E}"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20B8B-3408-4ADD-BEA7-5D44600BF1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A8D2B0-E440-40D6-8B05-66AA606D355E}" type="datetimeFigureOut">
              <a:rPr lang="en-US" smtClean="0"/>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E20B8B-3408-4ADD-BEA7-5D44600BF1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A8D2B0-E440-40D6-8B05-66AA606D355E}" type="datetimeFigureOut">
              <a:rPr lang="en-US" smtClean="0"/>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E20B8B-3408-4ADD-BEA7-5D44600BF1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8D2B0-E440-40D6-8B05-66AA606D355E}" type="datetimeFigureOut">
              <a:rPr lang="en-US" smtClean="0"/>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E20B8B-3408-4ADD-BEA7-5D44600BF1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A8D2B0-E440-40D6-8B05-66AA606D355E}"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20B8B-3408-4ADD-BEA7-5D44600BF1A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A8D2B0-E440-40D6-8B05-66AA606D355E}"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20B8B-3408-4ADD-BEA7-5D44600BF1A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8D2B0-E440-40D6-8B05-66AA606D355E}" type="datetimeFigureOut">
              <a:rPr lang="en-US" smtClean="0"/>
              <a:t>4/20/2020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E20B8B-3408-4ADD-BEA7-5D44600BF1A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600200"/>
          </a:xfrm>
        </p:spPr>
        <p:txBody>
          <a:bodyPr/>
          <a:lstStyle/>
          <a:p>
            <a:r>
              <a:rPr lang="en-US" dirty="0" smtClean="0"/>
              <a:t> </a:t>
            </a:r>
            <a:r>
              <a:rPr lang="en-US" b="1" dirty="0" smtClean="0"/>
              <a:t>PHYSICS OF GASEOUS DIFFUSION</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15400" cy="1143000"/>
          </a:xfrm>
        </p:spPr>
        <p:txBody>
          <a:bodyPr>
            <a:normAutofit/>
          </a:bodyPr>
          <a:lstStyle/>
          <a:p>
            <a:r>
              <a:rPr lang="en-US" dirty="0" smtClean="0"/>
              <a:t>   </a:t>
            </a:r>
            <a:r>
              <a:rPr lang="en-US" sz="4000" b="1" dirty="0" smtClean="0"/>
              <a:t>PRESSURE DIFFERENCE FOR DIFFUSION</a:t>
            </a:r>
            <a:endParaRPr lang="en-US" sz="4000" b="1" dirty="0"/>
          </a:p>
        </p:txBody>
      </p:sp>
      <p:sp>
        <p:nvSpPr>
          <p:cNvPr id="3" name="Content Placeholder 2"/>
          <p:cNvSpPr>
            <a:spLocks noGrp="1"/>
          </p:cNvSpPr>
          <p:nvPr>
            <p:ph idx="1"/>
          </p:nvPr>
        </p:nvSpPr>
        <p:spPr>
          <a:xfrm>
            <a:off x="0" y="1600200"/>
            <a:ext cx="9144000" cy="5257800"/>
          </a:xfrm>
        </p:spPr>
        <p:txBody>
          <a:bodyPr/>
          <a:lstStyle/>
          <a:p>
            <a:endParaRPr lang="en-US" dirty="0" smtClean="0"/>
          </a:p>
          <a:p>
            <a:r>
              <a:rPr lang="en-US" sz="3200" dirty="0" smtClean="0"/>
              <a:t>The </a:t>
            </a:r>
            <a:r>
              <a:rPr lang="en-US" sz="3200" b="1" dirty="0" smtClean="0">
                <a:solidFill>
                  <a:srgbClr val="C00000"/>
                </a:solidFill>
              </a:rPr>
              <a:t>NET DIFFUSION </a:t>
            </a:r>
            <a:r>
              <a:rPr lang="en-US" sz="3200" dirty="0" smtClean="0"/>
              <a:t>of gas from the area of high pressure to the area of low pressure is equal to the number of molecules bouncing in this direction minus the number bouncing in the opposite direction &amp; this in turn is proportional to the gas pressure difference between the two areas called </a:t>
            </a:r>
            <a:r>
              <a:rPr lang="en-US" sz="3200" b="1" dirty="0" smtClean="0">
                <a:solidFill>
                  <a:srgbClr val="C00000"/>
                </a:solidFill>
              </a:rPr>
              <a:t>PRESSURE DIFFERENCE FOR DIFFUSION</a:t>
            </a:r>
            <a:r>
              <a:rPr lang="en-US" sz="3200" dirty="0" smtClean="0">
                <a:solidFill>
                  <a:srgbClr val="C00000"/>
                </a:solidFill>
              </a:rPr>
              <a:t>.</a:t>
            </a:r>
            <a:endParaRPr lang="en-US" sz="3200"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991600" cy="1542288"/>
          </a:xfrm>
        </p:spPr>
        <p:txBody>
          <a:bodyPr>
            <a:normAutofit/>
          </a:bodyPr>
          <a:lstStyle/>
          <a:p>
            <a:r>
              <a:rPr lang="en-US" b="1" dirty="0" smtClean="0"/>
              <a:t>Net rate of diffusion of fluids depends upon:</a:t>
            </a:r>
            <a:endParaRPr lang="en-US" b="1" dirty="0"/>
          </a:p>
        </p:txBody>
      </p:sp>
      <p:sp>
        <p:nvSpPr>
          <p:cNvPr id="3" name="Content Placeholder 2"/>
          <p:cNvSpPr>
            <a:spLocks noGrp="1"/>
          </p:cNvSpPr>
          <p:nvPr>
            <p:ph idx="1"/>
          </p:nvPr>
        </p:nvSpPr>
        <p:spPr>
          <a:xfrm>
            <a:off x="152400" y="1935480"/>
            <a:ext cx="8839200" cy="4922520"/>
          </a:xfrm>
        </p:spPr>
        <p:txBody>
          <a:bodyPr/>
          <a:lstStyle/>
          <a:p>
            <a:endParaRPr lang="en-US" dirty="0" smtClean="0"/>
          </a:p>
          <a:p>
            <a:r>
              <a:rPr lang="en-US" sz="3200" dirty="0" smtClean="0"/>
              <a:t>1.  Pressure difference.</a:t>
            </a:r>
          </a:p>
          <a:p>
            <a:r>
              <a:rPr lang="en-US" sz="3200" dirty="0" smtClean="0"/>
              <a:t>2.  Solubility of gas.</a:t>
            </a:r>
          </a:p>
          <a:p>
            <a:r>
              <a:rPr lang="en-US" sz="3200" dirty="0" smtClean="0"/>
              <a:t>3.  Diffusion through which gas must diffuse.</a:t>
            </a:r>
          </a:p>
          <a:p>
            <a:r>
              <a:rPr lang="en-US" sz="3200" dirty="0" smtClean="0"/>
              <a:t>4.  Cross-sectional area of the fluid.</a:t>
            </a:r>
          </a:p>
          <a:p>
            <a:r>
              <a:rPr lang="en-US" sz="3200" dirty="0" smtClean="0"/>
              <a:t>5.  Molecular weight of the gas.</a:t>
            </a:r>
          </a:p>
          <a:p>
            <a:r>
              <a:rPr lang="en-US" sz="3200" dirty="0" smtClean="0"/>
              <a:t>6.  Temperature of the fluid.</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04800"/>
            <a:ext cx="9040761" cy="1295400"/>
          </a:xfrm>
        </p:spPr>
        <p:txBody>
          <a:bodyPr>
            <a:normAutofit fontScale="90000"/>
          </a:bodyPr>
          <a:lstStyle/>
          <a:p>
            <a:r>
              <a:rPr lang="en-US" dirty="0" smtClean="0"/>
              <a:t> </a:t>
            </a:r>
            <a:r>
              <a:rPr lang="en-US" sz="4400" b="1" dirty="0" smtClean="0"/>
              <a:t>DIFFERENCE BETWEEN ALVEOLAR AIR &amp; ATMOSPHERIC AIR</a:t>
            </a:r>
            <a:endParaRPr lang="en-US" sz="4400" b="1" dirty="0"/>
          </a:p>
        </p:txBody>
      </p:sp>
      <p:sp>
        <p:nvSpPr>
          <p:cNvPr id="3" name="Content Placeholder 2"/>
          <p:cNvSpPr>
            <a:spLocks noGrp="1"/>
          </p:cNvSpPr>
          <p:nvPr>
            <p:ph idx="1"/>
          </p:nvPr>
        </p:nvSpPr>
        <p:spPr>
          <a:xfrm>
            <a:off x="0" y="1935480"/>
            <a:ext cx="8915400" cy="4922520"/>
          </a:xfrm>
        </p:spPr>
        <p:txBody>
          <a:bodyPr>
            <a:normAutofit/>
          </a:bodyPr>
          <a:lstStyle/>
          <a:p>
            <a:r>
              <a:rPr lang="en-US" sz="3200" dirty="0" smtClean="0"/>
              <a:t>1.  Alveolar air is only partially replaced by atmospheric air with each breath.</a:t>
            </a:r>
          </a:p>
          <a:p>
            <a:endParaRPr lang="en-US" sz="3200" dirty="0" smtClean="0"/>
          </a:p>
          <a:p>
            <a:r>
              <a:rPr lang="en-US" sz="3200" dirty="0" smtClean="0"/>
              <a:t>2.  Oxygen is constantly being absorbed from the alveolar air.  </a:t>
            </a:r>
          </a:p>
          <a:p>
            <a:endParaRPr lang="en-US" sz="3200" dirty="0" smtClean="0"/>
          </a:p>
          <a:p>
            <a:r>
              <a:rPr lang="en-US" sz="3200" dirty="0" smtClean="0"/>
              <a:t>3.  </a:t>
            </a:r>
            <a:r>
              <a:rPr lang="en-US" sz="3200" dirty="0" err="1" smtClean="0"/>
              <a:t>Carbondioxide</a:t>
            </a:r>
            <a:r>
              <a:rPr lang="en-US" sz="3200" dirty="0" smtClean="0"/>
              <a:t> is constantly diffusing from the pulmonary blood into the alveoli.</a:t>
            </a: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371600"/>
          </a:xfrm>
        </p:spPr>
        <p:txBody>
          <a:bodyPr/>
          <a:lstStyle/>
          <a:p>
            <a:r>
              <a:rPr lang="en-US" dirty="0" smtClean="0"/>
              <a:t> </a:t>
            </a:r>
            <a:r>
              <a:rPr lang="en-US" sz="3200" dirty="0" smtClean="0"/>
              <a:t> </a:t>
            </a:r>
            <a:r>
              <a:rPr lang="en-US" sz="3200" b="1" dirty="0" smtClean="0"/>
              <a:t>RATE AT WHICH ALVEOLAR AIR IS RENEWED BY ATMOSPHERIC AIR</a:t>
            </a:r>
            <a:endParaRPr lang="en-US" sz="3200" b="1" dirty="0"/>
          </a:p>
        </p:txBody>
      </p:sp>
      <p:sp>
        <p:nvSpPr>
          <p:cNvPr id="3" name="Content Placeholder 2"/>
          <p:cNvSpPr>
            <a:spLocks noGrp="1"/>
          </p:cNvSpPr>
          <p:nvPr>
            <p:ph idx="1"/>
          </p:nvPr>
        </p:nvSpPr>
        <p:spPr>
          <a:xfrm>
            <a:off x="0" y="2133600"/>
            <a:ext cx="9144000" cy="2971800"/>
          </a:xfrm>
        </p:spPr>
        <p:txBody>
          <a:bodyPr/>
          <a:lstStyle/>
          <a:p>
            <a:endParaRPr lang="en-US" dirty="0" smtClean="0"/>
          </a:p>
          <a:p>
            <a:r>
              <a:rPr lang="en-US" sz="3200" dirty="0" smtClean="0"/>
              <a:t>At normal alveolar ventilation approx. half the gas is removed in 17 seconds.</a:t>
            </a: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normAutofit fontScale="90000"/>
          </a:bodyPr>
          <a:lstStyle/>
          <a:p>
            <a:r>
              <a:rPr lang="en-US" dirty="0" smtClean="0"/>
              <a:t> </a:t>
            </a:r>
            <a:r>
              <a:rPr lang="en-US" sz="4000" b="1" dirty="0" smtClean="0"/>
              <a:t>IMPORTANCE OF SLOW REPLACEMENT</a:t>
            </a:r>
            <a:endParaRPr lang="en-US" sz="4000" b="1" dirty="0"/>
          </a:p>
        </p:txBody>
      </p:sp>
      <p:sp>
        <p:nvSpPr>
          <p:cNvPr id="3" name="Content Placeholder 2"/>
          <p:cNvSpPr>
            <a:spLocks noGrp="1"/>
          </p:cNvSpPr>
          <p:nvPr>
            <p:ph idx="1"/>
          </p:nvPr>
        </p:nvSpPr>
        <p:spPr/>
        <p:txBody>
          <a:bodyPr/>
          <a:lstStyle/>
          <a:p>
            <a:endParaRPr lang="en-US" dirty="0" smtClean="0"/>
          </a:p>
          <a:p>
            <a:r>
              <a:rPr lang="en-US" sz="3200" dirty="0" smtClean="0"/>
              <a:t>This slow replacement is of importance in </a:t>
            </a:r>
            <a:r>
              <a:rPr lang="en-US" sz="3200" dirty="0" err="1" smtClean="0"/>
              <a:t>preventig</a:t>
            </a:r>
            <a:r>
              <a:rPr lang="en-US" sz="3200" dirty="0" smtClean="0"/>
              <a:t> sudden changes in gaseous concentration of blood.</a:t>
            </a:r>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rmAutofit fontScale="90000"/>
          </a:bodyPr>
          <a:lstStyle/>
          <a:p>
            <a:r>
              <a:rPr lang="en-US" dirty="0" smtClean="0"/>
              <a:t> </a:t>
            </a:r>
            <a:r>
              <a:rPr lang="en-US" sz="4000" b="1" dirty="0" smtClean="0"/>
              <a:t>OXYGEN CONCENTRATION &amp; ITS PARTIAL PRESSURE IN ALVEOLI</a:t>
            </a:r>
            <a:endParaRPr lang="en-US" sz="4000" b="1" dirty="0"/>
          </a:p>
        </p:txBody>
      </p:sp>
      <p:sp>
        <p:nvSpPr>
          <p:cNvPr id="3" name="Content Placeholder 2"/>
          <p:cNvSpPr>
            <a:spLocks noGrp="1"/>
          </p:cNvSpPr>
          <p:nvPr>
            <p:ph idx="1"/>
          </p:nvPr>
        </p:nvSpPr>
        <p:spPr>
          <a:xfrm>
            <a:off x="0" y="1600200"/>
            <a:ext cx="9144000" cy="5257800"/>
          </a:xfrm>
        </p:spPr>
        <p:txBody>
          <a:bodyPr>
            <a:noAutofit/>
          </a:bodyPr>
          <a:lstStyle/>
          <a:p>
            <a:r>
              <a:rPr lang="en-US" sz="2800" dirty="0" smtClean="0"/>
              <a:t>1.  The more rapidly oxygen is absorbed by blood, the lower becomes its concentration in the alveoli.</a:t>
            </a:r>
          </a:p>
          <a:p>
            <a:endParaRPr lang="en-US" sz="2800" dirty="0" smtClean="0"/>
          </a:p>
          <a:p>
            <a:r>
              <a:rPr lang="en-US" sz="2800" dirty="0" smtClean="0"/>
              <a:t>2.  The oxygen concentration in the alveoli is 10mm Hg &amp; is controlled by---Rate of its absorption into blood AND Rate of entry of new oxygen into lungs.</a:t>
            </a:r>
          </a:p>
          <a:p>
            <a:endParaRPr lang="en-US" sz="2800" dirty="0" smtClean="0"/>
          </a:p>
          <a:p>
            <a:r>
              <a:rPr lang="en-US" sz="2800" dirty="0" smtClean="0"/>
              <a:t>3.  Marked increase in alveolar ventilation can never increase the alveolar PO2 above 149mm Hg as long as person is breathing in normal atmospheric air.</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295400"/>
          </a:xfrm>
        </p:spPr>
        <p:txBody>
          <a:bodyPr>
            <a:normAutofit fontScale="90000"/>
          </a:bodyPr>
          <a:lstStyle/>
          <a:p>
            <a:r>
              <a:rPr lang="en-US" b="1" dirty="0" smtClean="0"/>
              <a:t>CO2 CONC.&amp; ITS PARTIAL PRESSURE IN ALVEOLI</a:t>
            </a:r>
            <a:endParaRPr lang="en-US" b="1" dirty="0"/>
          </a:p>
        </p:txBody>
      </p:sp>
      <p:sp>
        <p:nvSpPr>
          <p:cNvPr id="3" name="Content Placeholder 2"/>
          <p:cNvSpPr>
            <a:spLocks noGrp="1"/>
          </p:cNvSpPr>
          <p:nvPr>
            <p:ph idx="1"/>
          </p:nvPr>
        </p:nvSpPr>
        <p:spPr>
          <a:xfrm>
            <a:off x="0" y="1752600"/>
            <a:ext cx="8991600" cy="5105400"/>
          </a:xfrm>
        </p:spPr>
        <p:txBody>
          <a:bodyPr>
            <a:normAutofit/>
          </a:bodyPr>
          <a:lstStyle/>
          <a:p>
            <a:endParaRPr lang="en-US" dirty="0" smtClean="0"/>
          </a:p>
          <a:p>
            <a:r>
              <a:rPr lang="en-US" sz="3200" dirty="0" smtClean="0"/>
              <a:t>1.  Normal rate of alveolar ventilation for CO2 is 4.2liters/min. CO2 pressure in </a:t>
            </a:r>
            <a:r>
              <a:rPr lang="en-US" sz="3200" dirty="0" err="1" smtClean="0"/>
              <a:t>alveli</a:t>
            </a:r>
            <a:r>
              <a:rPr lang="en-US" sz="3200" dirty="0" smtClean="0"/>
              <a:t> is 40mm Hg.</a:t>
            </a:r>
          </a:p>
          <a:p>
            <a:endParaRPr lang="en-US" sz="3200" dirty="0" smtClean="0"/>
          </a:p>
          <a:p>
            <a:r>
              <a:rPr lang="en-US" sz="3200" dirty="0" smtClean="0"/>
              <a:t>2.  The alveolar PCO2 increases directly in proportion to the rate of CO2 excretion.</a:t>
            </a:r>
          </a:p>
          <a:p>
            <a:endParaRPr lang="en-US" sz="3200" dirty="0" smtClean="0"/>
          </a:p>
          <a:p>
            <a:r>
              <a:rPr lang="en-US" sz="3200" dirty="0" smtClean="0"/>
              <a:t>3.  Alveolar  partial pressure of CO2 decreases in inverse </a:t>
            </a:r>
            <a:r>
              <a:rPr lang="en-US" sz="3200" dirty="0" err="1" smtClean="0"/>
              <a:t>priportion</a:t>
            </a:r>
            <a:r>
              <a:rPr lang="en-US" sz="3200" dirty="0" smtClean="0"/>
              <a:t> to alveolar ventilation. </a:t>
            </a:r>
            <a:endParaRPr lang="en-US"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00200"/>
            <a:ext cx="9525000" cy="2286000"/>
          </a:xfrm>
        </p:spPr>
        <p:txBody>
          <a:bodyPr/>
          <a:lstStyle/>
          <a:p>
            <a:r>
              <a:rPr lang="en-US" dirty="0" smtClean="0"/>
              <a:t> </a:t>
            </a:r>
            <a:r>
              <a:rPr lang="en-US" sz="4800" b="1" dirty="0" smtClean="0"/>
              <a:t>DIFFUSION OF GASES THROUGH RESPIRATORY MEMBRANE</a:t>
            </a:r>
            <a:endParaRPr lang="en-US" sz="48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THE RESPIRATORY UNIT</a:t>
            </a:r>
            <a:endParaRPr lang="en-US" b="1" dirty="0"/>
          </a:p>
        </p:txBody>
      </p:sp>
      <p:sp>
        <p:nvSpPr>
          <p:cNvPr id="3" name="Content Placeholder 2"/>
          <p:cNvSpPr>
            <a:spLocks noGrp="1"/>
          </p:cNvSpPr>
          <p:nvPr>
            <p:ph idx="1"/>
          </p:nvPr>
        </p:nvSpPr>
        <p:spPr/>
        <p:txBody>
          <a:bodyPr>
            <a:normAutofit/>
          </a:bodyPr>
          <a:lstStyle/>
          <a:p>
            <a:pPr lvl="6"/>
            <a:r>
              <a:rPr lang="en-US" sz="3600" b="1" dirty="0" smtClean="0"/>
              <a:t>It is composed of: </a:t>
            </a:r>
          </a:p>
          <a:p>
            <a:r>
              <a:rPr lang="en-US" sz="3600" dirty="0" smtClean="0"/>
              <a:t>1.  Respiratory bronchiole</a:t>
            </a:r>
          </a:p>
          <a:p>
            <a:r>
              <a:rPr lang="en-US" sz="3600" dirty="0" smtClean="0"/>
              <a:t>2.  Alveolar ducts</a:t>
            </a:r>
          </a:p>
          <a:p>
            <a:r>
              <a:rPr lang="en-US" sz="3600" dirty="0" smtClean="0"/>
              <a:t>3.  Atria</a:t>
            </a:r>
          </a:p>
          <a:p>
            <a:r>
              <a:rPr lang="en-US" sz="3600" dirty="0" smtClean="0"/>
              <a:t>4.  Alveoli</a:t>
            </a: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RESPIRATORY MEMBRANE</a:t>
            </a:r>
            <a:endParaRPr lang="en-US" b="1" dirty="0"/>
          </a:p>
        </p:txBody>
      </p:sp>
      <p:sp>
        <p:nvSpPr>
          <p:cNvPr id="3" name="Content Placeholder 2"/>
          <p:cNvSpPr>
            <a:spLocks noGrp="1"/>
          </p:cNvSpPr>
          <p:nvPr>
            <p:ph idx="1"/>
          </p:nvPr>
        </p:nvSpPr>
        <p:spPr>
          <a:xfrm>
            <a:off x="228600" y="1935480"/>
            <a:ext cx="8915400" cy="4389120"/>
          </a:xfrm>
        </p:spPr>
        <p:txBody>
          <a:bodyPr/>
          <a:lstStyle/>
          <a:p>
            <a:endParaRPr lang="en-US" dirty="0" smtClean="0"/>
          </a:p>
          <a:p>
            <a:r>
              <a:rPr lang="en-US" sz="3600" dirty="0" smtClean="0"/>
              <a:t>The gaseous exchange between the </a:t>
            </a:r>
            <a:r>
              <a:rPr lang="en-US" sz="3600" b="1" dirty="0" smtClean="0"/>
              <a:t>ALVEOLAR AIR </a:t>
            </a:r>
            <a:r>
              <a:rPr lang="en-US" sz="3600" dirty="0" smtClean="0"/>
              <a:t>&amp; the </a:t>
            </a:r>
            <a:r>
              <a:rPr lang="en-US" sz="3600" b="1" dirty="0" smtClean="0"/>
              <a:t>PULMONARY</a:t>
            </a:r>
            <a:r>
              <a:rPr lang="en-US" sz="3600" dirty="0" smtClean="0"/>
              <a:t> </a:t>
            </a:r>
            <a:r>
              <a:rPr lang="en-US" sz="3600" b="1" dirty="0" smtClean="0"/>
              <a:t>BLOOD</a:t>
            </a:r>
            <a:r>
              <a:rPr lang="en-US" sz="3600" dirty="0" smtClean="0"/>
              <a:t> occurs through membranes of all the </a:t>
            </a:r>
            <a:r>
              <a:rPr lang="en-US" sz="3600" dirty="0" err="1" smtClean="0"/>
              <a:t>termina</a:t>
            </a:r>
            <a:r>
              <a:rPr lang="en-US" sz="3600" dirty="0" smtClean="0"/>
              <a:t>; portions of lungs. These membranes are known as </a:t>
            </a:r>
            <a:r>
              <a:rPr lang="en-US" sz="3600" b="1" dirty="0" smtClean="0"/>
              <a:t>RESPIRATORY MEMBRANE</a:t>
            </a:r>
            <a:r>
              <a:rPr lang="en-US" sz="3600" dirty="0" smtClean="0"/>
              <a:t>.</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542288"/>
          </a:xfrm>
        </p:spPr>
        <p:txBody>
          <a:bodyPr>
            <a:normAutofit/>
          </a:bodyPr>
          <a:lstStyle/>
          <a:p>
            <a:r>
              <a:rPr lang="en-US" dirty="0" smtClean="0"/>
              <a:t> </a:t>
            </a:r>
            <a:r>
              <a:rPr lang="en-US" sz="4000" b="1" dirty="0" smtClean="0"/>
              <a:t>GASEOUS MOVEMENT IN RESPIRATORY SYSTEM</a:t>
            </a:r>
            <a:endParaRPr lang="en-US" sz="4000" b="1" dirty="0"/>
          </a:p>
        </p:txBody>
      </p:sp>
      <p:sp>
        <p:nvSpPr>
          <p:cNvPr id="3" name="Content Placeholder 2"/>
          <p:cNvSpPr>
            <a:spLocks noGrp="1"/>
          </p:cNvSpPr>
          <p:nvPr>
            <p:ph idx="1"/>
          </p:nvPr>
        </p:nvSpPr>
        <p:spPr>
          <a:xfrm>
            <a:off x="228600" y="1935480"/>
            <a:ext cx="8915400" cy="4693920"/>
          </a:xfrm>
        </p:spPr>
        <p:txBody>
          <a:bodyPr/>
          <a:lstStyle/>
          <a:p>
            <a:endParaRPr lang="en-US" dirty="0" smtClean="0"/>
          </a:p>
          <a:p>
            <a:r>
              <a:rPr lang="en-US" sz="3600" dirty="0" smtClean="0"/>
              <a:t>After the alveoli are ventilated with fresh air, the next step in the respiratory process is </a:t>
            </a:r>
            <a:r>
              <a:rPr lang="en-US" sz="3600" b="1" dirty="0" smtClean="0"/>
              <a:t>DIFFUSION</a:t>
            </a:r>
            <a:r>
              <a:rPr lang="en-US" sz="3600" dirty="0" smtClean="0"/>
              <a:t> of various gases.</a:t>
            </a:r>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1524000"/>
          </a:xfrm>
        </p:spPr>
        <p:txBody>
          <a:bodyPr>
            <a:normAutofit fontScale="90000"/>
          </a:bodyPr>
          <a:lstStyle/>
          <a:p>
            <a:r>
              <a:rPr lang="en-US" dirty="0" smtClean="0"/>
              <a:t> </a:t>
            </a:r>
            <a:r>
              <a:rPr lang="en-US" sz="6000" b="1" dirty="0" smtClean="0"/>
              <a:t>LAYERS OF RESPIRATORY MEMBRANE</a:t>
            </a:r>
            <a:endParaRPr lang="en-US" sz="6000" b="1" dirty="0"/>
          </a:p>
        </p:txBody>
      </p:sp>
      <p:sp>
        <p:nvSpPr>
          <p:cNvPr id="3" name="Content Placeholder 2"/>
          <p:cNvSpPr>
            <a:spLocks noGrp="1"/>
          </p:cNvSpPr>
          <p:nvPr>
            <p:ph idx="1"/>
          </p:nvPr>
        </p:nvSpPr>
        <p:spPr>
          <a:xfrm>
            <a:off x="228600" y="1935480"/>
            <a:ext cx="8915400" cy="4770120"/>
          </a:xfrm>
        </p:spPr>
        <p:txBody>
          <a:bodyPr>
            <a:normAutofit/>
          </a:bodyPr>
          <a:lstStyle/>
          <a:p>
            <a:r>
              <a:rPr lang="en-US" sz="3200" dirty="0" smtClean="0"/>
              <a:t>1.  Fluid layer lining alveoli.</a:t>
            </a:r>
          </a:p>
          <a:p>
            <a:r>
              <a:rPr lang="en-US" sz="3200" dirty="0" smtClean="0"/>
              <a:t>2.  The alveolar epithelium.</a:t>
            </a:r>
          </a:p>
          <a:p>
            <a:r>
              <a:rPr lang="en-US" sz="3200" dirty="0" smtClean="0"/>
              <a:t>3.  An epithelial basement membrane.</a:t>
            </a:r>
          </a:p>
          <a:p>
            <a:r>
              <a:rPr lang="en-US" sz="3200" dirty="0" smtClean="0"/>
              <a:t>4.  A very thin interstitial space between alveolar epithelium &amp; capillary membrane.</a:t>
            </a:r>
          </a:p>
          <a:p>
            <a:r>
              <a:rPr lang="en-US" sz="3200" dirty="0" smtClean="0"/>
              <a:t>5.  A capillary basement membrane.</a:t>
            </a:r>
          </a:p>
          <a:p>
            <a:r>
              <a:rPr lang="en-US" sz="3200" dirty="0" smtClean="0"/>
              <a:t>6.  The capillary endothelial membrane.</a:t>
            </a:r>
            <a:endParaRPr lang="en-US"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915400" cy="1219200"/>
          </a:xfrm>
        </p:spPr>
        <p:txBody>
          <a:bodyPr>
            <a:normAutofit fontScale="90000"/>
          </a:bodyPr>
          <a:lstStyle/>
          <a:p>
            <a:r>
              <a:rPr lang="en-US" dirty="0" smtClean="0"/>
              <a:t> </a:t>
            </a:r>
            <a:r>
              <a:rPr lang="en-US" sz="4400" b="1" dirty="0" smtClean="0"/>
              <a:t>FACTORS AFFECTING DIFFUSION THROUGH THE RESPIRATORY MEMBRANE</a:t>
            </a:r>
            <a:endParaRPr lang="en-US" sz="4400" b="1" dirty="0"/>
          </a:p>
        </p:txBody>
      </p:sp>
      <p:sp>
        <p:nvSpPr>
          <p:cNvPr id="3" name="Content Placeholder 2"/>
          <p:cNvSpPr>
            <a:spLocks noGrp="1"/>
          </p:cNvSpPr>
          <p:nvPr>
            <p:ph idx="1"/>
          </p:nvPr>
        </p:nvSpPr>
        <p:spPr>
          <a:xfrm>
            <a:off x="152400" y="1935480"/>
            <a:ext cx="8763000" cy="4922520"/>
          </a:xfrm>
        </p:spPr>
        <p:txBody>
          <a:bodyPr>
            <a:normAutofit/>
          </a:bodyPr>
          <a:lstStyle/>
          <a:p>
            <a:endParaRPr lang="en-US" dirty="0" smtClean="0"/>
          </a:p>
          <a:p>
            <a:r>
              <a:rPr lang="en-US" sz="3600" b="1" dirty="0" smtClean="0"/>
              <a:t>The factors that determine how rapidly a gas will pass through the membrane are:</a:t>
            </a:r>
          </a:p>
          <a:p>
            <a:r>
              <a:rPr lang="en-US" sz="3200" dirty="0" smtClean="0">
                <a:solidFill>
                  <a:schemeClr val="tx2"/>
                </a:solidFill>
              </a:rPr>
              <a:t>  1.  Thickness of respiratory membrane.</a:t>
            </a:r>
          </a:p>
          <a:p>
            <a:r>
              <a:rPr lang="en-US" sz="3200" dirty="0" smtClean="0">
                <a:solidFill>
                  <a:schemeClr val="tx2"/>
                </a:solidFill>
              </a:rPr>
              <a:t>2.  Surface area of respiratory membrane.</a:t>
            </a:r>
          </a:p>
          <a:p>
            <a:r>
              <a:rPr lang="en-US" sz="3200" dirty="0" smtClean="0">
                <a:solidFill>
                  <a:schemeClr val="tx2"/>
                </a:solidFill>
              </a:rPr>
              <a:t>3.  Diffusion coefficient of the gas.</a:t>
            </a:r>
          </a:p>
          <a:p>
            <a:r>
              <a:rPr lang="en-US" sz="3200" dirty="0" smtClean="0">
                <a:solidFill>
                  <a:schemeClr val="tx2"/>
                </a:solidFill>
              </a:rPr>
              <a:t>4.  Pressure difference across respiratory membrane.</a:t>
            </a:r>
            <a:endParaRPr lang="en-US" sz="3200" dirty="0">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15400" cy="1371600"/>
          </a:xfrm>
        </p:spPr>
        <p:txBody>
          <a:bodyPr>
            <a:normAutofit fontScale="90000"/>
          </a:bodyPr>
          <a:lstStyle/>
          <a:p>
            <a:r>
              <a:rPr lang="en-US" dirty="0" smtClean="0"/>
              <a:t>      </a:t>
            </a:r>
            <a:r>
              <a:rPr lang="en-US" sz="4900" b="1" dirty="0" smtClean="0"/>
              <a:t>DIFFUSING CAPACITY OF    RESPIRATORY MEMBRANE</a:t>
            </a:r>
            <a:endParaRPr lang="en-US" sz="4900" b="1" dirty="0"/>
          </a:p>
        </p:txBody>
      </p:sp>
      <p:sp>
        <p:nvSpPr>
          <p:cNvPr id="3" name="Content Placeholder 2"/>
          <p:cNvSpPr>
            <a:spLocks noGrp="1"/>
          </p:cNvSpPr>
          <p:nvPr>
            <p:ph idx="1"/>
          </p:nvPr>
        </p:nvSpPr>
        <p:spPr>
          <a:xfrm>
            <a:off x="228600" y="1935480"/>
            <a:ext cx="8915400" cy="4693920"/>
          </a:xfrm>
        </p:spPr>
        <p:txBody>
          <a:bodyPr>
            <a:normAutofit/>
          </a:bodyPr>
          <a:lstStyle/>
          <a:p>
            <a:r>
              <a:rPr lang="en-US" sz="3600" dirty="0" smtClean="0"/>
              <a:t>It is defined as </a:t>
            </a:r>
            <a:r>
              <a:rPr lang="en-US" sz="3600" b="1" dirty="0" smtClean="0"/>
              <a:t>the volume of a gas that diffuses through the membrane each minute for a pressure difference of 1m Hg</a:t>
            </a:r>
            <a:r>
              <a:rPr lang="en-US" sz="3600" dirty="0" smtClean="0"/>
              <a:t>.</a:t>
            </a:r>
            <a:endParaRPr lang="en-US"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fontScale="90000"/>
          </a:bodyPr>
          <a:lstStyle/>
          <a:p>
            <a:r>
              <a:rPr lang="en-US" dirty="0" smtClean="0"/>
              <a:t> </a:t>
            </a:r>
            <a:r>
              <a:rPr lang="en-US" sz="4900" b="1" dirty="0" smtClean="0"/>
              <a:t>MEASUREMENT OF DIFFUSING CAPACITY</a:t>
            </a:r>
            <a:endParaRPr lang="en-US" sz="4900" b="1" dirty="0"/>
          </a:p>
        </p:txBody>
      </p:sp>
      <p:sp>
        <p:nvSpPr>
          <p:cNvPr id="3" name="Content Placeholder 2"/>
          <p:cNvSpPr>
            <a:spLocks noGrp="1"/>
          </p:cNvSpPr>
          <p:nvPr>
            <p:ph idx="1"/>
          </p:nvPr>
        </p:nvSpPr>
        <p:spPr>
          <a:xfrm>
            <a:off x="228600" y="1935480"/>
            <a:ext cx="8763000" cy="4693920"/>
          </a:xfrm>
        </p:spPr>
        <p:txBody>
          <a:bodyPr/>
          <a:lstStyle/>
          <a:p>
            <a:r>
              <a:rPr lang="en-US" sz="3600" dirty="0" smtClean="0"/>
              <a:t>The oxygen diffusing capacity can be calculated from measurement of: </a:t>
            </a:r>
          </a:p>
          <a:p>
            <a:endParaRPr lang="en-US" dirty="0" smtClean="0"/>
          </a:p>
          <a:p>
            <a:r>
              <a:rPr lang="en-US" sz="3200" b="1" dirty="0" smtClean="0"/>
              <a:t>1.  Alveolar PO2.</a:t>
            </a:r>
          </a:p>
          <a:p>
            <a:r>
              <a:rPr lang="en-US" sz="3200" b="1" dirty="0" smtClean="0"/>
              <a:t>2.  PO2 in pulmonary capillary blood.</a:t>
            </a:r>
          </a:p>
          <a:p>
            <a:r>
              <a:rPr lang="en-US" sz="3200" b="1" dirty="0" smtClean="0"/>
              <a:t>3.  Rate of oxygen uptake by blood.</a:t>
            </a:r>
            <a:endParaRPr lang="en-US" sz="32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dirty="0" smtClean="0"/>
              <a:t>  </a:t>
            </a:r>
            <a:r>
              <a:rPr lang="en-US" b="1" dirty="0" smtClean="0"/>
              <a:t>VENTILATION PERFUSION RATIO</a:t>
            </a:r>
            <a:endParaRPr lang="en-US" b="1" dirty="0"/>
          </a:p>
        </p:txBody>
      </p:sp>
      <p:sp>
        <p:nvSpPr>
          <p:cNvPr id="3" name="Content Placeholder 2"/>
          <p:cNvSpPr>
            <a:spLocks noGrp="1"/>
          </p:cNvSpPr>
          <p:nvPr>
            <p:ph idx="1"/>
          </p:nvPr>
        </p:nvSpPr>
        <p:spPr>
          <a:xfrm>
            <a:off x="0" y="1676400"/>
            <a:ext cx="9144000" cy="5181600"/>
          </a:xfrm>
        </p:spPr>
        <p:txBody>
          <a:bodyPr/>
          <a:lstStyle/>
          <a:p>
            <a:endParaRPr lang="en-US" dirty="0" smtClean="0"/>
          </a:p>
          <a:p>
            <a:r>
              <a:rPr lang="en-US" sz="3600" dirty="0" smtClean="0"/>
              <a:t>It is DEFINED as the ratio of alveolar ventilation to blood flow.</a:t>
            </a:r>
          </a:p>
          <a:p>
            <a:endParaRPr lang="en-US" sz="3600" dirty="0" smtClean="0"/>
          </a:p>
          <a:p>
            <a:r>
              <a:rPr lang="en-US" sz="3600" b="1" dirty="0" smtClean="0"/>
              <a:t>FORMULA:</a:t>
            </a:r>
          </a:p>
          <a:p>
            <a:r>
              <a:rPr lang="en-US" sz="3600" dirty="0" smtClean="0"/>
              <a:t>VPR=VA/Q </a:t>
            </a:r>
            <a:endParaRPr lang="en-US"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dirty="0" smtClean="0"/>
              <a:t>             </a:t>
            </a:r>
            <a:r>
              <a:rPr lang="en-US" b="1" dirty="0" smtClean="0"/>
              <a:t>WHEN VPR IS ZERO</a:t>
            </a:r>
            <a:endParaRPr lang="en-US" b="1" dirty="0"/>
          </a:p>
        </p:txBody>
      </p:sp>
      <p:sp>
        <p:nvSpPr>
          <p:cNvPr id="3" name="Content Placeholder 2"/>
          <p:cNvSpPr>
            <a:spLocks noGrp="1"/>
          </p:cNvSpPr>
          <p:nvPr>
            <p:ph idx="1"/>
          </p:nvPr>
        </p:nvSpPr>
        <p:spPr>
          <a:xfrm>
            <a:off x="0" y="1828800"/>
            <a:ext cx="9144000" cy="5029200"/>
          </a:xfrm>
        </p:spPr>
        <p:txBody>
          <a:bodyPr/>
          <a:lstStyle/>
          <a:p>
            <a:endParaRPr lang="en-US" dirty="0" smtClean="0"/>
          </a:p>
          <a:p>
            <a:r>
              <a:rPr lang="en-US" sz="3600" dirty="0" smtClean="0"/>
              <a:t>It MEANS VPR is without any alveolar ventilation because the air in the alveolus has come to equilibrium along with the blood oxygen &amp; </a:t>
            </a:r>
            <a:r>
              <a:rPr lang="en-US" sz="3600" dirty="0" err="1" smtClean="0"/>
              <a:t>carbondioxide</a:t>
            </a:r>
            <a:r>
              <a:rPr lang="en-US" sz="3600" dirty="0" smtClean="0"/>
              <a:t>  gas.</a:t>
            </a:r>
            <a:endParaRPr lang="en-US" sz="3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219200"/>
          </a:xfrm>
        </p:spPr>
        <p:txBody>
          <a:bodyPr/>
          <a:lstStyle/>
          <a:p>
            <a:r>
              <a:rPr lang="en-US" b="1" dirty="0" smtClean="0"/>
              <a:t>    WHEN VPR EQUALS INFINITY</a:t>
            </a:r>
            <a:endParaRPr lang="en-US" b="1" dirty="0"/>
          </a:p>
        </p:txBody>
      </p:sp>
      <p:sp>
        <p:nvSpPr>
          <p:cNvPr id="3" name="Content Placeholder 2"/>
          <p:cNvSpPr>
            <a:spLocks noGrp="1"/>
          </p:cNvSpPr>
          <p:nvPr>
            <p:ph idx="1"/>
          </p:nvPr>
        </p:nvSpPr>
        <p:spPr>
          <a:xfrm>
            <a:off x="0" y="1676400"/>
            <a:ext cx="9144000" cy="4953000"/>
          </a:xfrm>
        </p:spPr>
        <p:txBody>
          <a:bodyPr/>
          <a:lstStyle/>
          <a:p>
            <a:endParaRPr lang="en-US" dirty="0" smtClean="0"/>
          </a:p>
          <a:p>
            <a:r>
              <a:rPr lang="en-US" sz="3600" dirty="0" smtClean="0"/>
              <a:t>It means that there is no capillary blood flow to carry oxygen away or to bring </a:t>
            </a:r>
            <a:r>
              <a:rPr lang="en-US" sz="3600" dirty="0" err="1" smtClean="0"/>
              <a:t>carbondioxide</a:t>
            </a:r>
            <a:r>
              <a:rPr lang="en-US" sz="3600" dirty="0" smtClean="0"/>
              <a:t> to alveoli. So, the air that is inspired loses no oxygen to blood &amp; it gains no CO2.</a:t>
            </a:r>
            <a:endParaRPr lang="en-US" sz="3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219200"/>
          </a:xfrm>
        </p:spPr>
        <p:txBody>
          <a:bodyPr/>
          <a:lstStyle/>
          <a:p>
            <a:r>
              <a:rPr lang="en-US" b="1" dirty="0" smtClean="0"/>
              <a:t>          WHEN VPR IS NORMAL</a:t>
            </a:r>
            <a:endParaRPr lang="en-US" b="1" dirty="0"/>
          </a:p>
        </p:txBody>
      </p:sp>
      <p:sp>
        <p:nvSpPr>
          <p:cNvPr id="3" name="Content Placeholder 2"/>
          <p:cNvSpPr>
            <a:spLocks noGrp="1"/>
          </p:cNvSpPr>
          <p:nvPr>
            <p:ph idx="1"/>
          </p:nvPr>
        </p:nvSpPr>
        <p:spPr>
          <a:xfrm>
            <a:off x="0" y="1752600"/>
            <a:ext cx="9144000" cy="5105400"/>
          </a:xfrm>
        </p:spPr>
        <p:txBody>
          <a:bodyPr/>
          <a:lstStyle/>
          <a:p>
            <a:endParaRPr lang="en-US" dirty="0" smtClean="0"/>
          </a:p>
          <a:p>
            <a:r>
              <a:rPr lang="en-US" sz="3600" dirty="0" smtClean="0"/>
              <a:t>This means there is optimal alveolar capillary blood flow &amp; exchange of oxygen and CO2 THROUGH RESPIRATORY MEMBRANE.</a:t>
            </a:r>
            <a:endParaRPr lang="en-US" sz="3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PHYSIOLOGICAL SHUNT</a:t>
            </a:r>
            <a:endParaRPr lang="en-US" b="1" dirty="0"/>
          </a:p>
        </p:txBody>
      </p:sp>
      <p:sp>
        <p:nvSpPr>
          <p:cNvPr id="3" name="Content Placeholder 2"/>
          <p:cNvSpPr>
            <a:spLocks noGrp="1"/>
          </p:cNvSpPr>
          <p:nvPr>
            <p:ph idx="1"/>
          </p:nvPr>
        </p:nvSpPr>
        <p:spPr>
          <a:xfrm>
            <a:off x="457200" y="1935480"/>
            <a:ext cx="8229600" cy="4693920"/>
          </a:xfrm>
        </p:spPr>
        <p:txBody>
          <a:bodyPr>
            <a:normAutofit/>
          </a:bodyPr>
          <a:lstStyle/>
          <a:p>
            <a:endParaRPr lang="en-US" dirty="0" smtClean="0"/>
          </a:p>
          <a:p>
            <a:r>
              <a:rPr lang="en-US" sz="3200" dirty="0" smtClean="0"/>
              <a:t>When some part of venous blood passing through the pulmonary capillaries does not become OXYGENATED,  this is known as SHUNTED BLOOD.</a:t>
            </a:r>
          </a:p>
          <a:p>
            <a:endParaRPr lang="en-US" sz="3200" dirty="0" smtClean="0"/>
          </a:p>
          <a:p>
            <a:r>
              <a:rPr lang="en-US" sz="3200" dirty="0" smtClean="0"/>
              <a:t>The total amount of shunted blood per minute is known as PHYSIOLOGICAL SHUNT.</a:t>
            </a:r>
            <a:endParaRPr lang="en-US"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066800"/>
          </a:xfrm>
        </p:spPr>
        <p:txBody>
          <a:bodyPr>
            <a:normAutofit/>
          </a:bodyPr>
          <a:lstStyle/>
          <a:p>
            <a:r>
              <a:rPr lang="en-US" dirty="0" smtClean="0"/>
              <a:t> </a:t>
            </a:r>
            <a:r>
              <a:rPr lang="en-US" b="1" dirty="0" smtClean="0"/>
              <a:t>How to measure physiological shunt?</a:t>
            </a:r>
            <a:endParaRPr lang="en-US" b="1" dirty="0"/>
          </a:p>
        </p:txBody>
      </p:sp>
      <p:sp>
        <p:nvSpPr>
          <p:cNvPr id="3" name="Content Placeholder 2"/>
          <p:cNvSpPr>
            <a:spLocks noGrp="1"/>
          </p:cNvSpPr>
          <p:nvPr>
            <p:ph idx="1"/>
          </p:nvPr>
        </p:nvSpPr>
        <p:spPr>
          <a:xfrm>
            <a:off x="228600" y="1935480"/>
            <a:ext cx="8763000" cy="4312920"/>
          </a:xfrm>
        </p:spPr>
        <p:txBody>
          <a:bodyPr>
            <a:normAutofit/>
          </a:bodyPr>
          <a:lstStyle/>
          <a:p>
            <a:r>
              <a:rPr lang="en-US" sz="3600" dirty="0" smtClean="0"/>
              <a:t>It is measured by </a:t>
            </a:r>
            <a:r>
              <a:rPr lang="en-US" sz="3600" dirty="0" err="1" smtClean="0"/>
              <a:t>analysing</a:t>
            </a:r>
            <a:r>
              <a:rPr lang="en-US" sz="3600" dirty="0" smtClean="0"/>
              <a:t> the concentration of oxygen in both mixed venous blood &amp; arterial blood along with simultaneous measurement of cardiac output.</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DIFFUSION OF GASES</a:t>
            </a:r>
            <a:endParaRPr lang="en-US" b="1" dirty="0"/>
          </a:p>
        </p:txBody>
      </p:sp>
      <p:sp>
        <p:nvSpPr>
          <p:cNvPr id="3" name="Content Placeholder 2"/>
          <p:cNvSpPr>
            <a:spLocks noGrp="1"/>
          </p:cNvSpPr>
          <p:nvPr>
            <p:ph idx="1"/>
          </p:nvPr>
        </p:nvSpPr>
        <p:spPr/>
        <p:txBody>
          <a:bodyPr/>
          <a:lstStyle/>
          <a:p>
            <a:endParaRPr lang="en-US" dirty="0" smtClean="0"/>
          </a:p>
          <a:p>
            <a:r>
              <a:rPr lang="en-US" sz="3600" dirty="0" smtClean="0"/>
              <a:t>The process of diffusion is simply random molecular motion of molecules in both ways through the respiratory membrane.</a:t>
            </a:r>
            <a:endParaRPr 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5122" name="Picture 2"/>
          <p:cNvPicPr>
            <a:picLocks noChangeAspect="1" noChangeArrowheads="1"/>
          </p:cNvPicPr>
          <p:nvPr/>
        </p:nvPicPr>
        <p:blipFill>
          <a:blip r:embed="rId2" cstate="print"/>
          <a:srcRect/>
          <a:stretch>
            <a:fillRect/>
          </a:stretch>
        </p:blipFill>
        <p:spPr bwMode="auto">
          <a:xfrm>
            <a:off x="381000" y="685800"/>
            <a:ext cx="8534399" cy="59436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057400"/>
            <a:ext cx="8763000" cy="1524000"/>
          </a:xfrm>
        </p:spPr>
        <p:txBody>
          <a:bodyPr/>
          <a:lstStyle/>
          <a:p>
            <a:r>
              <a:rPr lang="en-US" dirty="0" smtClean="0"/>
              <a:t>  </a:t>
            </a:r>
            <a:r>
              <a:rPr lang="en-US" sz="5400" b="1" dirty="0" smtClean="0"/>
              <a:t>PHYSIOLOGICAL DEAD SPACE</a:t>
            </a:r>
            <a:endParaRPr lang="en-US" sz="54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WASTED VENTILATION</a:t>
            </a:r>
            <a:endParaRPr lang="en-US" b="1" dirty="0"/>
          </a:p>
        </p:txBody>
      </p:sp>
      <p:sp>
        <p:nvSpPr>
          <p:cNvPr id="3" name="Content Placeholder 2"/>
          <p:cNvSpPr>
            <a:spLocks noGrp="1"/>
          </p:cNvSpPr>
          <p:nvPr>
            <p:ph idx="1"/>
          </p:nvPr>
        </p:nvSpPr>
        <p:spPr/>
        <p:txBody>
          <a:bodyPr>
            <a:normAutofit/>
          </a:bodyPr>
          <a:lstStyle/>
          <a:p>
            <a:endParaRPr lang="en-US" dirty="0" smtClean="0"/>
          </a:p>
          <a:p>
            <a:r>
              <a:rPr lang="en-US" sz="3600" dirty="0" smtClean="0"/>
              <a:t>When ventilation of some of the alveoli is great BUT alveolar blood flow is low, there is then far more available oxygen in the alveoli than can be transported away by blood. This extra ventilation of alveoli is termed as </a:t>
            </a:r>
            <a:r>
              <a:rPr lang="en-US" sz="3600" b="1" dirty="0" smtClean="0"/>
              <a:t>WASTED VENTILATION</a:t>
            </a:r>
            <a:r>
              <a:rPr lang="en-US" sz="3600" dirty="0" smtClean="0"/>
              <a:t>.</a:t>
            </a:r>
            <a:endParaRPr lang="en-US" sz="3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PHYSIOLOGICAL DEAD SPACE</a:t>
            </a:r>
            <a:endParaRPr lang="en-US" b="1" dirty="0"/>
          </a:p>
        </p:txBody>
      </p:sp>
      <p:sp>
        <p:nvSpPr>
          <p:cNvPr id="3" name="Content Placeholder 2"/>
          <p:cNvSpPr>
            <a:spLocks noGrp="1"/>
          </p:cNvSpPr>
          <p:nvPr>
            <p:ph idx="1"/>
          </p:nvPr>
        </p:nvSpPr>
        <p:spPr/>
        <p:txBody>
          <a:bodyPr/>
          <a:lstStyle/>
          <a:p>
            <a:endParaRPr lang="en-US" dirty="0" smtClean="0"/>
          </a:p>
          <a:p>
            <a:r>
              <a:rPr lang="en-US" sz="3600" dirty="0" smtClean="0"/>
              <a:t>The sum of alveolar wasted ventilation and ventilation of anatomical dead space areas is termed as </a:t>
            </a:r>
            <a:r>
              <a:rPr lang="en-US" sz="3600" b="1" dirty="0" smtClean="0"/>
              <a:t>PHYSIOLOGICAL DEAD SPACE</a:t>
            </a:r>
            <a:r>
              <a:rPr lang="en-US" sz="3600" dirty="0" smtClean="0"/>
              <a:t>.</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RATE OF DIFFUSION</a:t>
            </a:r>
            <a:endParaRPr lang="en-US" b="1" dirty="0"/>
          </a:p>
        </p:txBody>
      </p:sp>
      <p:sp>
        <p:nvSpPr>
          <p:cNvPr id="3" name="Content Placeholder 2"/>
          <p:cNvSpPr>
            <a:spLocks noGrp="1"/>
          </p:cNvSpPr>
          <p:nvPr>
            <p:ph idx="1"/>
          </p:nvPr>
        </p:nvSpPr>
        <p:spPr/>
        <p:txBody>
          <a:bodyPr/>
          <a:lstStyle/>
          <a:p>
            <a:endParaRPr lang="en-US" dirty="0" smtClean="0"/>
          </a:p>
          <a:p>
            <a:r>
              <a:rPr lang="en-US" sz="3600" dirty="0" smtClean="0"/>
              <a:t>The rate of diffusion of gas is directly proportional to the partial pressure of that gas.</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6146" name="Picture 2"/>
          <p:cNvPicPr>
            <a:picLocks noChangeAspect="1" noChangeArrowheads="1"/>
          </p:cNvPicPr>
          <p:nvPr/>
        </p:nvPicPr>
        <p:blipFill>
          <a:blip r:embed="rId2" cstate="print"/>
          <a:srcRect/>
          <a:stretch>
            <a:fillRect/>
          </a:stretch>
        </p:blipFill>
        <p:spPr bwMode="auto">
          <a:xfrm>
            <a:off x="0" y="304800"/>
            <a:ext cx="9144000" cy="65532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94688"/>
          </a:xfrm>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7170" name="Picture 2"/>
          <p:cNvPicPr>
            <a:picLocks noChangeAspect="1" noChangeArrowheads="1"/>
          </p:cNvPicPr>
          <p:nvPr/>
        </p:nvPicPr>
        <p:blipFill>
          <a:blip r:embed="rId2" cstate="print"/>
          <a:srcRect/>
          <a:stretch>
            <a:fillRect/>
          </a:stretch>
        </p:blipFill>
        <p:spPr bwMode="auto">
          <a:xfrm>
            <a:off x="0" y="0"/>
            <a:ext cx="9372600" cy="68580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19200"/>
          </a:xfrm>
        </p:spPr>
        <p:txBody>
          <a:bodyPr/>
          <a:lstStyle/>
          <a:p>
            <a:r>
              <a:rPr lang="en-US" dirty="0" smtClean="0"/>
              <a:t>   </a:t>
            </a:r>
            <a:r>
              <a:rPr lang="en-US" b="1" dirty="0" smtClean="0"/>
              <a:t>TOTAL PRESSURE OF A GAS</a:t>
            </a:r>
            <a:endParaRPr lang="en-US" b="1" dirty="0"/>
          </a:p>
        </p:txBody>
      </p:sp>
      <p:sp>
        <p:nvSpPr>
          <p:cNvPr id="3" name="Content Placeholder 2"/>
          <p:cNvSpPr>
            <a:spLocks noGrp="1"/>
          </p:cNvSpPr>
          <p:nvPr>
            <p:ph idx="1"/>
          </p:nvPr>
        </p:nvSpPr>
        <p:spPr>
          <a:xfrm>
            <a:off x="228600" y="1752600"/>
            <a:ext cx="8686800" cy="5105400"/>
          </a:xfrm>
        </p:spPr>
        <p:txBody>
          <a:bodyPr>
            <a:normAutofit lnSpcReduction="10000"/>
          </a:bodyPr>
          <a:lstStyle/>
          <a:p>
            <a:endParaRPr lang="en-US" dirty="0" smtClean="0"/>
          </a:p>
          <a:p>
            <a:r>
              <a:rPr lang="en-US" sz="3600" dirty="0" smtClean="0"/>
              <a:t>The pressure of a specific gas acting on the surfaces of the respiratory passages and alveoli is proportional to the summated force of impact of all of its molecules.</a:t>
            </a:r>
          </a:p>
          <a:p>
            <a:endParaRPr lang="en-US" sz="3600" dirty="0" smtClean="0"/>
          </a:p>
          <a:p>
            <a:r>
              <a:rPr lang="en-US" sz="3600" dirty="0" smtClean="0"/>
              <a:t>This means total pressure of a gas is directly proportional to the concentration of the gas molecules.</a:t>
            </a: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normAutofit fontScale="90000"/>
          </a:bodyPr>
          <a:lstStyle/>
          <a:p>
            <a:r>
              <a:rPr lang="en-US" dirty="0" smtClean="0"/>
              <a:t> </a:t>
            </a:r>
            <a:r>
              <a:rPr lang="en-US" sz="4400" b="1" dirty="0" smtClean="0"/>
              <a:t>PRESSURE OF GASES IN WATER &amp; TISSUES</a:t>
            </a:r>
            <a:endParaRPr lang="en-US" sz="4400" b="1" dirty="0"/>
          </a:p>
        </p:txBody>
      </p:sp>
      <p:sp>
        <p:nvSpPr>
          <p:cNvPr id="3" name="Content Placeholder 2"/>
          <p:cNvSpPr>
            <a:spLocks noGrp="1"/>
          </p:cNvSpPr>
          <p:nvPr>
            <p:ph idx="1"/>
          </p:nvPr>
        </p:nvSpPr>
        <p:spPr>
          <a:xfrm>
            <a:off x="0" y="1676400"/>
            <a:ext cx="9144000" cy="5181600"/>
          </a:xfrm>
        </p:spPr>
        <p:txBody>
          <a:bodyPr/>
          <a:lstStyle/>
          <a:p>
            <a:r>
              <a:rPr lang="en-US" sz="3200" dirty="0" smtClean="0"/>
              <a:t>Gases dissolved in water or in the body tissues exert pressure.</a:t>
            </a:r>
          </a:p>
          <a:p>
            <a:endParaRPr lang="en-US" sz="3200" dirty="0" smtClean="0"/>
          </a:p>
          <a:p>
            <a:r>
              <a:rPr lang="en-US" sz="3200" dirty="0" smtClean="0"/>
              <a:t>The pressure of a dissolved gas in a fluid is determined by the concentration and solubility coefficient.</a:t>
            </a:r>
          </a:p>
          <a:p>
            <a:r>
              <a:rPr lang="en-US" sz="2800" b="1" dirty="0" smtClean="0"/>
              <a:t>Pressure= concentration of gas/solubility coefficient of that gas</a:t>
            </a:r>
            <a:endParaRPr lang="en-US" sz="28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lstStyle/>
          <a:p>
            <a:r>
              <a:rPr lang="en-US" dirty="0" smtClean="0"/>
              <a:t>            </a:t>
            </a:r>
            <a:r>
              <a:rPr lang="en-US" b="1" dirty="0" smtClean="0"/>
              <a:t>VAPOUR PRESSURE</a:t>
            </a:r>
            <a:endParaRPr lang="en-US" b="1" dirty="0"/>
          </a:p>
        </p:txBody>
      </p:sp>
      <p:sp>
        <p:nvSpPr>
          <p:cNvPr id="3" name="Content Placeholder 2"/>
          <p:cNvSpPr>
            <a:spLocks noGrp="1"/>
          </p:cNvSpPr>
          <p:nvPr>
            <p:ph idx="1"/>
          </p:nvPr>
        </p:nvSpPr>
        <p:spPr>
          <a:xfrm>
            <a:off x="457200" y="1752600"/>
            <a:ext cx="8229600" cy="5105400"/>
          </a:xfrm>
        </p:spPr>
        <p:txBody>
          <a:bodyPr>
            <a:normAutofit lnSpcReduction="10000"/>
          </a:bodyPr>
          <a:lstStyle/>
          <a:p>
            <a:endParaRPr lang="en-US" dirty="0" smtClean="0"/>
          </a:p>
          <a:p>
            <a:r>
              <a:rPr lang="en-US" sz="3200" dirty="0" smtClean="0"/>
              <a:t>The pressure that the water molecules exert to escape through the surface is called </a:t>
            </a:r>
            <a:r>
              <a:rPr lang="en-US" sz="3200" b="1" dirty="0" smtClean="0"/>
              <a:t>VAPOUR PRESSURE </a:t>
            </a:r>
            <a:r>
              <a:rPr lang="en-US" sz="3200" dirty="0" smtClean="0"/>
              <a:t>of the water.</a:t>
            </a:r>
          </a:p>
          <a:p>
            <a:endParaRPr lang="en-US" sz="3200" dirty="0" smtClean="0"/>
          </a:p>
          <a:p>
            <a:r>
              <a:rPr lang="en-US" sz="3200" dirty="0" smtClean="0"/>
              <a:t>It is 46mm Hg at normal body temperature of 37degree F.</a:t>
            </a:r>
          </a:p>
          <a:p>
            <a:endParaRPr lang="en-US" sz="3200" dirty="0" smtClean="0"/>
          </a:p>
          <a:p>
            <a:r>
              <a:rPr lang="en-US" sz="3200" dirty="0" smtClean="0"/>
              <a:t>The </a:t>
            </a:r>
            <a:r>
              <a:rPr lang="en-US" sz="3200" dirty="0" err="1" smtClean="0"/>
              <a:t>vapour</a:t>
            </a:r>
            <a:r>
              <a:rPr lang="en-US" sz="3200" dirty="0" smtClean="0"/>
              <a:t> pressure depends on the </a:t>
            </a:r>
            <a:r>
              <a:rPr lang="en-US" sz="3200" dirty="0" err="1" smtClean="0"/>
              <a:t>trmperature</a:t>
            </a:r>
            <a:r>
              <a:rPr lang="en-US" sz="3200" dirty="0" smtClean="0"/>
              <a:t> of water.</a:t>
            </a:r>
            <a:endParaRPr lang="en-US" sz="3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1087</Words>
  <Application>Microsoft Office PowerPoint</Application>
  <PresentationFormat>On-screen Show (4:3)</PresentationFormat>
  <Paragraphs>124</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 PHYSICS OF GASEOUS DIFFUSION</vt:lpstr>
      <vt:lpstr> GASEOUS MOVEMENT IN RESPIRATORY SYSTEM</vt:lpstr>
      <vt:lpstr>     DIFFUSION OF GASES</vt:lpstr>
      <vt:lpstr>         RATE OF DIFFUSION</vt:lpstr>
      <vt:lpstr>Slide 5</vt:lpstr>
      <vt:lpstr>Slide 6</vt:lpstr>
      <vt:lpstr>   TOTAL PRESSURE OF A GAS</vt:lpstr>
      <vt:lpstr> PRESSURE OF GASES IN WATER &amp; TISSUES</vt:lpstr>
      <vt:lpstr>            VAPOUR PRESSURE</vt:lpstr>
      <vt:lpstr>   PRESSURE DIFFERENCE FOR DIFFUSION</vt:lpstr>
      <vt:lpstr>Net rate of diffusion of fluids depends upon:</vt:lpstr>
      <vt:lpstr> DIFFERENCE BETWEEN ALVEOLAR AIR &amp; ATMOSPHERIC AIR</vt:lpstr>
      <vt:lpstr>  RATE AT WHICH ALVEOLAR AIR IS RENEWED BY ATMOSPHERIC AIR</vt:lpstr>
      <vt:lpstr> IMPORTANCE OF SLOW REPLACEMENT</vt:lpstr>
      <vt:lpstr> OXYGEN CONCENTRATION &amp; ITS PARTIAL PRESSURE IN ALVEOLI</vt:lpstr>
      <vt:lpstr>CO2 CONC.&amp; ITS PARTIAL PRESSURE IN ALVEOLI</vt:lpstr>
      <vt:lpstr> DIFFUSION OF GASES THROUGH RESPIRATORY MEMBRANE</vt:lpstr>
      <vt:lpstr>     THE RESPIRATORY UNIT</vt:lpstr>
      <vt:lpstr>    RESPIRATORY MEMBRANE</vt:lpstr>
      <vt:lpstr> LAYERS OF RESPIRATORY MEMBRANE</vt:lpstr>
      <vt:lpstr> FACTORS AFFECTING DIFFUSION THROUGH THE RESPIRATORY MEMBRANE</vt:lpstr>
      <vt:lpstr>      DIFFUSING CAPACITY OF    RESPIRATORY MEMBRANE</vt:lpstr>
      <vt:lpstr> MEASUREMENT OF DIFFUSING CAPACITY</vt:lpstr>
      <vt:lpstr>  VENTILATION PERFUSION RATIO</vt:lpstr>
      <vt:lpstr>             WHEN VPR IS ZERO</vt:lpstr>
      <vt:lpstr>    WHEN VPR EQUALS INFINITY</vt:lpstr>
      <vt:lpstr>          WHEN VPR IS NORMAL</vt:lpstr>
      <vt:lpstr>    PHYSIOLOGICAL SHUNT</vt:lpstr>
      <vt:lpstr> How to measure physiological shunt?</vt:lpstr>
      <vt:lpstr>Slide 30</vt:lpstr>
      <vt:lpstr>  PHYSIOLOGICAL DEAD SPACE</vt:lpstr>
      <vt:lpstr>      WASTED VENTILATION</vt:lpstr>
      <vt:lpstr>  PHYSIOLOGICAL DEAD SPACE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OF GASEOUS DIFFUSION</dc:title>
  <dc:creator>Umair</dc:creator>
  <cp:lastModifiedBy>Umair</cp:lastModifiedBy>
  <cp:revision>2</cp:revision>
  <dcterms:created xsi:type="dcterms:W3CDTF">2020-04-20T15:42:12Z</dcterms:created>
  <dcterms:modified xsi:type="dcterms:W3CDTF">2020-04-20T15:54:18Z</dcterms:modified>
</cp:coreProperties>
</file>