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9" r:id="rId5"/>
    <p:sldId id="261" r:id="rId6"/>
    <p:sldId id="270" r:id="rId7"/>
    <p:sldId id="262" r:id="rId8"/>
    <p:sldId id="276" r:id="rId9"/>
    <p:sldId id="277" r:id="rId10"/>
    <p:sldId id="273" r:id="rId11"/>
    <p:sldId id="263" r:id="rId12"/>
    <p:sldId id="279" r:id="rId13"/>
    <p:sldId id="278" r:id="rId14"/>
    <p:sldId id="280" r:id="rId15"/>
    <p:sldId id="264" r:id="rId16"/>
    <p:sldId id="282" r:id="rId17"/>
    <p:sldId id="281" r:id="rId18"/>
    <p:sldId id="275" r:id="rId19"/>
    <p:sldId id="265" r:id="rId20"/>
    <p:sldId id="266" r:id="rId21"/>
    <p:sldId id="267" r:id="rId22"/>
    <p:sldId id="274" r:id="rId23"/>
    <p:sldId id="268" r:id="rId24"/>
    <p:sldId id="271"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059" name="CorelDRAW" r:id="rId15" imgW="2877480" imgH="2906280" progId="CorelDRAW.Graphic.9">
                    <p:embed/>
                  </p:oleObj>
                </mc:Choice>
                <mc:Fallback>
                  <p:oleObj name="CorelDRAW" r:id="rId15" imgW="2877480" imgH="2906280" progId="CorelDRAW.Graphic.9">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Preparation of fruit products</a:t>
            </a:r>
            <a:endParaRPr lang="en-US" sz="3600" b="1" dirty="0"/>
          </a:p>
        </p:txBody>
      </p:sp>
      <p:sp>
        <p:nvSpPr>
          <p:cNvPr id="3" name="Content Placeholder 2"/>
          <p:cNvSpPr>
            <a:spLocks noGrp="1"/>
          </p:cNvSpPr>
          <p:nvPr>
            <p:ph idx="1"/>
          </p:nvPr>
        </p:nvSpPr>
        <p:spPr/>
        <p:txBody>
          <a:bodyPr/>
          <a:lstStyle/>
          <a:p>
            <a:r>
              <a:rPr lang="en-US" sz="2800" b="1" dirty="0"/>
              <a:t>Definition of beverage</a:t>
            </a:r>
            <a:endParaRPr lang="en-US" sz="2600" dirty="0" smtClean="0"/>
          </a:p>
          <a:p>
            <a:r>
              <a:rPr lang="en-US" sz="2600" dirty="0" smtClean="0"/>
              <a:t>Any </a:t>
            </a:r>
            <a:r>
              <a:rPr lang="en-US" sz="2600" dirty="0"/>
              <a:t>liquid used to quench the thirst is known </a:t>
            </a:r>
            <a:r>
              <a:rPr lang="en-US" sz="2600" dirty="0" smtClean="0"/>
              <a:t>as </a:t>
            </a:r>
            <a:r>
              <a:rPr lang="en-US" sz="2600" dirty="0" err="1" smtClean="0"/>
              <a:t>bevrage</a:t>
            </a:r>
            <a:r>
              <a:rPr lang="en-US" sz="2600" dirty="0" smtClean="0"/>
              <a:t> but </a:t>
            </a:r>
            <a:r>
              <a:rPr lang="en-US" sz="2600" dirty="0"/>
              <a:t>does not include milk, tea or coffee. These beverages may further be classified in to two major categories as soft drinks (without alcohol) and hard drinks (with alcohol). Alcoholic drinks are prohibited in our religion and we will only discuss non-alcoholic drinks here. Non-alcoholic drinks may further be classified in to two sub categories</a:t>
            </a:r>
          </a:p>
        </p:txBody>
      </p:sp>
    </p:spTree>
    <p:extLst>
      <p:ext uri="{BB962C8B-B14F-4D97-AF65-F5344CB8AC3E}">
        <p14:creationId xmlns:p14="http://schemas.microsoft.com/office/powerpoint/2010/main" val="423973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line of squash</a:t>
            </a:r>
            <a:endParaRPr lang="en-US" b="1" dirty="0"/>
          </a:p>
        </p:txBody>
      </p:sp>
      <p:sp>
        <p:nvSpPr>
          <p:cNvPr id="3" name="Content Placeholder 2"/>
          <p:cNvSpPr>
            <a:spLocks noGrp="1"/>
          </p:cNvSpPr>
          <p:nvPr>
            <p:ph idx="1"/>
          </p:nvPr>
        </p:nvSpPr>
        <p:spPr/>
        <p:txBody>
          <a:bodyPr/>
          <a:lstStyle/>
          <a:p>
            <a:r>
              <a:rPr lang="en-US" sz="2000" dirty="0" smtClean="0"/>
              <a:t>Receiving of fruit</a:t>
            </a:r>
          </a:p>
          <a:p>
            <a:r>
              <a:rPr lang="en-US" sz="2000" dirty="0" smtClean="0"/>
              <a:t>Washing</a:t>
            </a:r>
          </a:p>
          <a:p>
            <a:r>
              <a:rPr lang="en-US" sz="2000" dirty="0" smtClean="0"/>
              <a:t>Juice extraction</a:t>
            </a:r>
          </a:p>
          <a:p>
            <a:r>
              <a:rPr lang="en-US" sz="2000" dirty="0" smtClean="0"/>
              <a:t>Homogenization/pulping</a:t>
            </a:r>
          </a:p>
          <a:p>
            <a:r>
              <a:rPr lang="en-US" sz="2000" dirty="0" smtClean="0"/>
              <a:t>Mixing of sugar and water</a:t>
            </a:r>
          </a:p>
          <a:p>
            <a:r>
              <a:rPr lang="en-US" sz="2000" dirty="0" smtClean="0"/>
              <a:t>Mixing of chemical (potassium meta </a:t>
            </a:r>
            <a:r>
              <a:rPr lang="en-US" sz="2000" dirty="0" err="1" smtClean="0"/>
              <a:t>bisulphite</a:t>
            </a:r>
            <a:r>
              <a:rPr lang="en-US" sz="2000" dirty="0" smtClean="0"/>
              <a:t> and sodium benzoate)</a:t>
            </a:r>
          </a:p>
          <a:p>
            <a:r>
              <a:rPr lang="en-US" sz="2000" dirty="0" smtClean="0"/>
              <a:t>Mixing of color, flavor, citric acid</a:t>
            </a:r>
          </a:p>
          <a:p>
            <a:r>
              <a:rPr lang="en-US" sz="2000" dirty="0" smtClean="0"/>
              <a:t>Mix thoroughly</a:t>
            </a:r>
          </a:p>
          <a:p>
            <a:r>
              <a:rPr lang="en-US" sz="2000" dirty="0" smtClean="0"/>
              <a:t>Bottle filling leaving </a:t>
            </a:r>
            <a:r>
              <a:rPr lang="en-US" sz="2000" dirty="0"/>
              <a:t>1 </a:t>
            </a:r>
            <a:r>
              <a:rPr lang="en-US" sz="2000" dirty="0" smtClean="0"/>
              <a:t>inch head space</a:t>
            </a:r>
          </a:p>
          <a:p>
            <a:r>
              <a:rPr lang="en-US" sz="2000" dirty="0" smtClean="0"/>
              <a:t> Labeling</a:t>
            </a:r>
          </a:p>
          <a:p>
            <a:r>
              <a:rPr lang="en-US" sz="2000" dirty="0" smtClean="0"/>
              <a:t>marketing</a:t>
            </a:r>
            <a:endParaRPr lang="en-US" sz="2000" dirty="0"/>
          </a:p>
        </p:txBody>
      </p:sp>
    </p:spTree>
    <p:extLst>
      <p:ext uri="{BB962C8B-B14F-4D97-AF65-F5344CB8AC3E}">
        <p14:creationId xmlns:p14="http://schemas.microsoft.com/office/powerpoint/2010/main" val="285071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Syrups</a:t>
            </a:r>
            <a:endParaRPr lang="en-US" dirty="0"/>
          </a:p>
        </p:txBody>
      </p:sp>
      <p:sp>
        <p:nvSpPr>
          <p:cNvPr id="3" name="Content Placeholder 2"/>
          <p:cNvSpPr>
            <a:spLocks noGrp="1"/>
          </p:cNvSpPr>
          <p:nvPr>
            <p:ph idx="1"/>
          </p:nvPr>
        </p:nvSpPr>
        <p:spPr/>
        <p:txBody>
          <a:bodyPr/>
          <a:lstStyle/>
          <a:p>
            <a:pPr lvl="0"/>
            <a:r>
              <a:rPr lang="en-US" sz="2000" dirty="0" smtClean="0"/>
              <a:t> </a:t>
            </a:r>
            <a:r>
              <a:rPr lang="en-US" dirty="0"/>
              <a:t>These are also categorized in pure fruit drinks and made with fruit juice and 70% total soluble solids. In addition to that they contain flavor, color and sodium benzoate as preservative. They are diluted with </a:t>
            </a:r>
            <a:r>
              <a:rPr lang="en-US" dirty="0" smtClean="0"/>
              <a:t>chilled water </a:t>
            </a:r>
            <a:r>
              <a:rPr lang="en-US" dirty="0"/>
              <a:t>to 15% sugar level before consumption. </a:t>
            </a:r>
            <a:r>
              <a:rPr lang="en-US" dirty="0" smtClean="0"/>
              <a:t>In it at least 25% fruit juice is added.</a:t>
            </a:r>
            <a:endParaRPr lang="en-US" sz="2000" dirty="0"/>
          </a:p>
        </p:txBody>
      </p:sp>
    </p:spTree>
    <p:extLst>
      <p:ext uri="{BB962C8B-B14F-4D97-AF65-F5344CB8AC3E}">
        <p14:creationId xmlns:p14="http://schemas.microsoft.com/office/powerpoint/2010/main" val="21100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line of syrup</a:t>
            </a:r>
            <a:endParaRPr lang="en-US" b="1" dirty="0"/>
          </a:p>
        </p:txBody>
      </p:sp>
      <p:sp>
        <p:nvSpPr>
          <p:cNvPr id="3" name="Content Placeholder 2"/>
          <p:cNvSpPr>
            <a:spLocks noGrp="1"/>
          </p:cNvSpPr>
          <p:nvPr>
            <p:ph idx="1"/>
          </p:nvPr>
        </p:nvSpPr>
        <p:spPr/>
        <p:txBody>
          <a:bodyPr/>
          <a:lstStyle/>
          <a:p>
            <a:r>
              <a:rPr lang="en-US" sz="2400" dirty="0" smtClean="0"/>
              <a:t>Receiving the fruit</a:t>
            </a:r>
          </a:p>
          <a:p>
            <a:r>
              <a:rPr lang="en-US" sz="2400" dirty="0" smtClean="0"/>
              <a:t>Washing </a:t>
            </a:r>
          </a:p>
          <a:p>
            <a:r>
              <a:rPr lang="en-US" sz="2400" dirty="0" smtClean="0"/>
              <a:t>Juice extraction</a:t>
            </a:r>
          </a:p>
          <a:p>
            <a:r>
              <a:rPr lang="en-US" sz="2400" dirty="0" smtClean="0"/>
              <a:t>Mixing of sugar </a:t>
            </a:r>
          </a:p>
          <a:p>
            <a:r>
              <a:rPr lang="en-US" sz="2400" dirty="0" smtClean="0"/>
              <a:t>Cooking until 69-70 degree brix obtain</a:t>
            </a:r>
          </a:p>
          <a:p>
            <a:r>
              <a:rPr lang="en-US" sz="2400" dirty="0" smtClean="0"/>
              <a:t>Add chemicals (sodium benzoate, color, flavors and liquid glucose)</a:t>
            </a:r>
          </a:p>
          <a:p>
            <a:r>
              <a:rPr lang="en-US" sz="2400" dirty="0" smtClean="0"/>
              <a:t>Filling in bottles </a:t>
            </a:r>
          </a:p>
          <a:p>
            <a:r>
              <a:rPr lang="en-US" sz="2400" dirty="0" smtClean="0"/>
              <a:t>Labeling</a:t>
            </a:r>
          </a:p>
          <a:p>
            <a:r>
              <a:rPr lang="en-US" sz="2400" dirty="0" smtClean="0"/>
              <a:t>Marketing </a:t>
            </a:r>
          </a:p>
          <a:p>
            <a:endParaRPr lang="en-US" sz="2400" dirty="0" smtClean="0"/>
          </a:p>
        </p:txBody>
      </p:sp>
    </p:spTree>
    <p:extLst>
      <p:ext uri="{BB962C8B-B14F-4D97-AF65-F5344CB8AC3E}">
        <p14:creationId xmlns:p14="http://schemas.microsoft.com/office/powerpoint/2010/main" val="1551499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Concentrates </a:t>
            </a:r>
            <a:endParaRPr lang="en-US" dirty="0"/>
          </a:p>
        </p:txBody>
      </p:sp>
      <p:sp>
        <p:nvSpPr>
          <p:cNvPr id="3" name="Content Placeholder 2"/>
          <p:cNvSpPr>
            <a:spLocks noGrp="1"/>
          </p:cNvSpPr>
          <p:nvPr>
            <p:ph idx="1"/>
          </p:nvPr>
        </p:nvSpPr>
        <p:spPr/>
        <p:txBody>
          <a:bodyPr/>
          <a:lstStyle/>
          <a:p>
            <a:r>
              <a:rPr lang="en-US" sz="2400" dirty="0" smtClean="0"/>
              <a:t>Fruit </a:t>
            </a:r>
            <a:r>
              <a:rPr lang="en-US" sz="2400" dirty="0"/>
              <a:t>juices are evaporated under vacuum in an enclosed steel kettle and made in to thick mass. At the time of use, water is added and processed by the addition of all </a:t>
            </a:r>
            <a:r>
              <a:rPr lang="en-US" sz="2400" dirty="0" smtClean="0"/>
              <a:t>other.</a:t>
            </a:r>
            <a:r>
              <a:rPr lang="en-US" sz="2400" b="1" dirty="0"/>
              <a:t> </a:t>
            </a:r>
            <a:r>
              <a:rPr lang="en-US" sz="2400" dirty="0" smtClean="0"/>
              <a:t>Concentrates </a:t>
            </a:r>
            <a:r>
              <a:rPr lang="en-US" sz="2400" dirty="0"/>
              <a:t>are made to export fruit juice and save transportation costs. In Pakistan </a:t>
            </a:r>
            <a:r>
              <a:rPr lang="en-US" sz="2400" dirty="0" err="1"/>
              <a:t>Kinnow</a:t>
            </a:r>
            <a:r>
              <a:rPr lang="en-US" sz="2400" dirty="0"/>
              <a:t> (</a:t>
            </a:r>
            <a:r>
              <a:rPr lang="en-US" sz="2400" dirty="0" err="1"/>
              <a:t>mandrin</a:t>
            </a:r>
            <a:r>
              <a:rPr lang="en-US" sz="2400" dirty="0"/>
              <a:t>) concentrate is made and exported. Other countries mix it with other local fruits to make a good blend and enjoy </a:t>
            </a:r>
            <a:r>
              <a:rPr lang="en-US" sz="2400" dirty="0" err="1"/>
              <a:t>kinnow</a:t>
            </a:r>
            <a:r>
              <a:rPr lang="en-US" sz="2400" dirty="0"/>
              <a:t> </a:t>
            </a:r>
            <a:r>
              <a:rPr lang="en-US" sz="2400" dirty="0" smtClean="0"/>
              <a:t>juice. They are aseptically filled in 250 kg aluminum foil bag in bin and stored at -18</a:t>
            </a:r>
            <a:r>
              <a:rPr lang="en-US" sz="2400" baseline="30000" dirty="0" smtClean="0"/>
              <a:t>0</a:t>
            </a:r>
            <a:r>
              <a:rPr lang="en-US" sz="2400" dirty="0" smtClean="0"/>
              <a:t>C. Some fermentation problems may occur during fluctuation in storage temperature. Also the transportation cost is very high.</a:t>
            </a:r>
            <a:endParaRPr lang="en-US" sz="2400" dirty="0"/>
          </a:p>
          <a:p>
            <a:endParaRPr lang="en-US" sz="2400" dirty="0"/>
          </a:p>
        </p:txBody>
      </p:sp>
    </p:spTree>
    <p:extLst>
      <p:ext uri="{BB962C8B-B14F-4D97-AF65-F5344CB8AC3E}">
        <p14:creationId xmlns:p14="http://schemas.microsoft.com/office/powerpoint/2010/main" val="1132695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line of concentrates</a:t>
            </a:r>
            <a:endParaRPr lang="en-US" b="1" dirty="0"/>
          </a:p>
        </p:txBody>
      </p:sp>
      <p:sp>
        <p:nvSpPr>
          <p:cNvPr id="3" name="Content Placeholder 2"/>
          <p:cNvSpPr>
            <a:spLocks noGrp="1"/>
          </p:cNvSpPr>
          <p:nvPr>
            <p:ph idx="1"/>
          </p:nvPr>
        </p:nvSpPr>
        <p:spPr/>
        <p:txBody>
          <a:bodyPr/>
          <a:lstStyle/>
          <a:p>
            <a:r>
              <a:rPr lang="en-US" sz="2400" dirty="0" smtClean="0"/>
              <a:t>Receiving </a:t>
            </a:r>
          </a:p>
          <a:p>
            <a:r>
              <a:rPr lang="en-US" sz="2400" dirty="0" smtClean="0"/>
              <a:t>Washing</a:t>
            </a:r>
          </a:p>
          <a:p>
            <a:r>
              <a:rPr lang="en-US" sz="2400" dirty="0" smtClean="0"/>
              <a:t>Juice extraction</a:t>
            </a:r>
          </a:p>
          <a:p>
            <a:r>
              <a:rPr lang="en-US" sz="2400" dirty="0" smtClean="0"/>
              <a:t>Filtration</a:t>
            </a:r>
          </a:p>
          <a:p>
            <a:r>
              <a:rPr lang="en-US" sz="2400" dirty="0" smtClean="0"/>
              <a:t>Vacuum concentration at 60-70 </a:t>
            </a:r>
            <a:r>
              <a:rPr lang="en-US" sz="2400" baseline="30000" dirty="0" smtClean="0"/>
              <a:t>0</a:t>
            </a:r>
            <a:r>
              <a:rPr lang="en-US" sz="2400" dirty="0" smtClean="0"/>
              <a:t> C till a TSS of 60-65 degree brix is achieved</a:t>
            </a:r>
          </a:p>
          <a:p>
            <a:r>
              <a:rPr lang="en-US" sz="2400" dirty="0" smtClean="0"/>
              <a:t>Cooling </a:t>
            </a:r>
          </a:p>
          <a:p>
            <a:r>
              <a:rPr lang="en-US" sz="2400" dirty="0" smtClean="0"/>
              <a:t>Filling aseptically</a:t>
            </a:r>
          </a:p>
          <a:p>
            <a:r>
              <a:rPr lang="en-US" sz="2400" dirty="0" smtClean="0"/>
              <a:t>Storing at -18 </a:t>
            </a:r>
            <a:r>
              <a:rPr lang="en-US" sz="2400" baseline="30000" dirty="0" smtClean="0"/>
              <a:t>0</a:t>
            </a:r>
            <a:r>
              <a:rPr lang="en-US" sz="2400" dirty="0" smtClean="0"/>
              <a:t> C</a:t>
            </a:r>
            <a:endParaRPr lang="en-US" sz="2400" baseline="30000" dirty="0" smtClean="0"/>
          </a:p>
          <a:p>
            <a:r>
              <a:rPr lang="en-US" sz="2400" dirty="0" smtClean="0"/>
              <a:t>Marketing </a:t>
            </a:r>
          </a:p>
        </p:txBody>
      </p:sp>
    </p:spTree>
    <p:extLst>
      <p:ext uri="{BB962C8B-B14F-4D97-AF65-F5344CB8AC3E}">
        <p14:creationId xmlns:p14="http://schemas.microsoft.com/office/powerpoint/2010/main" val="12918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a:t>
            </a:r>
            <a:r>
              <a:rPr lang="en-US" b="1" dirty="0" smtClean="0"/>
              <a:t>Drinks</a:t>
            </a:r>
            <a:r>
              <a:rPr lang="en-US" dirty="0" smtClean="0"/>
              <a:t> </a:t>
            </a:r>
            <a:endParaRPr lang="en-US" dirty="0"/>
          </a:p>
        </p:txBody>
      </p:sp>
      <p:sp>
        <p:nvSpPr>
          <p:cNvPr id="3" name="Content Placeholder 2"/>
          <p:cNvSpPr>
            <a:spLocks noGrp="1"/>
          </p:cNvSpPr>
          <p:nvPr>
            <p:ph idx="1"/>
          </p:nvPr>
        </p:nvSpPr>
        <p:spPr/>
        <p:txBody>
          <a:bodyPr/>
          <a:lstStyle/>
          <a:p>
            <a:pPr lvl="0"/>
            <a:r>
              <a:rPr lang="en-US" sz="3600" dirty="0" smtClean="0"/>
              <a:t>They contain </a:t>
            </a:r>
            <a:r>
              <a:rPr lang="en-US" sz="3600" dirty="0"/>
              <a:t>no juice but synthetic ingredients matching natural ingredients. Ingredients may include nature identical flavor’s, colors and preservatives</a:t>
            </a:r>
            <a:r>
              <a:rPr lang="en-US" sz="3600" dirty="0" smtClean="0"/>
              <a:t>.</a:t>
            </a:r>
            <a:endParaRPr lang="en-US" sz="3600" dirty="0"/>
          </a:p>
        </p:txBody>
      </p:sp>
    </p:spTree>
    <p:extLst>
      <p:ext uri="{BB962C8B-B14F-4D97-AF65-F5344CB8AC3E}">
        <p14:creationId xmlns:p14="http://schemas.microsoft.com/office/powerpoint/2010/main" val="210841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Flow line of </a:t>
            </a:r>
            <a:r>
              <a:rPr lang="en-US" sz="4000" b="1" dirty="0"/>
              <a:t>Synthetic drinks </a:t>
            </a:r>
          </a:p>
        </p:txBody>
      </p:sp>
      <p:sp>
        <p:nvSpPr>
          <p:cNvPr id="3" name="Content Placeholder 2"/>
          <p:cNvSpPr>
            <a:spLocks noGrp="1"/>
          </p:cNvSpPr>
          <p:nvPr>
            <p:ph idx="1"/>
          </p:nvPr>
        </p:nvSpPr>
        <p:spPr/>
        <p:txBody>
          <a:bodyPr/>
          <a:lstStyle/>
          <a:p>
            <a:r>
              <a:rPr lang="en-US" sz="2800" dirty="0" smtClean="0"/>
              <a:t>Mixing of sugar in water</a:t>
            </a:r>
          </a:p>
          <a:p>
            <a:r>
              <a:rPr lang="en-US" sz="2800" dirty="0" smtClean="0"/>
              <a:t>Boiling </a:t>
            </a:r>
          </a:p>
          <a:p>
            <a:r>
              <a:rPr lang="en-US" sz="2800" dirty="0" smtClean="0"/>
              <a:t>Add chemical additives as color, flavor, liquid glucose and preservatives</a:t>
            </a:r>
          </a:p>
          <a:p>
            <a:r>
              <a:rPr lang="en-US" sz="2800" dirty="0" smtClean="0"/>
              <a:t>Boiling till 69-70 degree brix is achieved</a:t>
            </a:r>
            <a:endParaRPr lang="en-US" sz="2800" dirty="0"/>
          </a:p>
          <a:p>
            <a:r>
              <a:rPr lang="en-US" sz="2800" dirty="0" smtClean="0"/>
              <a:t>Filling in bottles</a:t>
            </a:r>
          </a:p>
          <a:p>
            <a:r>
              <a:rPr lang="en-US" sz="2800" dirty="0" smtClean="0"/>
              <a:t>Labeling </a:t>
            </a:r>
          </a:p>
          <a:p>
            <a:r>
              <a:rPr lang="en-US" sz="2800" dirty="0" smtClean="0"/>
              <a:t>Marketing </a:t>
            </a:r>
          </a:p>
        </p:txBody>
      </p:sp>
    </p:spTree>
    <p:extLst>
      <p:ext uri="{BB962C8B-B14F-4D97-AF65-F5344CB8AC3E}">
        <p14:creationId xmlns:p14="http://schemas.microsoft.com/office/powerpoint/2010/main" val="183902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Powder drinks </a:t>
            </a:r>
            <a:endParaRPr lang="en-US" dirty="0"/>
          </a:p>
        </p:txBody>
      </p:sp>
      <p:sp>
        <p:nvSpPr>
          <p:cNvPr id="3" name="Content Placeholder 2"/>
          <p:cNvSpPr>
            <a:spLocks noGrp="1"/>
          </p:cNvSpPr>
          <p:nvPr>
            <p:ph idx="1"/>
          </p:nvPr>
        </p:nvSpPr>
        <p:spPr/>
        <p:txBody>
          <a:bodyPr/>
          <a:lstStyle/>
          <a:p>
            <a:pPr lvl="0"/>
            <a:r>
              <a:rPr lang="en-US" dirty="0" smtClean="0"/>
              <a:t>Nature identical </a:t>
            </a:r>
            <a:r>
              <a:rPr lang="en-US" dirty="0"/>
              <a:t>ingredients are mixed together and vacuum dried to lower moisture level and anticaking agents are added and packed. </a:t>
            </a:r>
          </a:p>
          <a:p>
            <a:endParaRPr lang="en-US" dirty="0"/>
          </a:p>
          <a:p>
            <a:endParaRPr lang="en-US" dirty="0"/>
          </a:p>
        </p:txBody>
      </p:sp>
    </p:spTree>
    <p:extLst>
      <p:ext uri="{BB962C8B-B14F-4D97-AF65-F5344CB8AC3E}">
        <p14:creationId xmlns:p14="http://schemas.microsoft.com/office/powerpoint/2010/main" val="18337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Flow line of powdered drinks</a:t>
            </a:r>
            <a:endParaRPr lang="en-US" sz="3600" b="1" dirty="0"/>
          </a:p>
        </p:txBody>
      </p:sp>
      <p:sp>
        <p:nvSpPr>
          <p:cNvPr id="3" name="Content Placeholder 2"/>
          <p:cNvSpPr>
            <a:spLocks noGrp="1"/>
          </p:cNvSpPr>
          <p:nvPr>
            <p:ph idx="1"/>
          </p:nvPr>
        </p:nvSpPr>
        <p:spPr/>
        <p:txBody>
          <a:bodyPr/>
          <a:lstStyle/>
          <a:p>
            <a:r>
              <a:rPr lang="en-US" sz="2800" dirty="0" smtClean="0"/>
              <a:t>Formulation of powdered drink ingredients (dextrose, powder color, liquid flavor and other stabilizers)</a:t>
            </a:r>
          </a:p>
          <a:p>
            <a:r>
              <a:rPr lang="en-US" sz="2800" dirty="0" smtClean="0"/>
              <a:t>Dry blending in a blender</a:t>
            </a:r>
          </a:p>
          <a:p>
            <a:r>
              <a:rPr lang="en-US" sz="2800" dirty="0"/>
              <a:t>D</a:t>
            </a:r>
            <a:r>
              <a:rPr lang="en-US" sz="2800" dirty="0" smtClean="0"/>
              <a:t>rying in a steam jacketed blender</a:t>
            </a:r>
          </a:p>
          <a:p>
            <a:r>
              <a:rPr lang="en-US" sz="2800" dirty="0" smtClean="0"/>
              <a:t>Cooling </a:t>
            </a:r>
          </a:p>
          <a:p>
            <a:r>
              <a:rPr lang="en-US" sz="2800" dirty="0" smtClean="0"/>
              <a:t>Packing in air condition room</a:t>
            </a:r>
          </a:p>
          <a:p>
            <a:r>
              <a:rPr lang="en-US" sz="2800" dirty="0" smtClean="0"/>
              <a:t>Labeling </a:t>
            </a:r>
          </a:p>
          <a:p>
            <a:r>
              <a:rPr lang="en-US" sz="2800" dirty="0" smtClean="0"/>
              <a:t>Marketing </a:t>
            </a:r>
          </a:p>
          <a:p>
            <a:endParaRPr lang="en-US" sz="2800" dirty="0"/>
          </a:p>
        </p:txBody>
      </p:sp>
    </p:spTree>
    <p:extLst>
      <p:ext uri="{BB962C8B-B14F-4D97-AF65-F5344CB8AC3E}">
        <p14:creationId xmlns:p14="http://schemas.microsoft.com/office/powerpoint/2010/main" val="194632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Carbonated </a:t>
            </a:r>
            <a:r>
              <a:rPr lang="en-US" b="1" dirty="0" smtClean="0"/>
              <a:t>Drinks</a:t>
            </a:r>
            <a:endParaRPr lang="en-US" b="1" dirty="0"/>
          </a:p>
        </p:txBody>
      </p:sp>
      <p:sp>
        <p:nvSpPr>
          <p:cNvPr id="3" name="Content Placeholder 2"/>
          <p:cNvSpPr>
            <a:spLocks noGrp="1"/>
          </p:cNvSpPr>
          <p:nvPr>
            <p:ph idx="1"/>
          </p:nvPr>
        </p:nvSpPr>
        <p:spPr/>
        <p:txBody>
          <a:bodyPr/>
          <a:lstStyle/>
          <a:p>
            <a:r>
              <a:rPr lang="en-US" sz="2000" dirty="0"/>
              <a:t>Carbonated drinks contain carbon dioxide gas, 10 to 15% sugar and no fruit juice. These drinks contain sugar as energy source but have no other nutritional value and price wise they are costly. Unfortunately it has become a tradition that such beverages are served with meals and cause serious health hazards. We consume beverages for quenching the thirst but carbonated drinks cause coldness and dryness in the body. Excessive use may be a cause of diabetes while black colored carbonated drinks cause liver damage (enlargement of liver). Black carbonated drinks are now banned to be sold in schools, colleges and other teaching institutions. Black drinks contain phosphoric acid which is injurious to health.</a:t>
            </a:r>
          </a:p>
        </p:txBody>
      </p:sp>
    </p:spTree>
    <p:extLst>
      <p:ext uri="{BB962C8B-B14F-4D97-AF65-F5344CB8AC3E}">
        <p14:creationId xmlns:p14="http://schemas.microsoft.com/office/powerpoint/2010/main" val="317602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Beverages</a:t>
            </a:r>
            <a:endParaRPr lang="en-US" b="1" dirty="0"/>
          </a:p>
        </p:txBody>
      </p:sp>
      <p:sp>
        <p:nvSpPr>
          <p:cNvPr id="3" name="Content Placeholder 2"/>
          <p:cNvSpPr>
            <a:spLocks noGrp="1"/>
          </p:cNvSpPr>
          <p:nvPr>
            <p:ph idx="1"/>
          </p:nvPr>
        </p:nvSpPr>
        <p:spPr/>
        <p:txBody>
          <a:bodyPr/>
          <a:lstStyle/>
          <a:p>
            <a:pPr lvl="0"/>
            <a:r>
              <a:rPr lang="en-US" dirty="0"/>
              <a:t>Carbonated</a:t>
            </a:r>
          </a:p>
          <a:p>
            <a:pPr lvl="0"/>
            <a:r>
              <a:rPr lang="en-US" dirty="0"/>
              <a:t> Non-carbonated. </a:t>
            </a:r>
          </a:p>
          <a:p>
            <a:r>
              <a:rPr lang="en-US" dirty="0"/>
              <a:t>Non-carbonated may further be categorized into as follow </a:t>
            </a:r>
            <a:r>
              <a:rPr lang="en-US" dirty="0" smtClean="0"/>
              <a:t>categories.</a:t>
            </a:r>
            <a:endParaRPr lang="en-US" dirty="0"/>
          </a:p>
        </p:txBody>
      </p:sp>
    </p:spTree>
    <p:extLst>
      <p:ext uri="{BB962C8B-B14F-4D97-AF65-F5344CB8AC3E}">
        <p14:creationId xmlns:p14="http://schemas.microsoft.com/office/powerpoint/2010/main" val="1697011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600" dirty="0"/>
              <a:t>These drinks only provide 4 Kcal per gram on the basis of sugar present in them. But otherwise damage enamel of teeth and deplete calcium from bones. They form a weak acid known as carbonic acid which cause increase in acidity and interpreted as aids in digestion but due to high temperature during summer, it increases </a:t>
            </a:r>
            <a:r>
              <a:rPr lang="en-US" sz="2600" dirty="0" smtClean="0"/>
              <a:t>acidity. Natural </a:t>
            </a:r>
            <a:r>
              <a:rPr lang="en-US" sz="2600" dirty="0"/>
              <a:t>juices were also introduced with gas but except few as lemon and orange did not become popular.</a:t>
            </a:r>
          </a:p>
          <a:p>
            <a:endParaRPr lang="en-US" sz="2600" dirty="0"/>
          </a:p>
        </p:txBody>
      </p:sp>
    </p:spTree>
    <p:extLst>
      <p:ext uri="{BB962C8B-B14F-4D97-AF65-F5344CB8AC3E}">
        <p14:creationId xmlns:p14="http://schemas.microsoft.com/office/powerpoint/2010/main" val="13255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our country pure juices are not much popular due to the reason that during summer season water losses from body are very high but pure juices do not assimilate quickly and do not provide satisfaction</a:t>
            </a:r>
            <a:r>
              <a:rPr lang="en-US" dirty="0" smtClean="0"/>
              <a:t>. During the holy month of Ramadan lemonade and flavored drinks are used in combination with milk.</a:t>
            </a:r>
            <a:endParaRPr lang="en-US" dirty="0"/>
          </a:p>
          <a:p>
            <a:endParaRPr lang="en-US" dirty="0"/>
          </a:p>
        </p:txBody>
      </p:sp>
    </p:spTree>
    <p:extLst>
      <p:ext uri="{BB962C8B-B14F-4D97-AF65-F5344CB8AC3E}">
        <p14:creationId xmlns:p14="http://schemas.microsoft.com/office/powerpoint/2010/main" val="352990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Flow line of carbonated drink</a:t>
            </a:r>
            <a:endParaRPr lang="en-US" sz="3600" b="1" dirty="0"/>
          </a:p>
        </p:txBody>
      </p:sp>
      <p:sp>
        <p:nvSpPr>
          <p:cNvPr id="3" name="Content Placeholder 2"/>
          <p:cNvSpPr>
            <a:spLocks noGrp="1"/>
          </p:cNvSpPr>
          <p:nvPr>
            <p:ph idx="1"/>
          </p:nvPr>
        </p:nvSpPr>
        <p:spPr/>
        <p:txBody>
          <a:bodyPr/>
          <a:lstStyle/>
          <a:p>
            <a:r>
              <a:rPr lang="en-US" sz="2800" dirty="0" smtClean="0"/>
              <a:t>Manufacturing of blow </a:t>
            </a:r>
            <a:r>
              <a:rPr lang="en-US" sz="2800" dirty="0" err="1" smtClean="0"/>
              <a:t>mould</a:t>
            </a:r>
            <a:r>
              <a:rPr lang="en-US" sz="2800" dirty="0" smtClean="0"/>
              <a:t> bottle</a:t>
            </a:r>
          </a:p>
          <a:p>
            <a:r>
              <a:rPr lang="en-US" sz="2800" dirty="0" smtClean="0"/>
              <a:t>Treatment of water</a:t>
            </a:r>
          </a:p>
          <a:p>
            <a:r>
              <a:rPr lang="en-US" sz="2800" dirty="0" smtClean="0"/>
              <a:t>Manufacturing of syrup</a:t>
            </a:r>
          </a:p>
          <a:p>
            <a:r>
              <a:rPr lang="en-US" sz="2800" dirty="0" smtClean="0"/>
              <a:t>Carbonation</a:t>
            </a:r>
          </a:p>
          <a:p>
            <a:r>
              <a:rPr lang="en-US" sz="2800" dirty="0" smtClean="0"/>
              <a:t>Mixing of concentrate</a:t>
            </a:r>
          </a:p>
          <a:p>
            <a:r>
              <a:rPr lang="en-US" sz="2800" dirty="0" smtClean="0"/>
              <a:t>Filling of bottles</a:t>
            </a:r>
          </a:p>
          <a:p>
            <a:r>
              <a:rPr lang="en-US" sz="2800" dirty="0" smtClean="0"/>
              <a:t>Capping </a:t>
            </a:r>
          </a:p>
          <a:p>
            <a:r>
              <a:rPr lang="en-US" sz="2800" dirty="0" smtClean="0"/>
              <a:t>Labeling </a:t>
            </a:r>
          </a:p>
          <a:p>
            <a:r>
              <a:rPr lang="en-US" sz="2800" dirty="0" smtClean="0"/>
              <a:t>Marketing </a:t>
            </a:r>
          </a:p>
          <a:p>
            <a:endParaRPr lang="en-US" sz="2800" dirty="0"/>
          </a:p>
        </p:txBody>
      </p:sp>
    </p:spTree>
    <p:extLst>
      <p:ext uri="{BB962C8B-B14F-4D97-AF65-F5344CB8AC3E}">
        <p14:creationId xmlns:p14="http://schemas.microsoft.com/office/powerpoint/2010/main" val="2920617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Formulation of Some </a:t>
            </a:r>
            <a:r>
              <a:rPr lang="en-US" sz="2800" b="1" dirty="0" smtClean="0"/>
              <a:t>Juices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022796"/>
              </p:ext>
            </p:extLst>
          </p:nvPr>
        </p:nvGraphicFramePr>
        <p:xfrm>
          <a:off x="0" y="1551265"/>
          <a:ext cx="7696198" cy="5380522"/>
        </p:xfrm>
        <a:graphic>
          <a:graphicData uri="http://schemas.openxmlformats.org/drawingml/2006/table">
            <a:tbl>
              <a:tblPr firstRow="1" firstCol="1" bandRow="1">
                <a:tableStyleId>{5C22544A-7EE6-4342-B048-85BDC9FD1C3A}</a:tableStyleId>
              </a:tblPr>
              <a:tblGrid>
                <a:gridCol w="1539079"/>
                <a:gridCol w="1539079"/>
                <a:gridCol w="1539079"/>
                <a:gridCol w="1539079"/>
                <a:gridCol w="1539882"/>
              </a:tblGrid>
              <a:tr h="348971">
                <a:tc>
                  <a:txBody>
                    <a:bodyPr/>
                    <a:lstStyle/>
                    <a:p>
                      <a:pPr marL="0" marR="0" algn="ctr">
                        <a:lnSpc>
                          <a:spcPct val="115000"/>
                        </a:lnSpc>
                        <a:spcBef>
                          <a:spcPts val="0"/>
                        </a:spcBef>
                        <a:spcAft>
                          <a:spcPts val="0"/>
                        </a:spcAft>
                      </a:pPr>
                      <a:r>
                        <a:rPr lang="en-US" sz="1200" dirty="0">
                          <a:solidFill>
                            <a:schemeClr val="accent6">
                              <a:lumMod val="75000"/>
                            </a:schemeClr>
                          </a:solidFill>
                          <a:effectLst/>
                        </a:rPr>
                        <a:t>Ingredients</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Mango juice</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Orange juice</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Apple juice</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Mix fruit juice</a:t>
                      </a:r>
                      <a:endParaRPr lang="en-US" sz="1100">
                        <a:solidFill>
                          <a:schemeClr val="accent6">
                            <a:lumMod val="75000"/>
                          </a:schemeClr>
                        </a:solidFill>
                        <a:effectLst/>
                        <a:latin typeface="Calibri"/>
                        <a:ea typeface="Times New Roman"/>
                        <a:cs typeface="Times New Roman"/>
                      </a:endParaRPr>
                    </a:p>
                  </a:txBody>
                  <a:tcPr marL="68580" marR="68580" marT="0" marB="0"/>
                </a:tc>
              </a:tr>
              <a:tr h="188107">
                <a:tc>
                  <a:txBody>
                    <a:bodyPr/>
                    <a:lstStyle/>
                    <a:p>
                      <a:pPr marL="0" marR="0" algn="ctr">
                        <a:lnSpc>
                          <a:spcPct val="115000"/>
                        </a:lnSpc>
                        <a:spcBef>
                          <a:spcPts val="0"/>
                        </a:spcBef>
                        <a:spcAft>
                          <a:spcPts val="0"/>
                        </a:spcAft>
                      </a:pPr>
                      <a:r>
                        <a:rPr lang="en-US" sz="1200">
                          <a:solidFill>
                            <a:schemeClr val="accent6">
                              <a:lumMod val="75000"/>
                            </a:schemeClr>
                          </a:solidFill>
                          <a:effectLst/>
                        </a:rPr>
                        <a:t>Water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 Liter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40 Liter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 Liter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 Liter</a:t>
                      </a:r>
                      <a:endParaRPr lang="en-US" sz="1100">
                        <a:solidFill>
                          <a:schemeClr val="accent6">
                            <a:lumMod val="75000"/>
                          </a:schemeClr>
                        </a:solidFill>
                        <a:effectLst/>
                        <a:latin typeface="Calibri"/>
                        <a:ea typeface="Times New Roman"/>
                        <a:cs typeface="Times New Roman"/>
                      </a:endParaRPr>
                    </a:p>
                  </a:txBody>
                  <a:tcPr marL="68580" marR="68580" marT="0" marB="0"/>
                </a:tc>
              </a:tr>
              <a:tr h="188107">
                <a:tc>
                  <a:txBody>
                    <a:bodyPr/>
                    <a:lstStyle/>
                    <a:p>
                      <a:pPr marL="0" marR="0" algn="ctr">
                        <a:lnSpc>
                          <a:spcPct val="115000"/>
                        </a:lnSpc>
                        <a:spcBef>
                          <a:spcPts val="0"/>
                        </a:spcBef>
                        <a:spcAft>
                          <a:spcPts val="0"/>
                        </a:spcAft>
                      </a:pPr>
                      <a:r>
                        <a:rPr lang="en-US" sz="1200">
                          <a:solidFill>
                            <a:schemeClr val="accent6">
                              <a:lumMod val="75000"/>
                            </a:schemeClr>
                          </a:solidFill>
                          <a:effectLst/>
                        </a:rPr>
                        <a:t>Fruit pulp</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67g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82g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83g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56g</a:t>
                      </a:r>
                      <a:endParaRPr lang="en-US" sz="1100">
                        <a:solidFill>
                          <a:schemeClr val="accent6">
                            <a:lumMod val="75000"/>
                          </a:schemeClr>
                        </a:solidFill>
                        <a:effectLst/>
                        <a:latin typeface="Calibri"/>
                        <a:ea typeface="Times New Roman"/>
                        <a:cs typeface="Times New Roman"/>
                      </a:endParaRPr>
                    </a:p>
                  </a:txBody>
                  <a:tcPr marL="68580" marR="68580" marT="0" marB="0"/>
                </a:tc>
              </a:tr>
              <a:tr h="188107">
                <a:tc>
                  <a:txBody>
                    <a:bodyPr/>
                    <a:lstStyle/>
                    <a:p>
                      <a:pPr marL="0" marR="0" algn="ctr">
                        <a:lnSpc>
                          <a:spcPct val="115000"/>
                        </a:lnSpc>
                        <a:spcBef>
                          <a:spcPts val="0"/>
                        </a:spcBef>
                        <a:spcAft>
                          <a:spcPts val="0"/>
                        </a:spcAft>
                      </a:pPr>
                      <a:r>
                        <a:rPr lang="en-US" sz="1200">
                          <a:solidFill>
                            <a:schemeClr val="accent6">
                              <a:lumMod val="75000"/>
                            </a:schemeClr>
                          </a:solidFill>
                          <a:effectLst/>
                        </a:rPr>
                        <a:t>Sugar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160g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6 Liter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142g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142g</a:t>
                      </a:r>
                      <a:endParaRPr lang="en-US" sz="1100">
                        <a:solidFill>
                          <a:schemeClr val="accent6">
                            <a:lumMod val="75000"/>
                          </a:schemeClr>
                        </a:solidFill>
                        <a:effectLst/>
                        <a:latin typeface="Calibri"/>
                        <a:ea typeface="Times New Roman"/>
                        <a:cs typeface="Times New Roman"/>
                      </a:endParaRPr>
                    </a:p>
                  </a:txBody>
                  <a:tcPr marL="68580" marR="68580" marT="0" marB="0"/>
                </a:tc>
              </a:tr>
              <a:tr h="348971">
                <a:tc>
                  <a:txBody>
                    <a:bodyPr/>
                    <a:lstStyle/>
                    <a:p>
                      <a:pPr marL="0" marR="0" algn="ctr">
                        <a:lnSpc>
                          <a:spcPct val="115000"/>
                        </a:lnSpc>
                        <a:spcBef>
                          <a:spcPts val="0"/>
                        </a:spcBef>
                        <a:spcAft>
                          <a:spcPts val="0"/>
                        </a:spcAft>
                      </a:pPr>
                      <a:r>
                        <a:rPr lang="en-US" sz="1200">
                          <a:solidFill>
                            <a:schemeClr val="accent6">
                              <a:lumMod val="75000"/>
                            </a:schemeClr>
                          </a:solidFill>
                          <a:effectLst/>
                        </a:rPr>
                        <a:t>Citric acid</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83g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Malic acid 16.2g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16.1g</a:t>
                      </a:r>
                      <a:endParaRPr lang="en-US" sz="1100">
                        <a:solidFill>
                          <a:schemeClr val="accent6">
                            <a:lumMod val="75000"/>
                          </a:schemeClr>
                        </a:solidFill>
                        <a:effectLst/>
                        <a:latin typeface="Calibri"/>
                        <a:ea typeface="Times New Roman"/>
                        <a:cs typeface="Times New Roman"/>
                      </a:endParaRPr>
                    </a:p>
                  </a:txBody>
                  <a:tcPr marL="68580" marR="68580" marT="0" marB="0"/>
                </a:tc>
              </a:tr>
              <a:tr h="188107">
                <a:tc>
                  <a:txBody>
                    <a:bodyPr/>
                    <a:lstStyle/>
                    <a:p>
                      <a:pPr marL="0" marR="0" algn="ctr">
                        <a:lnSpc>
                          <a:spcPct val="115000"/>
                        </a:lnSpc>
                        <a:spcBef>
                          <a:spcPts val="0"/>
                        </a:spcBef>
                        <a:spcAft>
                          <a:spcPts val="0"/>
                        </a:spcAft>
                      </a:pPr>
                      <a:r>
                        <a:rPr lang="en-US" sz="1200">
                          <a:solidFill>
                            <a:schemeClr val="accent6">
                              <a:lumMod val="75000"/>
                            </a:schemeClr>
                          </a:solidFill>
                          <a:effectLst/>
                        </a:rPr>
                        <a:t>CMC</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50g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accent6">
                              <a:lumMod val="75000"/>
                            </a:schemeClr>
                          </a:solidFill>
                          <a:effectLst/>
                        </a:rPr>
                        <a:t>5g</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5g</a:t>
                      </a:r>
                      <a:endParaRPr lang="en-US" sz="1100">
                        <a:solidFill>
                          <a:schemeClr val="accent6">
                            <a:lumMod val="75000"/>
                          </a:schemeClr>
                        </a:solidFill>
                        <a:effectLst/>
                        <a:latin typeface="Calibri"/>
                        <a:ea typeface="Times New Roman"/>
                        <a:cs typeface="Times New Roman"/>
                      </a:endParaRPr>
                    </a:p>
                  </a:txBody>
                  <a:tcPr marL="68580" marR="68580" marT="0" marB="0"/>
                </a:tc>
              </a:tr>
              <a:tr h="188107">
                <a:tc>
                  <a:txBody>
                    <a:bodyPr/>
                    <a:lstStyle/>
                    <a:p>
                      <a:pPr marL="0" marR="0" algn="ctr">
                        <a:lnSpc>
                          <a:spcPct val="115000"/>
                        </a:lnSpc>
                        <a:spcBef>
                          <a:spcPts val="0"/>
                        </a:spcBef>
                        <a:spcAft>
                          <a:spcPts val="0"/>
                        </a:spcAft>
                      </a:pPr>
                      <a:r>
                        <a:rPr lang="en-US" sz="1200">
                          <a:solidFill>
                            <a:schemeClr val="accent6">
                              <a:lumMod val="75000"/>
                            </a:schemeClr>
                          </a:solidFill>
                          <a:effectLst/>
                        </a:rPr>
                        <a:t>Super col</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35g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35g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35g</a:t>
                      </a:r>
                      <a:endParaRPr lang="en-US" sz="1100">
                        <a:solidFill>
                          <a:schemeClr val="accent6">
                            <a:lumMod val="75000"/>
                          </a:schemeClr>
                        </a:solidFill>
                        <a:effectLst/>
                        <a:latin typeface="Calibri"/>
                        <a:ea typeface="Times New Roman"/>
                        <a:cs typeface="Times New Roman"/>
                      </a:endParaRPr>
                    </a:p>
                  </a:txBody>
                  <a:tcPr marL="68580" marR="68580" marT="0" marB="0"/>
                </a:tc>
              </a:tr>
              <a:tr h="319904">
                <a:tc>
                  <a:txBody>
                    <a:bodyPr/>
                    <a:lstStyle/>
                    <a:p>
                      <a:pPr marL="0" marR="0" algn="ctr">
                        <a:lnSpc>
                          <a:spcPct val="115000"/>
                        </a:lnSpc>
                        <a:spcBef>
                          <a:spcPts val="0"/>
                        </a:spcBef>
                        <a:spcAft>
                          <a:spcPts val="0"/>
                        </a:spcAft>
                      </a:pPr>
                      <a:r>
                        <a:rPr lang="en-US" sz="1100">
                          <a:solidFill>
                            <a:schemeClr val="accent6">
                              <a:lumMod val="75000"/>
                            </a:schemeClr>
                          </a:solidFill>
                          <a:effectLst/>
                        </a:rPr>
                        <a:t>Sodium benzoate</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0.2g</a:t>
                      </a:r>
                      <a:endParaRPr lang="en-US" sz="1100">
                        <a:solidFill>
                          <a:schemeClr val="accent6">
                            <a:lumMod val="75000"/>
                          </a:schemeClr>
                        </a:solidFill>
                        <a:effectLst/>
                        <a:latin typeface="Calibri"/>
                        <a:ea typeface="Times New Roman"/>
                        <a:cs typeface="Times New Roman"/>
                      </a:endParaRPr>
                    </a:p>
                  </a:txBody>
                  <a:tcPr marL="68580" marR="68580" marT="0" marB="0"/>
                </a:tc>
              </a:tr>
              <a:tr h="290782">
                <a:tc>
                  <a:txBody>
                    <a:bodyPr/>
                    <a:lstStyle/>
                    <a:p>
                      <a:pPr marL="0" marR="0" algn="ctr">
                        <a:lnSpc>
                          <a:spcPct val="115000"/>
                        </a:lnSpc>
                        <a:spcBef>
                          <a:spcPts val="0"/>
                        </a:spcBef>
                        <a:spcAft>
                          <a:spcPts val="0"/>
                        </a:spcAft>
                      </a:pPr>
                      <a:r>
                        <a:rPr lang="en-US" sz="1000">
                          <a:solidFill>
                            <a:schemeClr val="accent6">
                              <a:lumMod val="75000"/>
                            </a:schemeClr>
                          </a:solidFill>
                          <a:effectLst/>
                        </a:rPr>
                        <a:t>Lime Yellow color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0.0292</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000">
                          <a:solidFill>
                            <a:schemeClr val="accent6">
                              <a:lumMod val="75000"/>
                            </a:schemeClr>
                          </a:solidFill>
                          <a:effectLst/>
                        </a:rPr>
                        <a:t>Apple green 0.042g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0.125g</a:t>
                      </a:r>
                      <a:endParaRPr lang="en-US" sz="1100">
                        <a:solidFill>
                          <a:schemeClr val="accent6">
                            <a:lumMod val="75000"/>
                          </a:schemeClr>
                        </a:solidFill>
                        <a:effectLst/>
                        <a:latin typeface="Calibri"/>
                        <a:ea typeface="Times New Roman"/>
                        <a:cs typeface="Times New Roman"/>
                      </a:endParaRPr>
                    </a:p>
                  </a:txBody>
                  <a:tcPr marL="68580" marR="68580" marT="0" marB="0"/>
                </a:tc>
              </a:tr>
              <a:tr h="319904">
                <a:tc>
                  <a:txBody>
                    <a:bodyPr/>
                    <a:lstStyle/>
                    <a:p>
                      <a:pPr marL="0" marR="0" algn="ctr">
                        <a:lnSpc>
                          <a:spcPct val="115000"/>
                        </a:lnSpc>
                        <a:spcBef>
                          <a:spcPts val="0"/>
                        </a:spcBef>
                        <a:spcAft>
                          <a:spcPts val="0"/>
                        </a:spcAft>
                      </a:pPr>
                      <a:r>
                        <a:rPr lang="en-US" sz="1100">
                          <a:solidFill>
                            <a:schemeClr val="accent6">
                              <a:lumMod val="75000"/>
                            </a:schemeClr>
                          </a:solidFill>
                          <a:effectLst/>
                        </a:rPr>
                        <a:t>Orange red color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0.125g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0.0292g</a:t>
                      </a:r>
                      <a:endParaRPr lang="en-US" sz="1100">
                        <a:solidFill>
                          <a:schemeClr val="accent6">
                            <a:lumMod val="75000"/>
                          </a:schemeClr>
                        </a:solidFill>
                        <a:effectLst/>
                        <a:latin typeface="Calibri"/>
                        <a:ea typeface="Times New Roman"/>
                        <a:cs typeface="Times New Roman"/>
                      </a:endParaRPr>
                    </a:p>
                  </a:txBody>
                  <a:tcPr marL="68580" marR="68580" marT="0" marB="0"/>
                </a:tc>
              </a:tr>
              <a:tr h="188107">
                <a:tc>
                  <a:txBody>
                    <a:bodyPr/>
                    <a:lstStyle/>
                    <a:p>
                      <a:pPr marL="0" marR="0" algn="ctr">
                        <a:lnSpc>
                          <a:spcPct val="115000"/>
                        </a:lnSpc>
                        <a:spcBef>
                          <a:spcPts val="0"/>
                        </a:spcBef>
                        <a:spcAft>
                          <a:spcPts val="0"/>
                        </a:spcAft>
                      </a:pPr>
                      <a:r>
                        <a:rPr lang="en-US" sz="1200">
                          <a:solidFill>
                            <a:schemeClr val="accent6">
                              <a:lumMod val="75000"/>
                            </a:schemeClr>
                          </a:solidFill>
                          <a:effectLst/>
                        </a:rPr>
                        <a:t>Vit-C</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0.033g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0.052g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0.025g</a:t>
                      </a:r>
                      <a:endParaRPr lang="en-US" sz="1100">
                        <a:solidFill>
                          <a:schemeClr val="accent6">
                            <a:lumMod val="75000"/>
                          </a:schemeClr>
                        </a:solidFill>
                        <a:effectLst/>
                        <a:latin typeface="Calibri"/>
                        <a:ea typeface="Times New Roman"/>
                        <a:cs typeface="Times New Roman"/>
                      </a:endParaRPr>
                    </a:p>
                  </a:txBody>
                  <a:tcPr marL="68580" marR="68580" marT="0" marB="0"/>
                </a:tc>
              </a:tr>
              <a:tr h="348971">
                <a:tc>
                  <a:txBody>
                    <a:bodyPr/>
                    <a:lstStyle/>
                    <a:p>
                      <a:pPr marL="0" marR="0" algn="ctr">
                        <a:lnSpc>
                          <a:spcPct val="115000"/>
                        </a:lnSpc>
                        <a:spcBef>
                          <a:spcPts val="0"/>
                        </a:spcBef>
                        <a:spcAft>
                          <a:spcPts val="0"/>
                        </a:spcAft>
                      </a:pPr>
                      <a:r>
                        <a:rPr lang="en-US" sz="1200">
                          <a:solidFill>
                            <a:schemeClr val="accent6">
                              <a:lumMod val="75000"/>
                            </a:schemeClr>
                          </a:solidFill>
                          <a:effectLst/>
                        </a:rPr>
                        <a:t>ß-Caroteen</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accent6">
                              <a:lumMod val="75000"/>
                            </a:schemeClr>
                          </a:solidFill>
                          <a:effectLst/>
                        </a:rPr>
                        <a:t>0.074g</a:t>
                      </a:r>
                      <a:endParaRPr lang="en-US" sz="1100" dirty="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r>
              <a:tr h="441017">
                <a:tc>
                  <a:txBody>
                    <a:bodyPr/>
                    <a:lstStyle/>
                    <a:p>
                      <a:pPr marL="0" marR="0" algn="ctr">
                        <a:lnSpc>
                          <a:spcPct val="115000"/>
                        </a:lnSpc>
                        <a:spcBef>
                          <a:spcPts val="0"/>
                        </a:spcBef>
                        <a:spcAft>
                          <a:spcPts val="0"/>
                        </a:spcAft>
                      </a:pPr>
                      <a:r>
                        <a:rPr lang="en-US" sz="1000">
                          <a:solidFill>
                            <a:schemeClr val="accent6">
                              <a:lumMod val="75000"/>
                            </a:schemeClr>
                          </a:solidFill>
                          <a:effectLst/>
                        </a:rPr>
                        <a:t>Total soluble solids</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15</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14</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13</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14</a:t>
                      </a:r>
                      <a:endParaRPr lang="en-US" sz="1100">
                        <a:solidFill>
                          <a:schemeClr val="accent6">
                            <a:lumMod val="75000"/>
                          </a:schemeClr>
                        </a:solidFill>
                        <a:effectLst/>
                        <a:latin typeface="Calibri"/>
                        <a:ea typeface="Times New Roman"/>
                        <a:cs typeface="Times New Roman"/>
                      </a:endParaRPr>
                    </a:p>
                  </a:txBody>
                  <a:tcPr marL="68580" marR="68580" marT="0" marB="0"/>
                </a:tc>
              </a:tr>
              <a:tr h="188107">
                <a:tc>
                  <a:txBody>
                    <a:bodyPr/>
                    <a:lstStyle/>
                    <a:p>
                      <a:pPr marL="0" marR="0" algn="ctr">
                        <a:lnSpc>
                          <a:spcPct val="115000"/>
                        </a:lnSpc>
                        <a:spcBef>
                          <a:spcPts val="0"/>
                        </a:spcBef>
                        <a:spcAft>
                          <a:spcPts val="0"/>
                        </a:spcAft>
                      </a:pPr>
                      <a:r>
                        <a:rPr lang="en-US" sz="1200">
                          <a:solidFill>
                            <a:schemeClr val="accent6">
                              <a:lumMod val="75000"/>
                            </a:schemeClr>
                          </a:solidFill>
                          <a:effectLst/>
                        </a:rPr>
                        <a:t>Acidity</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0.14%</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0.14%</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0.14%</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0.14%</a:t>
                      </a:r>
                      <a:endParaRPr lang="en-US" sz="1100">
                        <a:solidFill>
                          <a:schemeClr val="accent6">
                            <a:lumMod val="75000"/>
                          </a:schemeClr>
                        </a:solidFill>
                        <a:effectLst/>
                        <a:latin typeface="Calibri"/>
                        <a:ea typeface="Times New Roman"/>
                        <a:cs typeface="Times New Roman"/>
                      </a:endParaRPr>
                    </a:p>
                  </a:txBody>
                  <a:tcPr marL="68580" marR="68580" marT="0" marB="0"/>
                </a:tc>
              </a:tr>
              <a:tr h="290782">
                <a:tc>
                  <a:txBody>
                    <a:bodyPr/>
                    <a:lstStyle/>
                    <a:p>
                      <a:pPr marL="0" marR="0" algn="ctr">
                        <a:lnSpc>
                          <a:spcPct val="115000"/>
                        </a:lnSpc>
                        <a:spcBef>
                          <a:spcPts val="0"/>
                        </a:spcBef>
                        <a:spcAft>
                          <a:spcPts val="0"/>
                        </a:spcAft>
                      </a:pPr>
                      <a:r>
                        <a:rPr lang="en-US" sz="1000">
                          <a:solidFill>
                            <a:schemeClr val="accent6">
                              <a:lumMod val="75000"/>
                            </a:schemeClr>
                          </a:solidFill>
                          <a:effectLst/>
                        </a:rPr>
                        <a:t>Sodium Cyclamate</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000">
                          <a:solidFill>
                            <a:schemeClr val="accent6">
                              <a:lumMod val="75000"/>
                            </a:schemeClr>
                          </a:solidFill>
                          <a:effectLst/>
                        </a:rPr>
                        <a:t>As per requirement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5g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000">
                          <a:solidFill>
                            <a:schemeClr val="accent6">
                              <a:lumMod val="75000"/>
                            </a:schemeClr>
                          </a:solidFill>
                          <a:effectLst/>
                        </a:rPr>
                        <a:t>As per requirement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000">
                          <a:solidFill>
                            <a:schemeClr val="accent6">
                              <a:lumMod val="75000"/>
                            </a:schemeClr>
                          </a:solidFill>
                          <a:effectLst/>
                        </a:rPr>
                        <a:t>As per requirement</a:t>
                      </a:r>
                      <a:endParaRPr lang="en-US" sz="1100">
                        <a:solidFill>
                          <a:schemeClr val="accent6">
                            <a:lumMod val="75000"/>
                          </a:schemeClr>
                        </a:solidFill>
                        <a:effectLst/>
                        <a:latin typeface="Calibri"/>
                        <a:ea typeface="Times New Roman"/>
                        <a:cs typeface="Times New Roman"/>
                      </a:endParaRPr>
                    </a:p>
                  </a:txBody>
                  <a:tcPr marL="68580" marR="68580" marT="0" marB="0"/>
                </a:tc>
              </a:tr>
              <a:tr h="188107">
                <a:tc>
                  <a:txBody>
                    <a:bodyPr/>
                    <a:lstStyle/>
                    <a:p>
                      <a:pPr marL="0" marR="0" algn="ctr">
                        <a:lnSpc>
                          <a:spcPct val="115000"/>
                        </a:lnSpc>
                        <a:spcBef>
                          <a:spcPts val="0"/>
                        </a:spcBef>
                        <a:spcAft>
                          <a:spcPts val="0"/>
                        </a:spcAft>
                      </a:pPr>
                      <a:r>
                        <a:rPr lang="en-US" sz="1200">
                          <a:solidFill>
                            <a:schemeClr val="accent6">
                              <a:lumMod val="75000"/>
                            </a:schemeClr>
                          </a:solidFill>
                          <a:effectLst/>
                        </a:rPr>
                        <a:t>Flavor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VEK-900</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12mL</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r>
              <a:tr h="348971">
                <a:tc>
                  <a:txBody>
                    <a:bodyPr/>
                    <a:lstStyle/>
                    <a:p>
                      <a:pPr marL="0" marR="0" algn="ctr">
                        <a:lnSpc>
                          <a:spcPct val="115000"/>
                        </a:lnSpc>
                        <a:spcBef>
                          <a:spcPts val="0"/>
                        </a:spcBef>
                        <a:spcAft>
                          <a:spcPts val="0"/>
                        </a:spcAft>
                      </a:pPr>
                      <a:r>
                        <a:rPr lang="en-US" sz="1200">
                          <a:solidFill>
                            <a:schemeClr val="accent6">
                              <a:lumMod val="75000"/>
                            </a:schemeClr>
                          </a:solidFill>
                          <a:effectLst/>
                        </a:rPr>
                        <a:t>Sodium citrate</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15g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0.5g</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0.5g</a:t>
                      </a:r>
                      <a:endParaRPr lang="en-US" sz="1100">
                        <a:solidFill>
                          <a:schemeClr val="accent6">
                            <a:lumMod val="75000"/>
                          </a:schemeClr>
                        </a:solidFill>
                        <a:effectLst/>
                        <a:latin typeface="Calibri"/>
                        <a:ea typeface="Times New Roman"/>
                        <a:cs typeface="Times New Roman"/>
                      </a:endParaRPr>
                    </a:p>
                  </a:txBody>
                  <a:tcPr marL="68580" marR="68580" marT="0" marB="0"/>
                </a:tc>
              </a:tr>
              <a:tr h="290782">
                <a:tc>
                  <a:txBody>
                    <a:bodyPr/>
                    <a:lstStyle/>
                    <a:p>
                      <a:pPr marL="0" marR="0" algn="ctr">
                        <a:lnSpc>
                          <a:spcPct val="115000"/>
                        </a:lnSpc>
                        <a:spcBef>
                          <a:spcPts val="0"/>
                        </a:spcBef>
                        <a:spcAft>
                          <a:spcPts val="0"/>
                        </a:spcAft>
                      </a:pPr>
                      <a:r>
                        <a:rPr lang="en-US" sz="1000">
                          <a:solidFill>
                            <a:schemeClr val="accent6">
                              <a:lumMod val="75000"/>
                            </a:schemeClr>
                          </a:solidFill>
                          <a:effectLst/>
                        </a:rPr>
                        <a:t>Red orange cloudy</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35mL</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r>
              <a:tr h="348971">
                <a:tc>
                  <a:txBody>
                    <a:bodyPr/>
                    <a:lstStyle/>
                    <a:p>
                      <a:pPr marL="0" marR="0" algn="ctr">
                        <a:lnSpc>
                          <a:spcPct val="115000"/>
                        </a:lnSpc>
                        <a:spcBef>
                          <a:spcPts val="0"/>
                        </a:spcBef>
                        <a:spcAft>
                          <a:spcPts val="0"/>
                        </a:spcAft>
                      </a:pPr>
                      <a:r>
                        <a:rPr lang="en-US" sz="1200">
                          <a:solidFill>
                            <a:schemeClr val="accent6">
                              <a:lumMod val="75000"/>
                            </a:schemeClr>
                          </a:solidFill>
                          <a:effectLst/>
                        </a:rPr>
                        <a:t>Silver cloudy</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As per need</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10 mL</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accent6">
                              <a:lumMod val="75000"/>
                            </a:schemeClr>
                          </a:solidFill>
                          <a:effectLst/>
                        </a:rPr>
                        <a:t>-</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accent6">
                              <a:lumMod val="75000"/>
                            </a:schemeClr>
                          </a:solidFill>
                          <a:effectLst/>
                        </a:rPr>
                        <a:t>-</a:t>
                      </a:r>
                      <a:endParaRPr lang="en-US" sz="1100" dirty="0">
                        <a:solidFill>
                          <a:schemeClr val="accent6">
                            <a:lumMod val="7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21948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Process of Sugar inversion</a:t>
            </a:r>
            <a:endParaRPr lang="en-US" sz="4000" dirty="0"/>
          </a:p>
        </p:txBody>
      </p:sp>
      <p:sp>
        <p:nvSpPr>
          <p:cNvPr id="3" name="Content Placeholder 2"/>
          <p:cNvSpPr>
            <a:spLocks noGrp="1"/>
          </p:cNvSpPr>
          <p:nvPr>
            <p:ph idx="1"/>
          </p:nvPr>
        </p:nvSpPr>
        <p:spPr/>
        <p:txBody>
          <a:bodyPr/>
          <a:lstStyle/>
          <a:p>
            <a:pPr marL="0" indent="0">
              <a:buNone/>
            </a:pPr>
            <a:r>
              <a:rPr lang="en-US" dirty="0"/>
              <a:t>T</a:t>
            </a:r>
            <a:r>
              <a:rPr lang="en-US" dirty="0" smtClean="0"/>
              <a:t>o </a:t>
            </a:r>
            <a:r>
              <a:rPr lang="en-US" dirty="0"/>
              <a:t>increase sweetness and save 20% sugar used for sweetening of beverages according to the following method.</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3641919"/>
              </p:ext>
            </p:extLst>
          </p:nvPr>
        </p:nvGraphicFramePr>
        <p:xfrm>
          <a:off x="381000" y="3733800"/>
          <a:ext cx="7315200" cy="2209800"/>
        </p:xfrm>
        <a:graphic>
          <a:graphicData uri="http://schemas.openxmlformats.org/drawingml/2006/table">
            <a:tbl>
              <a:tblPr firstRow="1" firstCol="1" bandRow="1">
                <a:tableStyleId>{5C22544A-7EE6-4342-B048-85BDC9FD1C3A}</a:tableStyleId>
              </a:tblPr>
              <a:tblGrid>
                <a:gridCol w="3657600"/>
                <a:gridCol w="3657600"/>
              </a:tblGrid>
              <a:tr h="736600">
                <a:tc>
                  <a:txBody>
                    <a:bodyPr/>
                    <a:lstStyle/>
                    <a:p>
                      <a:pPr marL="0" marR="0" algn="just">
                        <a:lnSpc>
                          <a:spcPct val="115000"/>
                        </a:lnSpc>
                        <a:spcBef>
                          <a:spcPts val="0"/>
                        </a:spcBef>
                        <a:spcAft>
                          <a:spcPts val="0"/>
                        </a:spcAft>
                      </a:pPr>
                      <a:r>
                        <a:rPr lang="en-US" sz="1200">
                          <a:solidFill>
                            <a:schemeClr val="accent6">
                              <a:lumMod val="75000"/>
                            </a:schemeClr>
                          </a:solidFill>
                          <a:effectLst/>
                        </a:rPr>
                        <a:t>White sugar</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200">
                          <a:solidFill>
                            <a:schemeClr val="accent6">
                              <a:lumMod val="75000"/>
                            </a:schemeClr>
                          </a:solidFill>
                          <a:effectLst/>
                        </a:rPr>
                        <a:t>50Kg</a:t>
                      </a:r>
                      <a:endParaRPr lang="en-US" sz="1100">
                        <a:solidFill>
                          <a:schemeClr val="accent6">
                            <a:lumMod val="75000"/>
                          </a:schemeClr>
                        </a:solidFill>
                        <a:effectLst/>
                        <a:latin typeface="Calibri"/>
                        <a:ea typeface="Times New Roman"/>
                        <a:cs typeface="Times New Roman"/>
                      </a:endParaRPr>
                    </a:p>
                  </a:txBody>
                  <a:tcPr marL="68580" marR="68580" marT="0" marB="0"/>
                </a:tc>
              </a:tr>
              <a:tr h="736600">
                <a:tc>
                  <a:txBody>
                    <a:bodyPr/>
                    <a:lstStyle/>
                    <a:p>
                      <a:pPr marL="0" marR="0" algn="just">
                        <a:lnSpc>
                          <a:spcPct val="115000"/>
                        </a:lnSpc>
                        <a:spcBef>
                          <a:spcPts val="0"/>
                        </a:spcBef>
                        <a:spcAft>
                          <a:spcPts val="0"/>
                        </a:spcAft>
                      </a:pPr>
                      <a:r>
                        <a:rPr lang="en-US" sz="1200">
                          <a:solidFill>
                            <a:schemeClr val="accent6">
                              <a:lumMod val="75000"/>
                            </a:schemeClr>
                          </a:solidFill>
                          <a:effectLst/>
                        </a:rPr>
                        <a:t>Water </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200">
                          <a:solidFill>
                            <a:schemeClr val="accent6">
                              <a:lumMod val="75000"/>
                            </a:schemeClr>
                          </a:solidFill>
                          <a:effectLst/>
                        </a:rPr>
                        <a:t>22 Liters</a:t>
                      </a:r>
                      <a:endParaRPr lang="en-US" sz="1100">
                        <a:solidFill>
                          <a:schemeClr val="accent6">
                            <a:lumMod val="75000"/>
                          </a:schemeClr>
                        </a:solidFill>
                        <a:effectLst/>
                        <a:latin typeface="Calibri"/>
                        <a:ea typeface="Times New Roman"/>
                        <a:cs typeface="Times New Roman"/>
                      </a:endParaRPr>
                    </a:p>
                  </a:txBody>
                  <a:tcPr marL="68580" marR="68580" marT="0" marB="0"/>
                </a:tc>
              </a:tr>
              <a:tr h="736600">
                <a:tc>
                  <a:txBody>
                    <a:bodyPr/>
                    <a:lstStyle/>
                    <a:p>
                      <a:pPr marL="0" marR="0" algn="just">
                        <a:lnSpc>
                          <a:spcPct val="115000"/>
                        </a:lnSpc>
                        <a:spcBef>
                          <a:spcPts val="0"/>
                        </a:spcBef>
                        <a:spcAft>
                          <a:spcPts val="0"/>
                        </a:spcAft>
                      </a:pPr>
                      <a:r>
                        <a:rPr lang="en-US" sz="1200">
                          <a:solidFill>
                            <a:schemeClr val="accent6">
                              <a:lumMod val="75000"/>
                            </a:schemeClr>
                          </a:solidFill>
                          <a:effectLst/>
                        </a:rPr>
                        <a:t>Tartaric acid</a:t>
                      </a:r>
                      <a:endParaRPr lang="en-US" sz="1100">
                        <a:solidFill>
                          <a:schemeClr val="accent6">
                            <a:lumMod val="75000"/>
                          </a:schemeClr>
                        </a:solidFill>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200" dirty="0">
                          <a:solidFill>
                            <a:schemeClr val="accent6">
                              <a:lumMod val="75000"/>
                            </a:schemeClr>
                          </a:solidFill>
                          <a:effectLst/>
                        </a:rPr>
                        <a:t>50g</a:t>
                      </a:r>
                      <a:endParaRPr lang="en-US" sz="1100" dirty="0">
                        <a:solidFill>
                          <a:schemeClr val="accent6">
                            <a:lumMod val="75000"/>
                          </a:schemeClr>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2880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b="1" dirty="0"/>
          </a:p>
        </p:txBody>
      </p:sp>
      <p:sp>
        <p:nvSpPr>
          <p:cNvPr id="3" name="Content Placeholder 2"/>
          <p:cNvSpPr>
            <a:spLocks noGrp="1"/>
          </p:cNvSpPr>
          <p:nvPr>
            <p:ph idx="1"/>
          </p:nvPr>
        </p:nvSpPr>
        <p:spPr/>
        <p:txBody>
          <a:bodyPr/>
          <a:lstStyle/>
          <a:p>
            <a:r>
              <a:rPr lang="en-US" dirty="0"/>
              <a:t>Boil for 30-35 minutes, when temperature reaches 110 </a:t>
            </a:r>
            <a:r>
              <a:rPr lang="en-US" baseline="30000" dirty="0"/>
              <a:t>0</a:t>
            </a:r>
            <a:r>
              <a:rPr lang="en-US" dirty="0"/>
              <a:t>C put the fire off and use this sugar solution for sweetening to save 20% sugar. This method is also used in carbonated beverage by food industry.</a:t>
            </a:r>
          </a:p>
        </p:txBody>
      </p:sp>
    </p:spTree>
    <p:extLst>
      <p:ext uri="{BB962C8B-B14F-4D97-AF65-F5344CB8AC3E}">
        <p14:creationId xmlns:p14="http://schemas.microsoft.com/office/powerpoint/2010/main" val="272228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Pure Juices</a:t>
            </a:r>
            <a:endParaRPr lang="en-US" dirty="0"/>
          </a:p>
        </p:txBody>
      </p:sp>
      <p:sp>
        <p:nvSpPr>
          <p:cNvPr id="3" name="Content Placeholder 2"/>
          <p:cNvSpPr>
            <a:spLocks noGrp="1"/>
          </p:cNvSpPr>
          <p:nvPr>
            <p:ph idx="1"/>
          </p:nvPr>
        </p:nvSpPr>
        <p:spPr/>
        <p:txBody>
          <a:bodyPr/>
          <a:lstStyle/>
          <a:p>
            <a:pPr lvl="0"/>
            <a:r>
              <a:rPr lang="en-US" sz="2800" dirty="0"/>
              <a:t>Hundred percent pure </a:t>
            </a:r>
            <a:r>
              <a:rPr lang="en-US" sz="2800" dirty="0" smtClean="0"/>
              <a:t>juices are </a:t>
            </a:r>
            <a:r>
              <a:rPr lang="en-US" sz="2800" dirty="0"/>
              <a:t>consumed as such as extracted from the fruits without addition of sugar or any other ingredients. Unfortunately such juices are not much popular due to high prices and not assimilated quickly in the body. In high class restaurants such juices are mixed with crushed ice to dilute.</a:t>
            </a:r>
          </a:p>
          <a:p>
            <a:endParaRPr lang="en-US" sz="2800" dirty="0"/>
          </a:p>
        </p:txBody>
      </p:sp>
    </p:spTree>
    <p:extLst>
      <p:ext uri="{BB962C8B-B14F-4D97-AF65-F5344CB8AC3E}">
        <p14:creationId xmlns:p14="http://schemas.microsoft.com/office/powerpoint/2010/main" val="425723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line of juice </a:t>
            </a:r>
            <a:endParaRPr lang="en-US" b="1" dirty="0"/>
          </a:p>
        </p:txBody>
      </p:sp>
      <p:sp>
        <p:nvSpPr>
          <p:cNvPr id="3" name="Content Placeholder 2"/>
          <p:cNvSpPr>
            <a:spLocks noGrp="1"/>
          </p:cNvSpPr>
          <p:nvPr>
            <p:ph idx="1"/>
          </p:nvPr>
        </p:nvSpPr>
        <p:spPr/>
        <p:txBody>
          <a:bodyPr/>
          <a:lstStyle/>
          <a:p>
            <a:r>
              <a:rPr lang="en-US" dirty="0" smtClean="0"/>
              <a:t>Receiving</a:t>
            </a:r>
          </a:p>
          <a:p>
            <a:r>
              <a:rPr lang="en-US" dirty="0" smtClean="0"/>
              <a:t>Washing</a:t>
            </a:r>
          </a:p>
          <a:p>
            <a:r>
              <a:rPr lang="en-US" dirty="0" smtClean="0"/>
              <a:t>Peeling</a:t>
            </a:r>
          </a:p>
          <a:p>
            <a:r>
              <a:rPr lang="en-US" dirty="0" smtClean="0"/>
              <a:t>Pressing the fruit</a:t>
            </a:r>
          </a:p>
          <a:p>
            <a:r>
              <a:rPr lang="en-US" dirty="0" smtClean="0"/>
              <a:t>Juice </a:t>
            </a:r>
            <a:endParaRPr lang="en-US" dirty="0"/>
          </a:p>
        </p:txBody>
      </p:sp>
    </p:spTree>
    <p:extLst>
      <p:ext uri="{BB962C8B-B14F-4D97-AF65-F5344CB8AC3E}">
        <p14:creationId xmlns:p14="http://schemas.microsoft.com/office/powerpoint/2010/main" val="23929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Nectars</a:t>
            </a:r>
            <a:endParaRPr lang="en-US" b="1" dirty="0"/>
          </a:p>
        </p:txBody>
      </p:sp>
      <p:sp>
        <p:nvSpPr>
          <p:cNvPr id="3" name="Content Placeholder 2"/>
          <p:cNvSpPr>
            <a:spLocks noGrp="1"/>
          </p:cNvSpPr>
          <p:nvPr>
            <p:ph idx="1"/>
          </p:nvPr>
        </p:nvSpPr>
        <p:spPr/>
        <p:txBody>
          <a:bodyPr/>
          <a:lstStyle/>
          <a:p>
            <a:r>
              <a:rPr lang="en-US" sz="3600" dirty="0" smtClean="0"/>
              <a:t>Nectar is a sparkling clear juice containing at least 20% fruit contents. Nectars </a:t>
            </a:r>
            <a:r>
              <a:rPr lang="en-US" sz="3600" dirty="0" smtClean="0"/>
              <a:t>prepared </a:t>
            </a:r>
            <a:r>
              <a:rPr lang="en-US" sz="3600" dirty="0"/>
              <a:t>by some companies are considered 100% pure by public because they do not know that such nectars have only 20% maximum fruit pulp. </a:t>
            </a:r>
          </a:p>
        </p:txBody>
      </p:sp>
    </p:spTree>
    <p:extLst>
      <p:ext uri="{BB962C8B-B14F-4D97-AF65-F5344CB8AC3E}">
        <p14:creationId xmlns:p14="http://schemas.microsoft.com/office/powerpoint/2010/main" val="62418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Flow line of </a:t>
            </a:r>
            <a:r>
              <a:rPr lang="en-US" b="1" dirty="0" smtClean="0"/>
              <a:t>Nectar</a:t>
            </a:r>
            <a:endParaRPr lang="en-US" b="1" dirty="0"/>
          </a:p>
        </p:txBody>
      </p:sp>
      <p:sp>
        <p:nvSpPr>
          <p:cNvPr id="3" name="Content Placeholder 2"/>
          <p:cNvSpPr>
            <a:spLocks noGrp="1"/>
          </p:cNvSpPr>
          <p:nvPr>
            <p:ph idx="1"/>
          </p:nvPr>
        </p:nvSpPr>
        <p:spPr/>
        <p:txBody>
          <a:bodyPr/>
          <a:lstStyle/>
          <a:p>
            <a:r>
              <a:rPr lang="en-US" sz="2400" dirty="0" smtClean="0"/>
              <a:t>Receiving the fruit </a:t>
            </a:r>
          </a:p>
          <a:p>
            <a:r>
              <a:rPr lang="en-US" sz="2400" dirty="0" smtClean="0"/>
              <a:t>Washing</a:t>
            </a:r>
          </a:p>
          <a:p>
            <a:r>
              <a:rPr lang="en-US" sz="2400" dirty="0" smtClean="0"/>
              <a:t>Cutting</a:t>
            </a:r>
          </a:p>
          <a:p>
            <a:r>
              <a:rPr lang="en-US" sz="2400" dirty="0" smtClean="0"/>
              <a:t>Extraction of juice</a:t>
            </a:r>
          </a:p>
          <a:p>
            <a:r>
              <a:rPr lang="en-US" sz="2400" dirty="0" smtClean="0"/>
              <a:t>Filtration</a:t>
            </a:r>
          </a:p>
          <a:p>
            <a:r>
              <a:rPr lang="en-US" sz="2400" dirty="0" smtClean="0"/>
              <a:t>Addition of 20 % juice in </a:t>
            </a:r>
            <a:r>
              <a:rPr lang="en-US" sz="2400" dirty="0" smtClean="0"/>
              <a:t>water</a:t>
            </a:r>
          </a:p>
          <a:p>
            <a:r>
              <a:rPr lang="en-US" sz="2400" dirty="0" smtClean="0"/>
              <a:t>Addition of sugar 20</a:t>
            </a:r>
            <a:r>
              <a:rPr lang="en-US" sz="2400" baseline="30000" dirty="0" smtClean="0"/>
              <a:t>0</a:t>
            </a:r>
            <a:r>
              <a:rPr lang="en-US" sz="2400" dirty="0" smtClean="0"/>
              <a:t> B</a:t>
            </a:r>
            <a:endParaRPr lang="en-US" sz="2400" dirty="0" smtClean="0"/>
          </a:p>
          <a:p>
            <a:r>
              <a:rPr lang="en-US" sz="2400" dirty="0" smtClean="0"/>
              <a:t>Addition of color, flavor, acid, preservatives</a:t>
            </a:r>
          </a:p>
          <a:p>
            <a:r>
              <a:rPr lang="en-US" sz="2400" dirty="0" smtClean="0"/>
              <a:t>Aseptic filing</a:t>
            </a:r>
          </a:p>
          <a:p>
            <a:r>
              <a:rPr lang="en-US" sz="2400" dirty="0" smtClean="0"/>
              <a:t>marketing</a:t>
            </a:r>
            <a:endParaRPr lang="en-US" sz="2400" dirty="0"/>
          </a:p>
        </p:txBody>
      </p:sp>
    </p:spTree>
    <p:extLst>
      <p:ext uri="{BB962C8B-B14F-4D97-AF65-F5344CB8AC3E}">
        <p14:creationId xmlns:p14="http://schemas.microsoft.com/office/powerpoint/2010/main" val="45720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Ready to drink juices</a:t>
            </a:r>
            <a:r>
              <a:rPr lang="en-US" sz="3200" dirty="0"/>
              <a:t> </a:t>
            </a:r>
            <a:r>
              <a:rPr lang="en-US" sz="3200" b="1" dirty="0"/>
              <a:t>(RTD or RTS)</a:t>
            </a:r>
            <a:r>
              <a:rPr lang="en-US" sz="3200" dirty="0"/>
              <a:t> </a:t>
            </a:r>
            <a:endParaRPr lang="en-US" sz="3200" dirty="0"/>
          </a:p>
        </p:txBody>
      </p:sp>
      <p:sp>
        <p:nvSpPr>
          <p:cNvPr id="3" name="Content Placeholder 2"/>
          <p:cNvSpPr>
            <a:spLocks noGrp="1"/>
          </p:cNvSpPr>
          <p:nvPr>
            <p:ph idx="1"/>
          </p:nvPr>
        </p:nvSpPr>
        <p:spPr/>
        <p:txBody>
          <a:bodyPr/>
          <a:lstStyle/>
          <a:p>
            <a:pPr lvl="0"/>
            <a:r>
              <a:rPr lang="en-US" sz="3400" dirty="0" smtClean="0"/>
              <a:t>These </a:t>
            </a:r>
            <a:r>
              <a:rPr lang="en-US" sz="3400" dirty="0"/>
              <a:t>are drinks containing about 10% pure fruit juice, water, sugar and other additives as color, flavor, thickening agents and preservatives. This RTS/RTD has many flavor’s and liked by </a:t>
            </a:r>
            <a:r>
              <a:rPr lang="en-US" sz="3400" dirty="0" smtClean="0"/>
              <a:t>people. They are not diluted and served chilled having 13 to 15 degree brix</a:t>
            </a:r>
            <a:endParaRPr lang="en-US" sz="3400" dirty="0"/>
          </a:p>
          <a:p>
            <a:endParaRPr lang="en-US" sz="3400" dirty="0"/>
          </a:p>
        </p:txBody>
      </p:sp>
    </p:spTree>
    <p:extLst>
      <p:ext uri="{BB962C8B-B14F-4D97-AF65-F5344CB8AC3E}">
        <p14:creationId xmlns:p14="http://schemas.microsoft.com/office/powerpoint/2010/main" val="112510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line of RTD/RTS</a:t>
            </a:r>
            <a:endParaRPr lang="en-US" b="1" dirty="0"/>
          </a:p>
        </p:txBody>
      </p:sp>
      <p:sp>
        <p:nvSpPr>
          <p:cNvPr id="3" name="Content Placeholder 2"/>
          <p:cNvSpPr>
            <a:spLocks noGrp="1"/>
          </p:cNvSpPr>
          <p:nvPr>
            <p:ph idx="1"/>
          </p:nvPr>
        </p:nvSpPr>
        <p:spPr/>
        <p:txBody>
          <a:bodyPr/>
          <a:lstStyle/>
          <a:p>
            <a:r>
              <a:rPr lang="en-US" sz="2350" dirty="0" smtClean="0"/>
              <a:t>Take 10 % juice and mix in water</a:t>
            </a:r>
          </a:p>
          <a:p>
            <a:r>
              <a:rPr lang="en-US" sz="2350" dirty="0" smtClean="0"/>
              <a:t>Make 13-15 TSS</a:t>
            </a:r>
          </a:p>
          <a:p>
            <a:r>
              <a:rPr lang="en-US" sz="2350" dirty="0" smtClean="0"/>
              <a:t>Add all other ingredients (citric acid, CMC/super col/pectin/guar gum</a:t>
            </a:r>
            <a:r>
              <a:rPr lang="en-US" sz="2350" dirty="0"/>
              <a:t> </a:t>
            </a:r>
            <a:r>
              <a:rPr lang="en-US" sz="2350" dirty="0" smtClean="0"/>
              <a:t>and sugar)</a:t>
            </a:r>
          </a:p>
          <a:p>
            <a:r>
              <a:rPr lang="en-US" sz="2350" dirty="0" smtClean="0"/>
              <a:t>Preservative (sodium benzoate)</a:t>
            </a:r>
          </a:p>
          <a:p>
            <a:r>
              <a:rPr lang="en-US" sz="2350" dirty="0" smtClean="0"/>
              <a:t>Boiling (100 </a:t>
            </a:r>
            <a:r>
              <a:rPr lang="en-US" sz="2350" baseline="30000" dirty="0" smtClean="0"/>
              <a:t>0</a:t>
            </a:r>
            <a:r>
              <a:rPr lang="en-US" sz="2350" dirty="0" smtClean="0"/>
              <a:t> C)</a:t>
            </a:r>
          </a:p>
          <a:p>
            <a:r>
              <a:rPr lang="en-US" sz="2350" dirty="0" smtClean="0"/>
              <a:t>Filling at 91 </a:t>
            </a:r>
            <a:r>
              <a:rPr lang="en-US" sz="2350" baseline="30000" dirty="0" smtClean="0"/>
              <a:t>0</a:t>
            </a:r>
            <a:r>
              <a:rPr lang="en-US" sz="2350" dirty="0" smtClean="0"/>
              <a:t> C in bottles</a:t>
            </a:r>
          </a:p>
          <a:p>
            <a:r>
              <a:rPr lang="en-US" sz="2350" dirty="0" smtClean="0"/>
              <a:t>Capping and tilting the bottle to sterilized the neck</a:t>
            </a:r>
          </a:p>
          <a:p>
            <a:r>
              <a:rPr lang="en-US" sz="2350" dirty="0" smtClean="0"/>
              <a:t>Labeling </a:t>
            </a:r>
          </a:p>
          <a:p>
            <a:r>
              <a:rPr lang="en-US" sz="2350" dirty="0" smtClean="0"/>
              <a:t>marketing </a:t>
            </a:r>
          </a:p>
          <a:p>
            <a:endParaRPr lang="en-US" sz="2350" dirty="0" smtClean="0"/>
          </a:p>
          <a:p>
            <a:endParaRPr lang="en-US" sz="2350" dirty="0"/>
          </a:p>
        </p:txBody>
      </p:sp>
    </p:spTree>
    <p:extLst>
      <p:ext uri="{BB962C8B-B14F-4D97-AF65-F5344CB8AC3E}">
        <p14:creationId xmlns:p14="http://schemas.microsoft.com/office/powerpoint/2010/main" val="38694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Squashes</a:t>
            </a:r>
            <a:endParaRPr lang="en-US" dirty="0"/>
          </a:p>
        </p:txBody>
      </p:sp>
      <p:sp>
        <p:nvSpPr>
          <p:cNvPr id="3" name="Content Placeholder 2"/>
          <p:cNvSpPr>
            <a:spLocks noGrp="1"/>
          </p:cNvSpPr>
          <p:nvPr>
            <p:ph idx="1"/>
          </p:nvPr>
        </p:nvSpPr>
        <p:spPr/>
        <p:txBody>
          <a:bodyPr/>
          <a:lstStyle/>
          <a:p>
            <a:pPr marL="0" lvl="0" indent="0">
              <a:buNone/>
            </a:pPr>
            <a:r>
              <a:rPr lang="en-US" b="1" dirty="0"/>
              <a:t> </a:t>
            </a:r>
            <a:r>
              <a:rPr lang="en-US" dirty="0" smtClean="0"/>
              <a:t>The </a:t>
            </a:r>
            <a:r>
              <a:rPr lang="en-US" dirty="0"/>
              <a:t>squashes are made with at least 25% fruit juice, 40 -50 % sugar, 1% citric acid, 300ppm sulfur dioxide, 600ppm sodium benzoate, color and flavor are present. It is used by diluting with chilled water up to 13- 15% sugar.</a:t>
            </a:r>
            <a:r>
              <a:rPr lang="en-US" b="1" dirty="0"/>
              <a:t> </a:t>
            </a:r>
            <a:endParaRPr lang="en-US" dirty="0"/>
          </a:p>
          <a:p>
            <a:r>
              <a:rPr lang="en-US" dirty="0" smtClean="0"/>
              <a:t>There is no need of cooking the squash.</a:t>
            </a:r>
            <a:endParaRPr lang="en-US" dirty="0"/>
          </a:p>
        </p:txBody>
      </p:sp>
    </p:spTree>
    <p:extLst>
      <p:ext uri="{BB962C8B-B14F-4D97-AF65-F5344CB8AC3E}">
        <p14:creationId xmlns:p14="http://schemas.microsoft.com/office/powerpoint/2010/main" val="53699740"/>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334</TotalTime>
  <Words>1343</Words>
  <Application>Microsoft Office PowerPoint</Application>
  <PresentationFormat>On-screen Show (4:3)</PresentationFormat>
  <Paragraphs>219</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Theme1</vt:lpstr>
      <vt:lpstr>CorelDRAW</vt:lpstr>
      <vt:lpstr>Preparation of fruit products</vt:lpstr>
      <vt:lpstr>Types of Beverages</vt:lpstr>
      <vt:lpstr>Pure Juices</vt:lpstr>
      <vt:lpstr>Flow line of juice </vt:lpstr>
      <vt:lpstr>Nectars</vt:lpstr>
      <vt:lpstr>Flow line of Nectar</vt:lpstr>
      <vt:lpstr>Ready to drink juices (RTD or RTS) </vt:lpstr>
      <vt:lpstr>Flow line of RTD/RTS</vt:lpstr>
      <vt:lpstr>Squashes</vt:lpstr>
      <vt:lpstr>Flow line of squash</vt:lpstr>
      <vt:lpstr>Syrups</vt:lpstr>
      <vt:lpstr>Flow line of syrup</vt:lpstr>
      <vt:lpstr>Concentrates </vt:lpstr>
      <vt:lpstr>Flow line of concentrates</vt:lpstr>
      <vt:lpstr>Synthetic Drinks </vt:lpstr>
      <vt:lpstr>Flow line of Synthetic drinks </vt:lpstr>
      <vt:lpstr>Powder drinks </vt:lpstr>
      <vt:lpstr>Flow line of powdered drinks</vt:lpstr>
      <vt:lpstr>Carbonated Drinks</vt:lpstr>
      <vt:lpstr>PowerPoint Presentation</vt:lpstr>
      <vt:lpstr>PowerPoint Presentation</vt:lpstr>
      <vt:lpstr>Flow line of carbonated drink</vt:lpstr>
      <vt:lpstr>Formulation of Some Juices</vt:lpstr>
      <vt:lpstr>Process of Sugar inversion</vt:lpstr>
      <vt:lpstr>Procedure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fruit products</dc:title>
  <dc:creator>Dr Sarfaraz Hussain</dc:creator>
  <cp:lastModifiedBy>Dr Sarfaraz Hussain</cp:lastModifiedBy>
  <cp:revision>31</cp:revision>
  <dcterms:created xsi:type="dcterms:W3CDTF">2006-08-16T00:00:00Z</dcterms:created>
  <dcterms:modified xsi:type="dcterms:W3CDTF">2020-12-02T06:57:12Z</dcterms:modified>
</cp:coreProperties>
</file>