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extLst>
      <p:ext uri="{BB962C8B-B14F-4D97-AF65-F5344CB8AC3E}">
        <p14:creationId xmlns:p14="http://schemas.microsoft.com/office/powerpoint/2010/main" val="2677602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49727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90643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138044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1459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758996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204393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06296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67680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6007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66162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8" name="Footer Placeholder 7"/>
          <p:cNvSpPr>
            <a:spLocks noGrp="1"/>
          </p:cNvSpPr>
          <p:nvPr>
            <p:ph type="ftr" sz="quarter" idx="11"/>
          </p:nvPr>
        </p:nvSpPr>
        <p:spPr/>
        <p:txBody>
          <a:bodyPr/>
          <a:lstStyle/>
          <a:p>
            <a:endParaRPr lang="en-US">
              <a:solidFill>
                <a:prstClr val="white"/>
              </a:solidFill>
            </a:endParaRPr>
          </a:p>
        </p:txBody>
      </p:sp>
      <p:sp>
        <p:nvSpPr>
          <p:cNvPr id="9" name="Slide Number Placeholder 8"/>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43713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4" name="Footer Placeholder 3"/>
          <p:cNvSpPr>
            <a:spLocks noGrp="1"/>
          </p:cNvSpPr>
          <p:nvPr>
            <p:ph type="ftr" sz="quarter" idx="11"/>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03235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3" name="Footer Placeholder 2"/>
          <p:cNvSpPr>
            <a:spLocks noGrp="1"/>
          </p:cNvSpPr>
          <p:nvPr>
            <p:ph type="ftr" sz="quarter" idx="11"/>
          </p:nvPr>
        </p:nvSpPr>
        <p:spPr/>
        <p:txBody>
          <a:bodyPr/>
          <a:lstStyle/>
          <a:p>
            <a:endParaRPr lang="en-US">
              <a:solidFill>
                <a:prstClr val="white"/>
              </a:solidFill>
            </a:endParaRPr>
          </a:p>
        </p:txBody>
      </p:sp>
      <p:sp>
        <p:nvSpPr>
          <p:cNvPr id="4" name="Slide Number Placeholder 3"/>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476495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734105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88A72-2299-459F-877C-45A16773F7AF}" type="datetimeFigureOut">
              <a:rPr lang="en-US" smtClean="0">
                <a:solidFill>
                  <a:prstClr val="white"/>
                </a:solidFill>
              </a:rPr>
              <a:pPr/>
              <a:t>5/3/2020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172AC17F-C2CE-4E2E-A4A3-B97A648703E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859844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A7C76C-B4B4-49BE-ADEC-48A510A9EDA8}" type="datetimeFigureOut">
              <a:rPr lang="en-US" smtClean="0"/>
              <a:t>5/3/2020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8C03972-317A-468A-B832-2F9B7B10B16C}" type="slidenum">
              <a:rPr lang="en-US" smtClean="0"/>
              <a:t>‹#›</a:t>
            </a:fld>
            <a:endParaRPr lang="en-US"/>
          </a:p>
        </p:txBody>
      </p:sp>
    </p:spTree>
    <p:extLst>
      <p:ext uri="{BB962C8B-B14F-4D97-AF65-F5344CB8AC3E}">
        <p14:creationId xmlns:p14="http://schemas.microsoft.com/office/powerpoint/2010/main" val="39357038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4544" y="776288"/>
            <a:ext cx="8062912" cy="2957512"/>
          </a:xfrm>
        </p:spPr>
        <p:txBody>
          <a:bodyPr>
            <a:normAutofit/>
          </a:bodyPr>
          <a:lstStyle/>
          <a:p>
            <a:pPr algn="ctr"/>
            <a:r>
              <a:rPr lang="en-US" sz="5400" dirty="0">
                <a:latin typeface="Times New Roman" pitchFamily="18" charset="0"/>
                <a:cs typeface="Times New Roman" pitchFamily="18" charset="0"/>
              </a:rPr>
              <a:t>Learning</a:t>
            </a:r>
            <a:endParaRPr lang="en-US" sz="5400" dirty="0">
              <a:latin typeface="Times New Roman" pitchFamily="18" charset="0"/>
              <a:cs typeface="Times New Roman" pitchFamily="18" charset="0"/>
            </a:endParaRPr>
          </a:p>
        </p:txBody>
      </p:sp>
    </p:spTree>
    <p:extLst>
      <p:ext uri="{BB962C8B-B14F-4D97-AF65-F5344CB8AC3E}">
        <p14:creationId xmlns:p14="http://schemas.microsoft.com/office/powerpoint/2010/main" val="1288136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Times New Roman" pitchFamily="18" charset="0"/>
                <a:cs typeface="Times New Roman" pitchFamily="18" charset="0"/>
              </a:rPr>
              <a:t>Conditioned Stimulus (CS)</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524000" y="1524000"/>
            <a:ext cx="9144000" cy="5334000"/>
          </a:xfrm>
        </p:spPr>
        <p:txBody>
          <a:bodyPr>
            <a:normAutofit/>
          </a:bodyPr>
          <a:lstStyle/>
          <a:p>
            <a:pPr algn="just"/>
            <a:r>
              <a:rPr lang="en-US" sz="3600" dirty="0">
                <a:latin typeface="Times New Roman" pitchFamily="18" charset="0"/>
                <a:cs typeface="Times New Roman" pitchFamily="18" charset="0"/>
              </a:rPr>
              <a:t>A once neutral stimulus that has been paired with an unconditioned stimulus to bring about a response formerly caused only by the unconditioned stimulus (e.g., bell). </a:t>
            </a:r>
          </a:p>
          <a:p>
            <a:pPr>
              <a:buNone/>
            </a:pPr>
            <a:r>
              <a:rPr lang="en-US" sz="3600" dirty="0">
                <a:latin typeface="Times New Roman" pitchFamily="18" charset="0"/>
                <a:cs typeface="Times New Roman" pitchFamily="18" charset="0"/>
              </a:rPr>
              <a:t>				OR</a:t>
            </a:r>
          </a:p>
          <a:p>
            <a:pPr algn="just"/>
            <a:r>
              <a:rPr lang="en-US" sz="3600" dirty="0">
                <a:latin typeface="Times New Roman" pitchFamily="18" charset="0"/>
                <a:cs typeface="Times New Roman" pitchFamily="18" charset="0"/>
              </a:rPr>
              <a:t>It is a previously neutral stimulus that has acquired the capacity to produce a conditioned response through the process of conditioning.</a:t>
            </a:r>
          </a:p>
          <a:p>
            <a:endParaRPr lang="en-US" dirty="0"/>
          </a:p>
        </p:txBody>
      </p:sp>
    </p:spTree>
    <p:extLst>
      <p:ext uri="{BB962C8B-B14F-4D97-AF65-F5344CB8AC3E}">
        <p14:creationId xmlns:p14="http://schemas.microsoft.com/office/powerpoint/2010/main" val="2441860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a:latin typeface="Times New Roman" pitchFamily="18" charset="0"/>
                <a:cs typeface="Times New Roman" pitchFamily="18" charset="0"/>
              </a:rPr>
              <a:t>Conditioned Response (CR) </a:t>
            </a:r>
            <a:r>
              <a:rPr lang="en-US" b="1" dirty="0" smtClean="0"/>
              <a:t/>
            </a:r>
            <a:br>
              <a:rPr lang="en-US" b="1" dirty="0" smtClean="0"/>
            </a:br>
            <a:endParaRPr lang="en-US" dirty="0"/>
          </a:p>
        </p:txBody>
      </p:sp>
      <p:sp>
        <p:nvSpPr>
          <p:cNvPr id="3" name="Content Placeholder 2"/>
          <p:cNvSpPr>
            <a:spLocks noGrp="1"/>
          </p:cNvSpPr>
          <p:nvPr>
            <p:ph idx="1"/>
          </p:nvPr>
        </p:nvSpPr>
        <p:spPr>
          <a:xfrm>
            <a:off x="1981200" y="1524000"/>
            <a:ext cx="8229600" cy="4930808"/>
          </a:xfrm>
        </p:spPr>
        <p:txBody>
          <a:bodyPr/>
          <a:lstStyle/>
          <a:p>
            <a:pPr algn="just"/>
            <a:r>
              <a:rPr lang="en-US" sz="3600" dirty="0">
                <a:latin typeface="Times New Roman" pitchFamily="18" charset="0"/>
                <a:cs typeface="Times New Roman" pitchFamily="18" charset="0"/>
              </a:rPr>
              <a:t>A response that, after conditioning, follows a previously neutral stimulus(e.g., salivation at the ringing of a bell).</a:t>
            </a:r>
          </a:p>
          <a:p>
            <a:pPr algn="just">
              <a:buNone/>
            </a:pPr>
            <a:r>
              <a:rPr lang="en-US" sz="3600" dirty="0">
                <a:latin typeface="Times New Roman" pitchFamily="18" charset="0"/>
                <a:cs typeface="Times New Roman" pitchFamily="18" charset="0"/>
              </a:rPr>
              <a:t>					OR</a:t>
            </a:r>
          </a:p>
          <a:p>
            <a:pPr algn="just"/>
            <a:r>
              <a:rPr lang="en-US" sz="3600" dirty="0">
                <a:latin typeface="Times New Roman" pitchFamily="18" charset="0"/>
                <a:cs typeface="Times New Roman" pitchFamily="18" charset="0"/>
              </a:rPr>
              <a:t>It is a learned response to a conditioned stimulus that occurs because of previous conditioning.</a:t>
            </a:r>
          </a:p>
          <a:p>
            <a:endParaRPr lang="en-US" dirty="0"/>
          </a:p>
        </p:txBody>
      </p:sp>
    </p:spTree>
    <p:extLst>
      <p:ext uri="{BB962C8B-B14F-4D97-AF65-F5344CB8AC3E}">
        <p14:creationId xmlns:p14="http://schemas.microsoft.com/office/powerpoint/2010/main" val="3406963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itchFamily="18" charset="0"/>
                <a:cs typeface="Times New Roman" pitchFamily="18" charset="0"/>
              </a:rPr>
              <a:t>Examples</a:t>
            </a:r>
            <a:br>
              <a:rPr lang="en-US" sz="4800"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NS=Home</a:t>
            </a:r>
          </a:p>
          <a:p>
            <a:r>
              <a:rPr lang="en-US" sz="3600" dirty="0">
                <a:latin typeface="Times New Roman" pitchFamily="18" charset="0"/>
                <a:cs typeface="Times New Roman" pitchFamily="18" charset="0"/>
              </a:rPr>
              <a:t>UCS=Mother’s death</a:t>
            </a:r>
          </a:p>
          <a:p>
            <a:r>
              <a:rPr lang="en-US" sz="3600" dirty="0">
                <a:latin typeface="Times New Roman" pitchFamily="18" charset="0"/>
                <a:cs typeface="Times New Roman" pitchFamily="18" charset="0"/>
              </a:rPr>
              <a:t>UCR=Emotions(sadness)</a:t>
            </a:r>
          </a:p>
          <a:p>
            <a:r>
              <a:rPr lang="en-US" sz="3600" dirty="0">
                <a:latin typeface="Times New Roman" pitchFamily="18" charset="0"/>
                <a:cs typeface="Times New Roman" pitchFamily="18" charset="0"/>
              </a:rPr>
              <a:t>CS=Home</a:t>
            </a:r>
          </a:p>
          <a:p>
            <a:r>
              <a:rPr lang="en-US" sz="3600" dirty="0">
                <a:latin typeface="Times New Roman" pitchFamily="18" charset="0"/>
                <a:cs typeface="Times New Roman" pitchFamily="18" charset="0"/>
              </a:rPr>
              <a:t>CR=Emotions(sadness)</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12845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5295106"/>
          </a:xfrm>
        </p:spPr>
        <p:txBody>
          <a:bodyPr>
            <a:normAutofit/>
          </a:bodyPr>
          <a:lstStyle/>
          <a:p>
            <a:pPr algn="ctr"/>
            <a:r>
              <a:rPr lang="en-US" b="1" dirty="0" smtClean="0"/>
              <a:t/>
            </a:r>
            <a:br>
              <a:rPr lang="en-US" b="1" dirty="0" smtClean="0"/>
            </a:br>
            <a:r>
              <a:rPr lang="en-US" sz="4800" b="1" dirty="0">
                <a:latin typeface="Times New Roman" pitchFamily="18" charset="0"/>
                <a:cs typeface="Times New Roman" pitchFamily="18" charset="0"/>
              </a:rPr>
              <a:t>PROCESS OF CLASSICAL CONDITIONING</a:t>
            </a:r>
            <a:br>
              <a:rPr lang="en-US" sz="4800" b="1"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5821021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Times New Roman" pitchFamily="18" charset="0"/>
                <a:cs typeface="Times New Roman" pitchFamily="18" charset="0"/>
              </a:rPr>
              <a:t>Before conditioning</a:t>
            </a:r>
            <a:br>
              <a:rPr lang="en-US" sz="4800" b="1"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371600"/>
            <a:ext cx="8229600" cy="5083208"/>
          </a:xfrm>
        </p:spPr>
        <p:txBody>
          <a:bodyPr/>
          <a:lstStyle/>
          <a:p>
            <a:pPr algn="just"/>
            <a:r>
              <a:rPr lang="en-US" sz="3600" dirty="0">
                <a:latin typeface="Times New Roman" pitchFamily="18" charset="0"/>
                <a:cs typeface="Times New Roman" pitchFamily="18" charset="0"/>
              </a:rPr>
              <a:t>The unconditioned stimulus (UCS) elicits the unconditioned response (UCR), but the neutral stimulus (NS) does not.</a:t>
            </a:r>
          </a:p>
          <a:p>
            <a:endParaRPr lang="en-US" dirty="0"/>
          </a:p>
        </p:txBody>
      </p:sp>
      <p:sp>
        <p:nvSpPr>
          <p:cNvPr id="4" name="Octagon 3"/>
          <p:cNvSpPr/>
          <p:nvPr/>
        </p:nvSpPr>
        <p:spPr>
          <a:xfrm>
            <a:off x="2895600" y="38862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NS (BELL)  </a:t>
            </a:r>
            <a:endParaRPr lang="en-US" sz="2400" b="1" dirty="0">
              <a:solidFill>
                <a:prstClr val="white"/>
              </a:solidFill>
            </a:endParaRPr>
          </a:p>
        </p:txBody>
      </p:sp>
      <p:sp>
        <p:nvSpPr>
          <p:cNvPr id="5" name="Octagon 4"/>
          <p:cNvSpPr/>
          <p:nvPr/>
        </p:nvSpPr>
        <p:spPr>
          <a:xfrm>
            <a:off x="2819400" y="5257800"/>
            <a:ext cx="1752600" cy="9906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UCS (MEAT)</a:t>
            </a:r>
            <a:endParaRPr lang="en-US" sz="2400" b="1" dirty="0">
              <a:solidFill>
                <a:prstClr val="white"/>
              </a:solidFill>
            </a:endParaRPr>
          </a:p>
        </p:txBody>
      </p:sp>
      <p:sp>
        <p:nvSpPr>
          <p:cNvPr id="6" name="Octagon 5"/>
          <p:cNvSpPr/>
          <p:nvPr/>
        </p:nvSpPr>
        <p:spPr>
          <a:xfrm>
            <a:off x="6705600" y="3810000"/>
            <a:ext cx="25146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NO RESPONSE</a:t>
            </a:r>
            <a:endParaRPr lang="en-US" sz="2400" b="1" dirty="0">
              <a:solidFill>
                <a:prstClr val="white"/>
              </a:solidFill>
            </a:endParaRPr>
          </a:p>
        </p:txBody>
      </p:sp>
      <p:sp>
        <p:nvSpPr>
          <p:cNvPr id="7" name="Octagon 6"/>
          <p:cNvSpPr/>
          <p:nvPr/>
        </p:nvSpPr>
        <p:spPr>
          <a:xfrm>
            <a:off x="6629400" y="5257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UCR </a:t>
            </a:r>
          </a:p>
          <a:p>
            <a:pPr algn="ctr"/>
            <a:r>
              <a:rPr lang="en-US" sz="2400" b="1" dirty="0">
                <a:solidFill>
                  <a:prstClr val="white"/>
                </a:solidFill>
              </a:rPr>
              <a:t>(SALIVATION)</a:t>
            </a:r>
            <a:endParaRPr lang="en-US" sz="2400" b="1" dirty="0">
              <a:solidFill>
                <a:prstClr val="white"/>
              </a:solidFill>
            </a:endParaRPr>
          </a:p>
        </p:txBody>
      </p:sp>
      <p:cxnSp>
        <p:nvCxnSpPr>
          <p:cNvPr id="8" name="Straight Arrow Connector 7"/>
          <p:cNvCxnSpPr/>
          <p:nvPr/>
        </p:nvCxnSpPr>
        <p:spPr>
          <a:xfrm>
            <a:off x="5029200" y="43434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029200" y="57912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7686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Times New Roman" pitchFamily="18" charset="0"/>
                <a:cs typeface="Times New Roman" pitchFamily="18" charset="0"/>
              </a:rPr>
              <a:t>During Conditioning</a:t>
            </a:r>
            <a:br>
              <a:rPr lang="en-US" sz="4800" b="1"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371600"/>
            <a:ext cx="8229600" cy="5083208"/>
          </a:xfrm>
        </p:spPr>
        <p:txBody>
          <a:bodyPr/>
          <a:lstStyle/>
          <a:p>
            <a:pPr algn="just"/>
            <a:r>
              <a:rPr lang="en-US" sz="3600" dirty="0">
                <a:latin typeface="Times New Roman" pitchFamily="18" charset="0"/>
                <a:cs typeface="Times New Roman" pitchFamily="18" charset="0"/>
              </a:rPr>
              <a:t>The neutral stimulus is paired with the unconditioned stimulus.</a:t>
            </a:r>
          </a:p>
          <a:p>
            <a:endParaRPr lang="en-US" dirty="0"/>
          </a:p>
        </p:txBody>
      </p:sp>
      <p:sp>
        <p:nvSpPr>
          <p:cNvPr id="5" name="Octagon 4"/>
          <p:cNvSpPr/>
          <p:nvPr/>
        </p:nvSpPr>
        <p:spPr>
          <a:xfrm>
            <a:off x="6705600" y="5257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UCR </a:t>
            </a:r>
          </a:p>
          <a:p>
            <a:pPr algn="ctr"/>
            <a:r>
              <a:rPr lang="en-US" sz="2400" b="1" dirty="0">
                <a:solidFill>
                  <a:prstClr val="white"/>
                </a:solidFill>
              </a:rPr>
              <a:t>(SALIVATION)</a:t>
            </a:r>
            <a:endParaRPr lang="en-US" sz="2400" b="1" dirty="0">
              <a:solidFill>
                <a:prstClr val="white"/>
              </a:solidFill>
            </a:endParaRPr>
          </a:p>
        </p:txBody>
      </p:sp>
      <p:sp>
        <p:nvSpPr>
          <p:cNvPr id="6" name="Octagon 5"/>
          <p:cNvSpPr/>
          <p:nvPr/>
        </p:nvSpPr>
        <p:spPr>
          <a:xfrm>
            <a:off x="2895600" y="53340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UCS (MEAT)  </a:t>
            </a:r>
            <a:endParaRPr lang="en-US" sz="2400" b="1" dirty="0">
              <a:solidFill>
                <a:prstClr val="white"/>
              </a:solidFill>
            </a:endParaRPr>
          </a:p>
        </p:txBody>
      </p:sp>
      <p:sp>
        <p:nvSpPr>
          <p:cNvPr id="7" name="Octagon 6"/>
          <p:cNvSpPr/>
          <p:nvPr/>
        </p:nvSpPr>
        <p:spPr>
          <a:xfrm>
            <a:off x="2895600" y="27432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NS (BELL)  </a:t>
            </a:r>
            <a:endParaRPr lang="en-US" sz="2400" b="1" dirty="0">
              <a:solidFill>
                <a:prstClr val="white"/>
              </a:solidFill>
            </a:endParaRPr>
          </a:p>
        </p:txBody>
      </p:sp>
      <p:sp>
        <p:nvSpPr>
          <p:cNvPr id="8" name="Up-Down Arrow 7"/>
          <p:cNvSpPr/>
          <p:nvPr/>
        </p:nvSpPr>
        <p:spPr>
          <a:xfrm>
            <a:off x="3505200" y="3810000"/>
            <a:ext cx="381000" cy="1447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9" name="Straight Arrow Connector 8"/>
          <p:cNvCxnSpPr/>
          <p:nvPr/>
        </p:nvCxnSpPr>
        <p:spPr>
          <a:xfrm>
            <a:off x="4800600" y="5791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28800" y="4038600"/>
            <a:ext cx="1676400" cy="707886"/>
          </a:xfrm>
          <a:prstGeom prst="rect">
            <a:avLst/>
          </a:prstGeom>
          <a:noFill/>
        </p:spPr>
        <p:txBody>
          <a:bodyPr wrap="square" rtlCol="0">
            <a:spAutoFit/>
          </a:bodyPr>
          <a:lstStyle/>
          <a:p>
            <a:r>
              <a:rPr lang="en-US" sz="2000" b="1" dirty="0">
                <a:solidFill>
                  <a:prstClr val="white"/>
                </a:solidFill>
                <a:latin typeface="Times New Roman" pitchFamily="18" charset="0"/>
                <a:cs typeface="Times New Roman" pitchFamily="18" charset="0"/>
              </a:rPr>
              <a:t>       PAIRING</a:t>
            </a:r>
            <a:endParaRPr lang="en-US" sz="2000" b="1" dirty="0">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225641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a:latin typeface="Times New Roman" pitchFamily="18" charset="0"/>
                <a:cs typeface="Times New Roman" pitchFamily="18" charset="0"/>
              </a:rPr>
              <a:t>After Conditioning</a:t>
            </a:r>
            <a:r>
              <a:rPr lang="en-US" b="1" dirty="0" smtClean="0"/>
              <a:t/>
            </a:r>
            <a:br>
              <a:rPr lang="en-US" b="1" dirty="0" smtClean="0"/>
            </a:br>
            <a:endParaRPr lang="en-US" dirty="0"/>
          </a:p>
        </p:txBody>
      </p:sp>
      <p:sp>
        <p:nvSpPr>
          <p:cNvPr id="3" name="Content Placeholder 2"/>
          <p:cNvSpPr>
            <a:spLocks noGrp="1"/>
          </p:cNvSpPr>
          <p:nvPr>
            <p:ph idx="1"/>
          </p:nvPr>
        </p:nvSpPr>
        <p:spPr>
          <a:xfrm>
            <a:off x="1981200" y="1447800"/>
            <a:ext cx="8229600" cy="5007008"/>
          </a:xfrm>
        </p:spPr>
        <p:txBody>
          <a:bodyPr/>
          <a:lstStyle/>
          <a:p>
            <a:pPr algn="just"/>
            <a:r>
              <a:rPr lang="en-US" sz="3600" dirty="0">
                <a:latin typeface="Times New Roman" pitchFamily="18" charset="0"/>
                <a:cs typeface="Times New Roman" pitchFamily="18" charset="0"/>
              </a:rPr>
              <a:t>The neutral stimulus alone elicits the response; the neutral stimulus is now a conditioned stimulus (CS), and the response to it is a conditioned response (CR).</a:t>
            </a:r>
          </a:p>
          <a:p>
            <a:endParaRPr lang="en-US" dirty="0"/>
          </a:p>
        </p:txBody>
      </p:sp>
      <p:sp>
        <p:nvSpPr>
          <p:cNvPr id="4" name="Octagon 3"/>
          <p:cNvSpPr/>
          <p:nvPr/>
        </p:nvSpPr>
        <p:spPr>
          <a:xfrm>
            <a:off x="2743200" y="48006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CS (BELL)  </a:t>
            </a:r>
            <a:endParaRPr lang="en-US" sz="2400" b="1" dirty="0">
              <a:solidFill>
                <a:prstClr val="white"/>
              </a:solidFill>
            </a:endParaRPr>
          </a:p>
        </p:txBody>
      </p:sp>
      <p:cxnSp>
        <p:nvCxnSpPr>
          <p:cNvPr id="5" name="Straight Arrow Connector 4"/>
          <p:cNvCxnSpPr/>
          <p:nvPr/>
        </p:nvCxnSpPr>
        <p:spPr>
          <a:xfrm>
            <a:off x="4648200" y="53340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ctagon 5"/>
          <p:cNvSpPr/>
          <p:nvPr/>
        </p:nvSpPr>
        <p:spPr>
          <a:xfrm>
            <a:off x="6781800" y="48006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CR </a:t>
            </a:r>
          </a:p>
          <a:p>
            <a:pPr algn="ctr"/>
            <a:r>
              <a:rPr lang="en-US" sz="2400" b="1" dirty="0">
                <a:solidFill>
                  <a:prstClr val="white"/>
                </a:solidFill>
              </a:rPr>
              <a:t>(SALIVATION)</a:t>
            </a:r>
            <a:endParaRPr lang="en-US" sz="2400" b="1" dirty="0">
              <a:solidFill>
                <a:prstClr val="white"/>
              </a:solidFill>
            </a:endParaRPr>
          </a:p>
        </p:txBody>
      </p:sp>
    </p:spTree>
    <p:extLst>
      <p:ext uri="{BB962C8B-B14F-4D97-AF65-F5344CB8AC3E}">
        <p14:creationId xmlns:p14="http://schemas.microsoft.com/office/powerpoint/2010/main" val="434920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676400"/>
          </a:xfrm>
        </p:spPr>
        <p:txBody>
          <a:bodyPr>
            <a:normAutofit fontScale="90000"/>
          </a:bodyPr>
          <a:lstStyle/>
          <a:p>
            <a:pPr algn="ctr"/>
            <a:r>
              <a:rPr lang="en-US" sz="5300" b="1" dirty="0">
                <a:latin typeface="Times New Roman" pitchFamily="18" charset="0"/>
                <a:cs typeface="Times New Roman" pitchFamily="18" charset="0"/>
              </a:rPr>
              <a:t>Summary of Classical Conditioning</a:t>
            </a:r>
            <a:r>
              <a:rPr lang="en-US" b="1" dirty="0" smtClean="0"/>
              <a:t/>
            </a:r>
            <a:br>
              <a:rPr lang="en-US" b="1" dirty="0" smtClean="0"/>
            </a:br>
            <a:endParaRPr lang="en-US" dirty="0"/>
          </a:p>
        </p:txBody>
      </p:sp>
      <p:sp>
        <p:nvSpPr>
          <p:cNvPr id="3" name="Content Placeholder 2"/>
          <p:cNvSpPr>
            <a:spLocks noGrp="1"/>
          </p:cNvSpPr>
          <p:nvPr>
            <p:ph idx="1"/>
          </p:nvPr>
        </p:nvSpPr>
        <p:spPr>
          <a:xfrm>
            <a:off x="1981200" y="1981200"/>
            <a:ext cx="8229600" cy="4473608"/>
          </a:xfrm>
        </p:spPr>
        <p:txBody>
          <a:bodyPr/>
          <a:lstStyle/>
          <a:p>
            <a:pPr algn="just"/>
            <a:r>
              <a:rPr lang="en-US" sz="3600" dirty="0">
                <a:latin typeface="Times New Roman" pitchFamily="18" charset="0"/>
                <a:cs typeface="Times New Roman" pitchFamily="18" charset="0"/>
              </a:rPr>
              <a:t>An originally neutral stimulus comes to elicit a response that it did not previously elicit.</a:t>
            </a:r>
          </a:p>
          <a:p>
            <a:endParaRPr lang="en-US" dirty="0"/>
          </a:p>
        </p:txBody>
      </p:sp>
      <p:sp>
        <p:nvSpPr>
          <p:cNvPr id="4" name="Octagon 3"/>
          <p:cNvSpPr/>
          <p:nvPr/>
        </p:nvSpPr>
        <p:spPr>
          <a:xfrm>
            <a:off x="2971800" y="38100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CS (BELL)  </a:t>
            </a:r>
            <a:endParaRPr lang="en-US" sz="2400" b="1" dirty="0">
              <a:solidFill>
                <a:prstClr val="white"/>
              </a:solidFill>
            </a:endParaRPr>
          </a:p>
        </p:txBody>
      </p:sp>
      <p:sp>
        <p:nvSpPr>
          <p:cNvPr id="5" name="Octagon 4"/>
          <p:cNvSpPr/>
          <p:nvPr/>
        </p:nvSpPr>
        <p:spPr>
          <a:xfrm>
            <a:off x="2895600" y="5257800"/>
            <a:ext cx="1676400" cy="914400"/>
          </a:xfrm>
          <a:prstGeom prst="oct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UCS (MEAT)  </a:t>
            </a:r>
            <a:endParaRPr lang="en-US" sz="2400" b="1" dirty="0">
              <a:solidFill>
                <a:prstClr val="white"/>
              </a:solidFill>
            </a:endParaRPr>
          </a:p>
        </p:txBody>
      </p:sp>
      <p:sp>
        <p:nvSpPr>
          <p:cNvPr id="6" name="Octagon 5"/>
          <p:cNvSpPr/>
          <p:nvPr/>
        </p:nvSpPr>
        <p:spPr>
          <a:xfrm>
            <a:off x="6858000" y="37338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CR </a:t>
            </a:r>
          </a:p>
          <a:p>
            <a:pPr algn="ctr"/>
            <a:r>
              <a:rPr lang="en-US" sz="2400" b="1" dirty="0">
                <a:solidFill>
                  <a:prstClr val="white"/>
                </a:solidFill>
              </a:rPr>
              <a:t>(SALIVATION)</a:t>
            </a:r>
            <a:endParaRPr lang="en-US" sz="2400" b="1" dirty="0">
              <a:solidFill>
                <a:prstClr val="white"/>
              </a:solidFill>
            </a:endParaRPr>
          </a:p>
        </p:txBody>
      </p:sp>
      <p:sp>
        <p:nvSpPr>
          <p:cNvPr id="7" name="Octagon 6"/>
          <p:cNvSpPr/>
          <p:nvPr/>
        </p:nvSpPr>
        <p:spPr>
          <a:xfrm>
            <a:off x="6781800" y="5181600"/>
            <a:ext cx="2667000" cy="9906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white"/>
                </a:solidFill>
              </a:rPr>
              <a:t>UCR </a:t>
            </a:r>
          </a:p>
          <a:p>
            <a:pPr algn="ctr"/>
            <a:r>
              <a:rPr lang="en-US" sz="2400" b="1" dirty="0">
                <a:solidFill>
                  <a:prstClr val="white"/>
                </a:solidFill>
              </a:rPr>
              <a:t>(SALIVATION)</a:t>
            </a:r>
            <a:endParaRPr lang="en-US" sz="2400" b="1" dirty="0">
              <a:solidFill>
                <a:prstClr val="white"/>
              </a:solidFill>
            </a:endParaRPr>
          </a:p>
        </p:txBody>
      </p:sp>
      <p:cxnSp>
        <p:nvCxnSpPr>
          <p:cNvPr id="8" name="Straight Arrow Connector 7"/>
          <p:cNvCxnSpPr/>
          <p:nvPr/>
        </p:nvCxnSpPr>
        <p:spPr>
          <a:xfrm>
            <a:off x="4876800" y="44196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876800" y="57912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503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learning</a:t>
            </a:r>
            <a:endParaRPr lang="en-US" dirty="0"/>
          </a:p>
        </p:txBody>
      </p:sp>
      <p:sp>
        <p:nvSpPr>
          <p:cNvPr id="3" name="Content Placeholder 2"/>
          <p:cNvSpPr>
            <a:spLocks noGrp="1"/>
          </p:cNvSpPr>
          <p:nvPr>
            <p:ph idx="1"/>
          </p:nvPr>
        </p:nvSpPr>
        <p:spPr>
          <a:xfrm>
            <a:off x="1905000" y="1524000"/>
            <a:ext cx="8229600" cy="4572000"/>
          </a:xfrm>
        </p:spPr>
        <p:txBody>
          <a:bodyPr/>
          <a:lstStyle/>
          <a:p>
            <a:pPr algn="just"/>
            <a:r>
              <a:rPr lang="en-US" dirty="0" smtClean="0"/>
              <a:t>Observational learning occurs when an organism’s responding is influenced  by the observation of others, who are called models.</a:t>
            </a:r>
          </a:p>
          <a:p>
            <a:pPr marL="64008" indent="0" algn="just">
              <a:buNone/>
            </a:pPr>
            <a:r>
              <a:rPr lang="en-US" dirty="0"/>
              <a:t>	</a:t>
            </a:r>
            <a:r>
              <a:rPr lang="en-US" dirty="0" smtClean="0"/>
              <a:t>	</a:t>
            </a:r>
            <a:r>
              <a:rPr lang="en-US" smtClean="0"/>
              <a:t>		OR</a:t>
            </a:r>
            <a:endParaRPr lang="en-US" dirty="0" smtClean="0"/>
          </a:p>
          <a:p>
            <a:pPr algn="just"/>
            <a:r>
              <a:rPr lang="en-US" dirty="0"/>
              <a:t>Observational learning occurs </a:t>
            </a:r>
            <a:r>
              <a:rPr lang="en-US" dirty="0" smtClean="0"/>
              <a:t>when a person witnesses the behavior of another and indirectly experiences the consequences of that person’s behavior.</a:t>
            </a:r>
            <a:endParaRPr lang="en-US" dirty="0"/>
          </a:p>
        </p:txBody>
      </p:sp>
    </p:spTree>
    <p:extLst>
      <p:ext uri="{BB962C8B-B14F-4D97-AF65-F5344CB8AC3E}">
        <p14:creationId xmlns:p14="http://schemas.microsoft.com/office/powerpoint/2010/main" val="33357105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Example</a:t>
            </a:r>
            <a:endParaRPr lang="en-US" sz="4400" dirty="0"/>
          </a:p>
        </p:txBody>
      </p:sp>
      <p:sp>
        <p:nvSpPr>
          <p:cNvPr id="3" name="Content Placeholder 2"/>
          <p:cNvSpPr>
            <a:spLocks noGrp="1"/>
          </p:cNvSpPr>
          <p:nvPr>
            <p:ph idx="1"/>
          </p:nvPr>
        </p:nvSpPr>
        <p:spPr>
          <a:xfrm>
            <a:off x="1676400" y="1524000"/>
            <a:ext cx="8686800" cy="5105400"/>
          </a:xfrm>
        </p:spPr>
        <p:txBody>
          <a:bodyPr/>
          <a:lstStyle/>
          <a:p>
            <a:pPr algn="just"/>
            <a:r>
              <a:rPr lang="en-US" dirty="0" smtClean="0"/>
              <a:t>For example, a new employee may observe an experienced employee performing a task and then model his or her own behavior on the observation.</a:t>
            </a:r>
          </a:p>
          <a:p>
            <a:pPr marL="64008" indent="0" algn="just">
              <a:buNone/>
            </a:pPr>
            <a:endParaRPr lang="en-US" sz="1800" dirty="0"/>
          </a:p>
          <a:p>
            <a:pPr algn="just"/>
            <a:r>
              <a:rPr lang="en-US" dirty="0" smtClean="0"/>
              <a:t>Employees who attend training programs also learn from observation by viewing films, reading manuals and attending lectures.</a:t>
            </a:r>
            <a:endParaRPr lang="en-US" dirty="0"/>
          </a:p>
        </p:txBody>
      </p:sp>
    </p:spTree>
    <p:extLst>
      <p:ext uri="{BB962C8B-B14F-4D97-AF65-F5344CB8AC3E}">
        <p14:creationId xmlns:p14="http://schemas.microsoft.com/office/powerpoint/2010/main" val="3622662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Definition of Learning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600200"/>
            <a:ext cx="8229600" cy="4854608"/>
          </a:xfrm>
        </p:spPr>
        <p:txBody>
          <a:bodyPr>
            <a:normAutofit/>
          </a:bodyPr>
          <a:lstStyle/>
          <a:p>
            <a:pPr algn="just"/>
            <a:r>
              <a:rPr lang="en-US" sz="3600" dirty="0">
                <a:latin typeface="Times New Roman" pitchFamily="18" charset="0"/>
                <a:cs typeface="Times New Roman" pitchFamily="18" charset="0"/>
              </a:rPr>
              <a:t>A relatively permanent change in behavior due to experience.</a:t>
            </a:r>
          </a:p>
          <a:p>
            <a:pPr algn="just"/>
            <a:endParaRPr lang="en-US" sz="3600" dirty="0">
              <a:latin typeface="Times New Roman" pitchFamily="18" charset="0"/>
              <a:cs typeface="Times New Roman" pitchFamily="18" charset="0"/>
            </a:endParaRPr>
          </a:p>
          <a:p>
            <a:pPr algn="just"/>
            <a:r>
              <a:rPr lang="en-US" sz="3600" dirty="0">
                <a:latin typeface="Times New Roman" pitchFamily="18" charset="0"/>
                <a:cs typeface="Times New Roman" pitchFamily="18" charset="0"/>
              </a:rPr>
              <a:t>When we learn, we alter the way we perceive/interpret our environment and therefore the way we interact or behave.</a:t>
            </a:r>
          </a:p>
          <a:p>
            <a:pPr algn="just">
              <a:buNone/>
            </a:pPr>
            <a:r>
              <a:rPr lang="en-US" sz="3600" dirty="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729820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875506"/>
          </a:xfrm>
        </p:spPr>
        <p:txBody>
          <a:bodyPr>
            <a:noAutofit/>
          </a:bodyPr>
          <a:lstStyle/>
          <a:p>
            <a:r>
              <a:rPr lang="en-US" sz="4800" dirty="0">
                <a:latin typeface="Times New Roman" pitchFamily="18" charset="0"/>
                <a:cs typeface="Times New Roman" pitchFamily="18" charset="0"/>
              </a:rPr>
              <a:t>Type of Learning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524000" y="1882808"/>
            <a:ext cx="9144000" cy="4572000"/>
          </a:xfrm>
        </p:spPr>
        <p:txBody>
          <a:bodyPr/>
          <a:lstStyle/>
          <a:p>
            <a:pPr>
              <a:buNone/>
            </a:pPr>
            <a:r>
              <a:rPr lang="en-US" dirty="0" smtClean="0"/>
              <a:t>                            Learning</a:t>
            </a:r>
          </a:p>
          <a:p>
            <a:endParaRPr lang="en-US" dirty="0" smtClean="0"/>
          </a:p>
          <a:p>
            <a:pPr>
              <a:buNone/>
            </a:pPr>
            <a:r>
              <a:rPr lang="en-US" dirty="0" smtClean="0"/>
              <a:t>Classical conditioning        operant conditioning</a:t>
            </a:r>
          </a:p>
          <a:p>
            <a:pPr marL="64008" indent="0">
              <a:buNone/>
            </a:pPr>
            <a:r>
              <a:rPr lang="en-US" dirty="0" smtClean="0"/>
              <a:t>   													observational learning</a:t>
            </a:r>
          </a:p>
        </p:txBody>
      </p:sp>
      <p:cxnSp>
        <p:nvCxnSpPr>
          <p:cNvPr id="4" name="Straight Arrow Connector 3"/>
          <p:cNvCxnSpPr/>
          <p:nvPr/>
        </p:nvCxnSpPr>
        <p:spPr>
          <a:xfrm rot="10800000" flipV="1">
            <a:off x="3810000" y="1905000"/>
            <a:ext cx="1295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105400" y="1905000"/>
            <a:ext cx="1371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105400" y="1905000"/>
            <a:ext cx="914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392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Conditioning</a:t>
            </a:r>
            <a:endParaRPr lang="en-US" sz="4800" dirty="0"/>
          </a:p>
        </p:txBody>
      </p:sp>
      <p:sp>
        <p:nvSpPr>
          <p:cNvPr id="3" name="Content Placeholder 2"/>
          <p:cNvSpPr>
            <a:spLocks noGrp="1"/>
          </p:cNvSpPr>
          <p:nvPr>
            <p:ph idx="1"/>
          </p:nvPr>
        </p:nvSpPr>
        <p:spPr/>
        <p:txBody>
          <a:bodyPr/>
          <a:lstStyle/>
          <a:p>
            <a:pPr algn="just"/>
            <a:r>
              <a:rPr lang="en-US" sz="3600" dirty="0">
                <a:latin typeface="Times New Roman" pitchFamily="18" charset="0"/>
                <a:cs typeface="Times New Roman" pitchFamily="18" charset="0"/>
              </a:rPr>
              <a:t>Conditioning involves learning associations between events that occur in an organism’s environment. </a:t>
            </a:r>
          </a:p>
          <a:p>
            <a:endParaRPr lang="en-US" dirty="0"/>
          </a:p>
        </p:txBody>
      </p:sp>
    </p:spTree>
    <p:extLst>
      <p:ext uri="{BB962C8B-B14F-4D97-AF65-F5344CB8AC3E}">
        <p14:creationId xmlns:p14="http://schemas.microsoft.com/office/powerpoint/2010/main" val="1641461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Classical conditioning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dirty="0">
                <a:latin typeface="Times New Roman" pitchFamily="18" charset="0"/>
                <a:cs typeface="Times New Roman" pitchFamily="18" charset="0"/>
              </a:rPr>
              <a:t>Is a type of learning in which a neutral stimulus (such as the experimenter’s footsteps) comes to elicit a response after being paired with a stimulus (such as food) that naturally brings about that response.</a:t>
            </a:r>
          </a:p>
          <a:p>
            <a:endParaRPr lang="en-US" dirty="0"/>
          </a:p>
        </p:txBody>
      </p:sp>
    </p:spTree>
    <p:extLst>
      <p:ext uri="{BB962C8B-B14F-4D97-AF65-F5344CB8AC3E}">
        <p14:creationId xmlns:p14="http://schemas.microsoft.com/office/powerpoint/2010/main" val="3601637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219200"/>
          </a:xfrm>
        </p:spPr>
        <p:txBody>
          <a:bodyPr>
            <a:normAutofit/>
          </a:bodyPr>
          <a:lstStyle/>
          <a:p>
            <a:r>
              <a:rPr lang="en-US" sz="4800" dirty="0">
                <a:latin typeface="Times New Roman" pitchFamily="18" charset="0"/>
                <a:cs typeface="Times New Roman" pitchFamily="18" charset="0"/>
              </a:rPr>
              <a:t>Experiment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524000" y="1219200"/>
            <a:ext cx="9144000" cy="5235608"/>
          </a:xfrm>
        </p:spPr>
        <p:txBody>
          <a:bodyPr>
            <a:noAutofit/>
          </a:bodyPr>
          <a:lstStyle/>
          <a:p>
            <a:pPr algn="just"/>
            <a:r>
              <a:rPr lang="en-US" sz="3600" dirty="0">
                <a:latin typeface="Times New Roman" pitchFamily="18" charset="0"/>
                <a:cs typeface="Times New Roman" pitchFamily="18" charset="0"/>
              </a:rPr>
              <a:t>To demonstrate classical conditioning, Pavlov rang a bell and, just a few seconds later, presented the dog with meat. This pairing occurred repeatedly. At first the dog would salivate only when the meat was presented, but soon it began to salivate at the sound of the bell. In fact, even when Pavlov stopped presenting the meat, the dog still salivated after hearing the sound. The dog had been classically conditioned to salivate to the bell.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67642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Neutral stimulus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a:latin typeface="Times New Roman" pitchFamily="18" charset="0"/>
                <a:cs typeface="Times New Roman" pitchFamily="18" charset="0"/>
              </a:rPr>
              <a:t>A stimulus that, before conditioning, does not naturally bring about the response of interest. (e.g., bell).</a:t>
            </a:r>
          </a:p>
          <a:p>
            <a:pPr algn="just">
              <a:buNone/>
            </a:pPr>
            <a:r>
              <a:rPr lang="en-US" sz="3600" dirty="0">
                <a:latin typeface="Times New Roman" pitchFamily="18" charset="0"/>
                <a:cs typeface="Times New Roman" pitchFamily="18" charset="0"/>
              </a:rPr>
              <a:t>					OR</a:t>
            </a:r>
          </a:p>
          <a:p>
            <a:pPr algn="just"/>
            <a:r>
              <a:rPr lang="en-US" sz="3600" dirty="0">
                <a:latin typeface="Times New Roman" pitchFamily="18" charset="0"/>
                <a:cs typeface="Times New Roman" pitchFamily="18" charset="0"/>
              </a:rPr>
              <a:t>Stimulus that does not produce relevant response.</a:t>
            </a:r>
          </a:p>
          <a:p>
            <a:pPr algn="just"/>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590852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8229600" cy="980726"/>
          </a:xfrm>
        </p:spPr>
        <p:txBody>
          <a:bodyPr>
            <a:noAutofit/>
          </a:bodyPr>
          <a:lstStyle/>
          <a:p>
            <a:r>
              <a:rPr lang="en-US" sz="4800" b="1" dirty="0">
                <a:latin typeface="Times New Roman" pitchFamily="18" charset="0"/>
                <a:cs typeface="Times New Roman" pitchFamily="18" charset="0"/>
              </a:rPr>
              <a:t>Unconditioned Stimulus (UCS)</a:t>
            </a:r>
            <a:br>
              <a:rPr lang="en-US" sz="4800" b="1"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b="1" dirty="0">
                <a:latin typeface="Times New Roman" pitchFamily="18" charset="0"/>
                <a:cs typeface="Times New Roman" pitchFamily="18" charset="0"/>
              </a:rPr>
              <a:t>A </a:t>
            </a:r>
            <a:r>
              <a:rPr lang="en-US" sz="3600" dirty="0">
                <a:latin typeface="Times New Roman" pitchFamily="18" charset="0"/>
                <a:cs typeface="Times New Roman" pitchFamily="18" charset="0"/>
              </a:rPr>
              <a:t>stimulus that naturally brings about a particular response without having been learned (e.g., meat).</a:t>
            </a:r>
          </a:p>
          <a:p>
            <a:pPr algn="just">
              <a:buNone/>
            </a:pPr>
            <a:r>
              <a:rPr lang="en-US" sz="3600" dirty="0">
                <a:latin typeface="Times New Roman" pitchFamily="18" charset="0"/>
                <a:cs typeface="Times New Roman" pitchFamily="18" charset="0"/>
              </a:rPr>
              <a:t>					OR</a:t>
            </a:r>
          </a:p>
          <a:p>
            <a:pPr algn="just"/>
            <a:r>
              <a:rPr lang="en-US" sz="3600" dirty="0">
                <a:latin typeface="Times New Roman" pitchFamily="18" charset="0"/>
                <a:cs typeface="Times New Roman" pitchFamily="18" charset="0"/>
              </a:rPr>
              <a:t>Stimulus that produce an unconditioned response without previous conditioning</a:t>
            </a:r>
            <a:r>
              <a:rPr lang="en-US" dirty="0" smtClean="0"/>
              <a:t>.</a:t>
            </a:r>
            <a:endParaRPr lang="en-US" dirty="0"/>
          </a:p>
        </p:txBody>
      </p:sp>
    </p:spTree>
    <p:extLst>
      <p:ext uri="{BB962C8B-B14F-4D97-AF65-F5344CB8AC3E}">
        <p14:creationId xmlns:p14="http://schemas.microsoft.com/office/powerpoint/2010/main" val="1123102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8229600" cy="980726"/>
          </a:xfrm>
        </p:spPr>
        <p:txBody>
          <a:bodyPr>
            <a:noAutofit/>
          </a:bodyPr>
          <a:lstStyle/>
          <a:p>
            <a:r>
              <a:rPr lang="en-US" sz="4800" b="1" dirty="0">
                <a:latin typeface="Times New Roman" pitchFamily="18" charset="0"/>
                <a:cs typeface="Times New Roman" pitchFamily="18" charset="0"/>
              </a:rPr>
              <a:t>Unconditioned Response (UCR) </a:t>
            </a:r>
            <a:br>
              <a:rPr lang="en-US" sz="4800" b="1" dirty="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3600" b="1" dirty="0">
                <a:latin typeface="Times New Roman" pitchFamily="18" charset="0"/>
                <a:cs typeface="Times New Roman" pitchFamily="18" charset="0"/>
              </a:rPr>
              <a:t>A </a:t>
            </a:r>
            <a:r>
              <a:rPr lang="en-US" sz="3600" dirty="0">
                <a:latin typeface="Times New Roman" pitchFamily="18" charset="0"/>
                <a:cs typeface="Times New Roman" pitchFamily="18" charset="0"/>
              </a:rPr>
              <a:t>response that is natural and needs no training (e.g., salivation at the smell of meat).</a:t>
            </a:r>
          </a:p>
          <a:p>
            <a:pPr>
              <a:buNone/>
            </a:pPr>
            <a:r>
              <a:rPr lang="en-US" sz="3600" dirty="0">
                <a:latin typeface="Times New Roman" pitchFamily="18" charset="0"/>
                <a:cs typeface="Times New Roman" pitchFamily="18" charset="0"/>
              </a:rPr>
              <a:t>					OR</a:t>
            </a:r>
          </a:p>
          <a:p>
            <a:pPr algn="just"/>
            <a:r>
              <a:rPr lang="en-US" sz="3600" dirty="0">
                <a:latin typeface="Times New Roman" pitchFamily="18" charset="0"/>
                <a:cs typeface="Times New Roman" pitchFamily="18" charset="0"/>
              </a:rPr>
              <a:t>It is an unlearned response to an unconditioned stimulus without previous conditioning</a:t>
            </a:r>
            <a:endParaRPr lang="en-US" sz="3600" b="1"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7271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TotalTime>
  <Words>538</Words>
  <Application>Microsoft Office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Times New Roman</vt:lpstr>
      <vt:lpstr>Trebuchet MS</vt:lpstr>
      <vt:lpstr>Wingdings 3</vt:lpstr>
      <vt:lpstr>Facet</vt:lpstr>
      <vt:lpstr>Learning</vt:lpstr>
      <vt:lpstr>Definition of Learning</vt:lpstr>
      <vt:lpstr>Type of Learning</vt:lpstr>
      <vt:lpstr>Conditioning</vt:lpstr>
      <vt:lpstr>Classical conditioning </vt:lpstr>
      <vt:lpstr>Experiment</vt:lpstr>
      <vt:lpstr>Neutral stimulus </vt:lpstr>
      <vt:lpstr>Unconditioned Stimulus (UCS) </vt:lpstr>
      <vt:lpstr>Unconditioned Response (UCR)  </vt:lpstr>
      <vt:lpstr>Conditioned Stimulus (CS)</vt:lpstr>
      <vt:lpstr>Conditioned Response (CR)  </vt:lpstr>
      <vt:lpstr>Examples </vt:lpstr>
      <vt:lpstr> PROCESS OF CLASSICAL CONDITIONING </vt:lpstr>
      <vt:lpstr>Before conditioning </vt:lpstr>
      <vt:lpstr>During Conditioning </vt:lpstr>
      <vt:lpstr>After Conditioning </vt:lpstr>
      <vt:lpstr>Summary of Classical Conditioning </vt:lpstr>
      <vt:lpstr>Observational learning</vt:lpstr>
      <vt:lpstr>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Ali G</dc:creator>
  <cp:lastModifiedBy>Ali G</cp:lastModifiedBy>
  <cp:revision>1</cp:revision>
  <dcterms:created xsi:type="dcterms:W3CDTF">2020-05-03T05:26:01Z</dcterms:created>
  <dcterms:modified xsi:type="dcterms:W3CDTF">2020-05-03T05:28:01Z</dcterms:modified>
</cp:coreProperties>
</file>