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73" r:id="rId4"/>
  </p:sldMasterIdLst>
  <p:sldIdLst>
    <p:sldId id="257" r:id="rId5"/>
    <p:sldId id="262" r:id="rId6"/>
    <p:sldId id="263" r:id="rId7"/>
    <p:sldId id="264" r:id="rId8"/>
    <p:sldId id="265" r:id="rId9"/>
    <p:sldId id="266" r:id="rId10"/>
    <p:sldId id="267" r:id="rId11"/>
    <p:sldId id="268" r:id="rId12"/>
    <p:sldId id="269" r:id="rId13"/>
    <p:sldId id="270" r:id="rId14"/>
    <p:sldId id="271"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19" autoAdjust="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3/26/2020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3/26/2020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3/26/2020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3/26/2020</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3/26/2020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3/26/2020</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bstract image">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80" cy="6857990"/>
          </a:xfrm>
          <a:prstGeom prst="rect">
            <a:avLst/>
          </a:prstGeom>
        </p:spPr>
      </p:pic>
      <p:sp>
        <p:nvSpPr>
          <p:cNvPr id="82" name="Rectangle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ctangle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6033793" y="2355458"/>
            <a:ext cx="4775075" cy="1630907"/>
          </a:xfrm>
        </p:spPr>
        <p:txBody>
          <a:bodyPr>
            <a:normAutofit/>
          </a:bodyPr>
          <a:lstStyle/>
          <a:p>
            <a:r>
              <a:rPr lang="en-US" sz="4400" dirty="0">
                <a:solidFill>
                  <a:schemeClr val="tx1"/>
                </a:solidFill>
              </a:rPr>
              <a:t>Visitor design pattern</a:t>
            </a: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85005-F93B-46CE-8C13-379AE29001B3}"/>
              </a:ext>
            </a:extLst>
          </p:cNvPr>
          <p:cNvSpPr>
            <a:spLocks noGrp="1"/>
          </p:cNvSpPr>
          <p:nvPr>
            <p:ph type="title"/>
          </p:nvPr>
        </p:nvSpPr>
        <p:spPr/>
        <p:txBody>
          <a:bodyPr/>
          <a:lstStyle/>
          <a:p>
            <a:r>
              <a:rPr lang="en-US" dirty="0" err="1"/>
              <a:t>Cont</a:t>
            </a:r>
            <a:r>
              <a:rPr lang="en-US" dirty="0"/>
              <a:t>…..</a:t>
            </a:r>
          </a:p>
        </p:txBody>
      </p:sp>
      <p:sp>
        <p:nvSpPr>
          <p:cNvPr id="3" name="Content Placeholder 2">
            <a:extLst>
              <a:ext uri="{FF2B5EF4-FFF2-40B4-BE49-F238E27FC236}">
                <a16:creationId xmlns:a16="http://schemas.microsoft.com/office/drawing/2014/main" id="{98BFEBBA-0986-46B1-8F60-61BF22B01A6E}"/>
              </a:ext>
            </a:extLst>
          </p:cNvPr>
          <p:cNvSpPr>
            <a:spLocks noGrp="1"/>
          </p:cNvSpPr>
          <p:nvPr>
            <p:ph idx="1"/>
          </p:nvPr>
        </p:nvSpPr>
        <p:spPr>
          <a:xfrm>
            <a:off x="1489656" y="2262751"/>
            <a:ext cx="10058400" cy="3849624"/>
          </a:xfrm>
        </p:spPr>
        <p:txBody>
          <a:bodyPr/>
          <a:lstStyle/>
          <a:p>
            <a:pPr fontAlgn="base">
              <a:lnSpc>
                <a:spcPct val="150000"/>
              </a:lnSpc>
            </a:pPr>
            <a:r>
              <a:rPr lang="en-US" sz="2000" b="1" dirty="0"/>
              <a:t>Elements : </a:t>
            </a:r>
            <a:r>
              <a:rPr lang="en-US" sz="2000" dirty="0"/>
              <a:t>Defines an Accept() method that takes a visitor as an argument.</a:t>
            </a:r>
          </a:p>
          <a:p>
            <a:pPr marL="0" indent="0" fontAlgn="base">
              <a:lnSpc>
                <a:spcPct val="150000"/>
              </a:lnSpc>
              <a:buNone/>
            </a:pPr>
            <a:r>
              <a:rPr lang="en-US" sz="2000" dirty="0"/>
              <a:t>The accept method calls a visit() method of a visitor. It passes itself as an argument to the visit method.</a:t>
            </a:r>
          </a:p>
          <a:p>
            <a:pPr fontAlgn="base">
              <a:lnSpc>
                <a:spcPct val="150000"/>
              </a:lnSpc>
            </a:pPr>
            <a:r>
              <a:rPr lang="en-US" sz="2000" b="1" dirty="0"/>
              <a:t>Concrete Element :  </a:t>
            </a:r>
            <a:r>
              <a:rPr lang="en-US" sz="2000" dirty="0"/>
              <a:t>Implements an Accept operation that takes a visitor as an argument.</a:t>
            </a:r>
          </a:p>
          <a:p>
            <a:endParaRPr lang="en-US" dirty="0"/>
          </a:p>
        </p:txBody>
      </p:sp>
    </p:spTree>
    <p:extLst>
      <p:ext uri="{BB962C8B-B14F-4D97-AF65-F5344CB8AC3E}">
        <p14:creationId xmlns:p14="http://schemas.microsoft.com/office/powerpoint/2010/main" val="3102199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3BBE5-B6CD-42CE-B993-D7D815E270B1}"/>
              </a:ext>
            </a:extLst>
          </p:cNvPr>
          <p:cNvSpPr>
            <a:spLocks noGrp="1"/>
          </p:cNvSpPr>
          <p:nvPr>
            <p:ph type="title"/>
          </p:nvPr>
        </p:nvSpPr>
        <p:spPr/>
        <p:txBody>
          <a:bodyPr/>
          <a:lstStyle/>
          <a:p>
            <a:pPr fontAlgn="base"/>
            <a:r>
              <a:rPr lang="en-US" i="1" u="sng" dirty="0"/>
              <a:t>Advantages:</a:t>
            </a:r>
          </a:p>
        </p:txBody>
      </p:sp>
      <p:sp>
        <p:nvSpPr>
          <p:cNvPr id="3" name="Content Placeholder 2">
            <a:extLst>
              <a:ext uri="{FF2B5EF4-FFF2-40B4-BE49-F238E27FC236}">
                <a16:creationId xmlns:a16="http://schemas.microsoft.com/office/drawing/2014/main" id="{C2864068-5517-4401-9868-9629B093C17D}"/>
              </a:ext>
            </a:extLst>
          </p:cNvPr>
          <p:cNvSpPr>
            <a:spLocks noGrp="1"/>
          </p:cNvSpPr>
          <p:nvPr>
            <p:ph idx="1"/>
          </p:nvPr>
        </p:nvSpPr>
        <p:spPr>
          <a:xfrm>
            <a:off x="1607712" y="2193272"/>
            <a:ext cx="10058400" cy="3849624"/>
          </a:xfrm>
        </p:spPr>
        <p:txBody>
          <a:bodyPr>
            <a:normAutofit/>
          </a:bodyPr>
          <a:lstStyle/>
          <a:p>
            <a:pPr fontAlgn="base">
              <a:lnSpc>
                <a:spcPct val="150000"/>
              </a:lnSpc>
            </a:pPr>
            <a:r>
              <a:rPr lang="en-US" sz="2000" dirty="0"/>
              <a:t>If the logic of operation changes, then we need to make change only in the visitor implementation rather than doing it in all the item classes.</a:t>
            </a:r>
          </a:p>
          <a:p>
            <a:pPr fontAlgn="base">
              <a:lnSpc>
                <a:spcPct val="150000"/>
              </a:lnSpc>
            </a:pPr>
            <a:r>
              <a:rPr lang="en-US" sz="2000" dirty="0"/>
              <a:t>Adding a new item to the system is easy, it will require change only in visitor interface and implementation and existing item classes will not be affected.</a:t>
            </a:r>
          </a:p>
          <a:p>
            <a:pPr>
              <a:lnSpc>
                <a:spcPct val="150000"/>
              </a:lnSpc>
            </a:pPr>
            <a:endParaRPr lang="en-US" sz="2000" dirty="0"/>
          </a:p>
        </p:txBody>
      </p:sp>
    </p:spTree>
    <p:extLst>
      <p:ext uri="{BB962C8B-B14F-4D97-AF65-F5344CB8AC3E}">
        <p14:creationId xmlns:p14="http://schemas.microsoft.com/office/powerpoint/2010/main" val="1252570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34380-1988-4BDB-A078-9006F2F68930}"/>
              </a:ext>
            </a:extLst>
          </p:cNvPr>
          <p:cNvSpPr>
            <a:spLocks noGrp="1"/>
          </p:cNvSpPr>
          <p:nvPr>
            <p:ph type="title"/>
          </p:nvPr>
        </p:nvSpPr>
        <p:spPr>
          <a:xfrm>
            <a:off x="925132" y="994182"/>
            <a:ext cx="10058400" cy="1371600"/>
          </a:xfrm>
        </p:spPr>
        <p:txBody>
          <a:bodyPr/>
          <a:lstStyle/>
          <a:p>
            <a:r>
              <a:rPr lang="en-US" i="1" u="sng" dirty="0"/>
              <a:t>Disadvantages:</a:t>
            </a:r>
            <a:br>
              <a:rPr lang="en-US" i="1" u="sng" dirty="0"/>
            </a:br>
            <a:endParaRPr lang="en-US" dirty="0"/>
          </a:p>
        </p:txBody>
      </p:sp>
      <p:sp>
        <p:nvSpPr>
          <p:cNvPr id="3" name="Content Placeholder 2">
            <a:extLst>
              <a:ext uri="{FF2B5EF4-FFF2-40B4-BE49-F238E27FC236}">
                <a16:creationId xmlns:a16="http://schemas.microsoft.com/office/drawing/2014/main" id="{59FE1E56-70E4-4534-B6B2-AB9E18258D35}"/>
              </a:ext>
            </a:extLst>
          </p:cNvPr>
          <p:cNvSpPr>
            <a:spLocks noGrp="1"/>
          </p:cNvSpPr>
          <p:nvPr>
            <p:ph idx="1"/>
          </p:nvPr>
        </p:nvSpPr>
        <p:spPr>
          <a:xfrm>
            <a:off x="1633470" y="2014194"/>
            <a:ext cx="10058400" cy="3849624"/>
          </a:xfrm>
        </p:spPr>
        <p:txBody>
          <a:bodyPr/>
          <a:lstStyle/>
          <a:p>
            <a:pPr fontAlgn="base">
              <a:lnSpc>
                <a:spcPct val="150000"/>
              </a:lnSpc>
            </a:pPr>
            <a:r>
              <a:rPr lang="en-US" sz="2000" dirty="0"/>
              <a:t>We should know the return type of visit() methods at the time of designing otherwise we will have to change the interface and all of its implementations.</a:t>
            </a:r>
          </a:p>
          <a:p>
            <a:pPr fontAlgn="base">
              <a:lnSpc>
                <a:spcPct val="150000"/>
              </a:lnSpc>
            </a:pPr>
            <a:r>
              <a:rPr lang="en-US" sz="2000" dirty="0"/>
              <a:t>If there are too many implementations of visitor interface, it makes it hard to extend</a:t>
            </a:r>
          </a:p>
          <a:p>
            <a:endParaRPr lang="en-US" dirty="0"/>
          </a:p>
        </p:txBody>
      </p:sp>
    </p:spTree>
    <p:extLst>
      <p:ext uri="{BB962C8B-B14F-4D97-AF65-F5344CB8AC3E}">
        <p14:creationId xmlns:p14="http://schemas.microsoft.com/office/powerpoint/2010/main" val="966574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6114B-297E-4190-92C8-99CEB85B8FD1}"/>
              </a:ext>
            </a:extLst>
          </p:cNvPr>
          <p:cNvSpPr>
            <a:spLocks noGrp="1"/>
          </p:cNvSpPr>
          <p:nvPr>
            <p:ph type="title"/>
          </p:nvPr>
        </p:nvSpPr>
        <p:spPr/>
        <p:txBody>
          <a:bodyPr/>
          <a:lstStyle/>
          <a:p>
            <a:r>
              <a:rPr lang="en-US" dirty="0"/>
              <a:t>Today we will discuss:</a:t>
            </a:r>
          </a:p>
        </p:txBody>
      </p:sp>
      <p:sp>
        <p:nvSpPr>
          <p:cNvPr id="3" name="Content Placeholder 2">
            <a:extLst>
              <a:ext uri="{FF2B5EF4-FFF2-40B4-BE49-F238E27FC236}">
                <a16:creationId xmlns:a16="http://schemas.microsoft.com/office/drawing/2014/main" id="{5ADF562F-3345-45D6-942F-0B1BBF833798}"/>
              </a:ext>
            </a:extLst>
          </p:cNvPr>
          <p:cNvSpPr>
            <a:spLocks noGrp="1"/>
          </p:cNvSpPr>
          <p:nvPr>
            <p:ph idx="1"/>
          </p:nvPr>
        </p:nvSpPr>
        <p:spPr>
          <a:xfrm>
            <a:off x="2133600" y="2014194"/>
            <a:ext cx="10058400" cy="3849624"/>
          </a:xfrm>
        </p:spPr>
        <p:txBody>
          <a:bodyPr>
            <a:normAutofit/>
          </a:bodyPr>
          <a:lstStyle/>
          <a:p>
            <a:pPr>
              <a:lnSpc>
                <a:spcPct val="150000"/>
              </a:lnSpc>
            </a:pPr>
            <a:r>
              <a:rPr lang="en-US" sz="2000" dirty="0"/>
              <a:t>Pattern Name</a:t>
            </a:r>
          </a:p>
          <a:p>
            <a:pPr>
              <a:lnSpc>
                <a:spcPct val="150000"/>
              </a:lnSpc>
            </a:pPr>
            <a:r>
              <a:rPr lang="en-US" sz="2000" dirty="0"/>
              <a:t>Intent</a:t>
            </a:r>
          </a:p>
          <a:p>
            <a:pPr>
              <a:lnSpc>
                <a:spcPct val="150000"/>
              </a:lnSpc>
            </a:pPr>
            <a:r>
              <a:rPr lang="en-US" sz="2000" dirty="0"/>
              <a:t>Problem</a:t>
            </a:r>
          </a:p>
          <a:p>
            <a:pPr>
              <a:lnSpc>
                <a:spcPct val="150000"/>
              </a:lnSpc>
            </a:pPr>
            <a:r>
              <a:rPr lang="en-US" sz="2000" dirty="0"/>
              <a:t>Example</a:t>
            </a:r>
          </a:p>
          <a:p>
            <a:pPr>
              <a:lnSpc>
                <a:spcPct val="150000"/>
              </a:lnSpc>
            </a:pPr>
            <a:r>
              <a:rPr lang="en-US" sz="2000" dirty="0"/>
              <a:t>Structure</a:t>
            </a:r>
          </a:p>
          <a:p>
            <a:pPr>
              <a:lnSpc>
                <a:spcPct val="150000"/>
              </a:lnSpc>
            </a:pPr>
            <a:r>
              <a:rPr lang="en-US" sz="2000" dirty="0"/>
              <a:t>Advantages &amp; Disadvantages</a:t>
            </a:r>
          </a:p>
        </p:txBody>
      </p:sp>
    </p:spTree>
    <p:extLst>
      <p:ext uri="{BB962C8B-B14F-4D97-AF65-F5344CB8AC3E}">
        <p14:creationId xmlns:p14="http://schemas.microsoft.com/office/powerpoint/2010/main" val="4084085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863EA-81E6-4C7D-A604-82AD937DBBCD}"/>
              </a:ext>
            </a:extLst>
          </p:cNvPr>
          <p:cNvSpPr>
            <a:spLocks noGrp="1"/>
          </p:cNvSpPr>
          <p:nvPr>
            <p:ph type="title"/>
          </p:nvPr>
        </p:nvSpPr>
        <p:spPr/>
        <p:txBody>
          <a:bodyPr/>
          <a:lstStyle/>
          <a:p>
            <a:r>
              <a:rPr lang="en-US" b="1" dirty="0"/>
              <a:t>Visitor Design Pattern</a:t>
            </a:r>
          </a:p>
        </p:txBody>
      </p:sp>
      <p:sp>
        <p:nvSpPr>
          <p:cNvPr id="3" name="Content Placeholder 2">
            <a:extLst>
              <a:ext uri="{FF2B5EF4-FFF2-40B4-BE49-F238E27FC236}">
                <a16:creationId xmlns:a16="http://schemas.microsoft.com/office/drawing/2014/main" id="{7895DD2B-2382-498C-B1B3-547FCF8F7BED}"/>
              </a:ext>
            </a:extLst>
          </p:cNvPr>
          <p:cNvSpPr>
            <a:spLocks noGrp="1"/>
          </p:cNvSpPr>
          <p:nvPr>
            <p:ph idx="1"/>
          </p:nvPr>
        </p:nvSpPr>
        <p:spPr>
          <a:xfrm>
            <a:off x="1813775" y="2014194"/>
            <a:ext cx="10058400" cy="3849624"/>
          </a:xfrm>
        </p:spPr>
        <p:txBody>
          <a:bodyPr>
            <a:normAutofit/>
          </a:bodyPr>
          <a:lstStyle/>
          <a:p>
            <a:pPr>
              <a:lnSpc>
                <a:spcPct val="150000"/>
              </a:lnSpc>
            </a:pPr>
            <a:r>
              <a:rPr lang="en-US" sz="2000" i="1" dirty="0"/>
              <a:t>Pattern Name:</a:t>
            </a:r>
          </a:p>
          <a:p>
            <a:pPr marL="0" indent="0">
              <a:lnSpc>
                <a:spcPct val="150000"/>
              </a:lnSpc>
              <a:buNone/>
            </a:pPr>
            <a:r>
              <a:rPr lang="en-US" sz="2000" i="1" dirty="0"/>
              <a:t>      Visitor Design Pattern</a:t>
            </a:r>
            <a:endParaRPr lang="en-US" sz="2000" dirty="0"/>
          </a:p>
          <a:p>
            <a:pPr>
              <a:lnSpc>
                <a:spcPct val="150000"/>
              </a:lnSpc>
            </a:pPr>
            <a:r>
              <a:rPr lang="en-US" sz="2000" i="1" dirty="0"/>
              <a:t>Intent</a:t>
            </a:r>
          </a:p>
          <a:p>
            <a:pPr marL="0" indent="0">
              <a:lnSpc>
                <a:spcPct val="150000"/>
              </a:lnSpc>
              <a:buNone/>
            </a:pPr>
            <a:r>
              <a:rPr lang="en-US" sz="2000" dirty="0"/>
              <a:t>      Represent an operation to be performed on the element of object structure. Visitor lets you define a new operation without changing the classes of the </a:t>
            </a:r>
            <a:r>
              <a:rPr lang="en-US" sz="2000" dirty="0" err="1"/>
              <a:t>elemnts</a:t>
            </a:r>
            <a:r>
              <a:rPr lang="en-US" sz="2000" dirty="0"/>
              <a:t> on which it operates.</a:t>
            </a:r>
          </a:p>
          <a:p>
            <a:pPr marL="0" indent="0">
              <a:lnSpc>
                <a:spcPct val="150000"/>
              </a:lnSpc>
              <a:buNone/>
            </a:pPr>
            <a:endParaRPr lang="en-US" sz="2000" dirty="0"/>
          </a:p>
          <a:p>
            <a:pPr marL="0" indent="0">
              <a:buNone/>
            </a:pPr>
            <a:endParaRPr lang="en-US" sz="2000" dirty="0"/>
          </a:p>
        </p:txBody>
      </p:sp>
    </p:spTree>
    <p:extLst>
      <p:ext uri="{BB962C8B-B14F-4D97-AF65-F5344CB8AC3E}">
        <p14:creationId xmlns:p14="http://schemas.microsoft.com/office/powerpoint/2010/main" val="4093479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CAACD-E931-4115-BAC2-82E0A1621CA7}"/>
              </a:ext>
            </a:extLst>
          </p:cNvPr>
          <p:cNvSpPr>
            <a:spLocks noGrp="1"/>
          </p:cNvSpPr>
          <p:nvPr>
            <p:ph type="title"/>
          </p:nvPr>
        </p:nvSpPr>
        <p:spPr>
          <a:xfrm>
            <a:off x="873617" y="958054"/>
            <a:ext cx="10058400" cy="1371600"/>
          </a:xfrm>
        </p:spPr>
        <p:txBody>
          <a:bodyPr/>
          <a:lstStyle/>
          <a:p>
            <a:r>
              <a:rPr lang="en-US" b="1" dirty="0"/>
              <a:t>Visitor Design Pattern</a:t>
            </a:r>
            <a:br>
              <a:rPr lang="en-US" b="1" dirty="0"/>
            </a:br>
            <a:endParaRPr lang="en-US" dirty="0"/>
          </a:p>
        </p:txBody>
      </p:sp>
      <p:sp>
        <p:nvSpPr>
          <p:cNvPr id="3" name="Content Placeholder 2">
            <a:extLst>
              <a:ext uri="{FF2B5EF4-FFF2-40B4-BE49-F238E27FC236}">
                <a16:creationId xmlns:a16="http://schemas.microsoft.com/office/drawing/2014/main" id="{AE301F3D-DAB3-4C6C-BC19-503A08521B52}"/>
              </a:ext>
            </a:extLst>
          </p:cNvPr>
          <p:cNvSpPr>
            <a:spLocks noGrp="1"/>
          </p:cNvSpPr>
          <p:nvPr>
            <p:ph idx="1"/>
          </p:nvPr>
        </p:nvSpPr>
        <p:spPr>
          <a:xfrm>
            <a:off x="1543319" y="2014194"/>
            <a:ext cx="10058400" cy="3849624"/>
          </a:xfrm>
        </p:spPr>
        <p:txBody>
          <a:bodyPr>
            <a:normAutofit/>
          </a:bodyPr>
          <a:lstStyle/>
          <a:p>
            <a:pPr>
              <a:lnSpc>
                <a:spcPct val="150000"/>
              </a:lnSpc>
            </a:pPr>
            <a:r>
              <a:rPr lang="en-US" sz="2000" dirty="0"/>
              <a:t>Visitor design pattern is a part of behavioral design pattern.</a:t>
            </a:r>
          </a:p>
          <a:p>
            <a:pPr>
              <a:lnSpc>
                <a:spcPct val="150000"/>
              </a:lnSpc>
            </a:pPr>
            <a:r>
              <a:rPr lang="en-US" sz="2000" dirty="0"/>
              <a:t>Behavioral pattern will not change the current code structure, it is used to add functionality in existing code.</a:t>
            </a:r>
          </a:p>
          <a:p>
            <a:pPr>
              <a:lnSpc>
                <a:spcPct val="150000"/>
              </a:lnSpc>
            </a:pPr>
            <a:r>
              <a:rPr lang="en-US" sz="2000" dirty="0"/>
              <a:t>Classes which holds the new behaviors are commonly known as </a:t>
            </a:r>
            <a:r>
              <a:rPr lang="en-US" sz="2000" u="sng" dirty="0"/>
              <a:t>Visitors</a:t>
            </a:r>
            <a:r>
              <a:rPr lang="en-US" sz="2000" dirty="0"/>
              <a:t>.</a:t>
            </a:r>
          </a:p>
          <a:p>
            <a:endParaRPr lang="en-US" sz="2000" dirty="0"/>
          </a:p>
        </p:txBody>
      </p:sp>
    </p:spTree>
    <p:extLst>
      <p:ext uri="{BB962C8B-B14F-4D97-AF65-F5344CB8AC3E}">
        <p14:creationId xmlns:p14="http://schemas.microsoft.com/office/powerpoint/2010/main" val="1490492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19B25-CA5A-4705-8DFF-EF5C52C0ED43}"/>
              </a:ext>
            </a:extLst>
          </p:cNvPr>
          <p:cNvSpPr>
            <a:spLocks noGrp="1"/>
          </p:cNvSpPr>
          <p:nvPr>
            <p:ph type="title"/>
          </p:nvPr>
        </p:nvSpPr>
        <p:spPr/>
        <p:txBody>
          <a:bodyPr/>
          <a:lstStyle/>
          <a:p>
            <a:r>
              <a:rPr lang="en-US" b="1" dirty="0"/>
              <a:t>Visitor Design Pattern</a:t>
            </a:r>
            <a:br>
              <a:rPr lang="en-US" b="1" dirty="0"/>
            </a:br>
            <a:endParaRPr lang="en-US" dirty="0"/>
          </a:p>
        </p:txBody>
      </p:sp>
      <p:sp>
        <p:nvSpPr>
          <p:cNvPr id="3" name="Content Placeholder 2">
            <a:extLst>
              <a:ext uri="{FF2B5EF4-FFF2-40B4-BE49-F238E27FC236}">
                <a16:creationId xmlns:a16="http://schemas.microsoft.com/office/drawing/2014/main" id="{D10C650A-D3CF-4061-937E-54C8A7A709B3}"/>
              </a:ext>
            </a:extLst>
          </p:cNvPr>
          <p:cNvSpPr>
            <a:spLocks noGrp="1"/>
          </p:cNvSpPr>
          <p:nvPr>
            <p:ph idx="1"/>
          </p:nvPr>
        </p:nvSpPr>
        <p:spPr>
          <a:xfrm>
            <a:off x="1800895" y="2115999"/>
            <a:ext cx="10058400" cy="3849624"/>
          </a:xfrm>
        </p:spPr>
        <p:txBody>
          <a:bodyPr>
            <a:normAutofit/>
          </a:bodyPr>
          <a:lstStyle/>
          <a:p>
            <a:r>
              <a:rPr lang="en-US" sz="2000" i="1" dirty="0"/>
              <a:t>Problem:</a:t>
            </a:r>
          </a:p>
          <a:p>
            <a:pPr marL="0" indent="0">
              <a:buNone/>
            </a:pPr>
            <a:r>
              <a:rPr lang="en-US" sz="2000" dirty="0"/>
              <a:t>       Consider a compiler that represents programs as abstract syntax trees.</a:t>
            </a:r>
          </a:p>
          <a:p>
            <a:pPr marL="0" indent="0">
              <a:buNone/>
            </a:pPr>
            <a:r>
              <a:rPr lang="en-US" sz="2000" dirty="0"/>
              <a:t>We’ll need to perform operations on abstract syntax trees (configure the nodes).</a:t>
            </a:r>
          </a:p>
          <a:p>
            <a:pPr marL="0" indent="0">
              <a:buNone/>
            </a:pPr>
            <a:r>
              <a:rPr lang="en-US" sz="2000" dirty="0"/>
              <a:t>Compiling + Configuring = a hard to understand system(complex).</a:t>
            </a:r>
          </a:p>
          <a:p>
            <a:pPr marL="0" indent="0">
              <a:buNone/>
            </a:pPr>
            <a:r>
              <a:rPr lang="en-US" sz="2000" dirty="0"/>
              <a:t>Visitor design pattern allows us to </a:t>
            </a:r>
            <a:r>
              <a:rPr lang="en-US" sz="2000" i="1" dirty="0"/>
              <a:t>configure </a:t>
            </a:r>
            <a:r>
              <a:rPr lang="en-US" sz="2000" dirty="0"/>
              <a:t>the abstract syntax tree without polluting the source code of the original program which is </a:t>
            </a:r>
            <a:r>
              <a:rPr lang="en-US" sz="2000" i="1" dirty="0"/>
              <a:t>compiler.</a:t>
            </a:r>
          </a:p>
          <a:p>
            <a:pPr marL="0" indent="0">
              <a:buNone/>
            </a:pPr>
            <a:r>
              <a:rPr lang="en-US" sz="2000" i="1" dirty="0"/>
              <a:t> </a:t>
            </a:r>
          </a:p>
        </p:txBody>
      </p:sp>
    </p:spTree>
    <p:extLst>
      <p:ext uri="{BB962C8B-B14F-4D97-AF65-F5344CB8AC3E}">
        <p14:creationId xmlns:p14="http://schemas.microsoft.com/office/powerpoint/2010/main" val="166631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E2043-B7CA-41EB-8743-A856E88A7146}"/>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F474DB0-2ABF-453F-8A57-7D37B23ADBDD}"/>
              </a:ext>
            </a:extLst>
          </p:cNvPr>
          <p:cNvSpPr>
            <a:spLocks noGrp="1"/>
          </p:cNvSpPr>
          <p:nvPr>
            <p:ph idx="1"/>
          </p:nvPr>
        </p:nvSpPr>
        <p:spPr>
          <a:xfrm>
            <a:off x="1414530" y="2014194"/>
            <a:ext cx="10058400" cy="3849624"/>
          </a:xfrm>
        </p:spPr>
        <p:txBody>
          <a:bodyPr>
            <a:normAutofit/>
          </a:bodyPr>
          <a:lstStyle/>
          <a:p>
            <a:pPr>
              <a:lnSpc>
                <a:spcPct val="150000"/>
              </a:lnSpc>
            </a:pPr>
            <a:r>
              <a:rPr lang="en-US" sz="2000" dirty="0"/>
              <a:t>The Visitor pattern represents an operation to be performed on the elements of an object structure without changing the classes on which it operates. This pattern can be observed in the operation of </a:t>
            </a:r>
            <a:r>
              <a:rPr lang="en-US" sz="2000" b="1" u="sng" dirty="0"/>
              <a:t>a taxi company</a:t>
            </a:r>
            <a:r>
              <a:rPr lang="en-US" sz="2000" dirty="0"/>
              <a:t>. When a person calls a taxi company (accepting a visitor), the company dispatches a cab to the customer. Upon entering the taxi the customer, or Visitor, is no longer in control of his or her own transportation, the taxi (driver) is.</a:t>
            </a:r>
          </a:p>
        </p:txBody>
      </p:sp>
    </p:spTree>
    <p:extLst>
      <p:ext uri="{BB962C8B-B14F-4D97-AF65-F5344CB8AC3E}">
        <p14:creationId xmlns:p14="http://schemas.microsoft.com/office/powerpoint/2010/main" val="787985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C29A4-5D80-4815-B038-DD3B9F47302F}"/>
              </a:ext>
            </a:extLst>
          </p:cNvPr>
          <p:cNvSpPr>
            <a:spLocks noGrp="1"/>
          </p:cNvSpPr>
          <p:nvPr>
            <p:ph type="title"/>
          </p:nvPr>
        </p:nvSpPr>
        <p:spPr/>
        <p:txBody>
          <a:bodyPr/>
          <a:lstStyle/>
          <a:p>
            <a:r>
              <a:rPr lang="en-US" dirty="0" err="1"/>
              <a:t>Cont</a:t>
            </a:r>
            <a:r>
              <a:rPr lang="en-US" dirty="0"/>
              <a:t>…..</a:t>
            </a:r>
          </a:p>
        </p:txBody>
      </p:sp>
      <p:pic>
        <p:nvPicPr>
          <p:cNvPr id="5" name="Content Placeholder 4">
            <a:extLst>
              <a:ext uri="{FF2B5EF4-FFF2-40B4-BE49-F238E27FC236}">
                <a16:creationId xmlns:a16="http://schemas.microsoft.com/office/drawing/2014/main" id="{A99B6F2A-F307-426B-B02E-BE207E0D23AE}"/>
              </a:ext>
            </a:extLst>
          </p:cNvPr>
          <p:cNvPicPr>
            <a:picLocks noGrp="1" noChangeAspect="1"/>
          </p:cNvPicPr>
          <p:nvPr>
            <p:ph idx="1"/>
          </p:nvPr>
        </p:nvPicPr>
        <p:blipFill>
          <a:blip r:embed="rId2"/>
          <a:stretch>
            <a:fillRect/>
          </a:stretch>
        </p:blipFill>
        <p:spPr>
          <a:xfrm>
            <a:off x="3953814" y="1212442"/>
            <a:ext cx="6345459" cy="4805077"/>
          </a:xfrm>
        </p:spPr>
      </p:pic>
    </p:spTree>
    <p:extLst>
      <p:ext uri="{BB962C8B-B14F-4D97-AF65-F5344CB8AC3E}">
        <p14:creationId xmlns:p14="http://schemas.microsoft.com/office/powerpoint/2010/main" val="2996311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06271-A5F4-4320-BC04-EA213AF146CB}"/>
              </a:ext>
            </a:extLst>
          </p:cNvPr>
          <p:cNvSpPr>
            <a:spLocks noGrp="1"/>
          </p:cNvSpPr>
          <p:nvPr>
            <p:ph type="title"/>
          </p:nvPr>
        </p:nvSpPr>
        <p:spPr>
          <a:xfrm>
            <a:off x="796343" y="2381241"/>
            <a:ext cx="10058400" cy="1371600"/>
          </a:xfrm>
        </p:spPr>
        <p:txBody>
          <a:bodyPr/>
          <a:lstStyle/>
          <a:p>
            <a:r>
              <a:rPr lang="en-US" dirty="0"/>
              <a:t>Structure:</a:t>
            </a:r>
          </a:p>
        </p:txBody>
      </p:sp>
      <p:pic>
        <p:nvPicPr>
          <p:cNvPr id="5" name="Content Placeholder 4">
            <a:extLst>
              <a:ext uri="{FF2B5EF4-FFF2-40B4-BE49-F238E27FC236}">
                <a16:creationId xmlns:a16="http://schemas.microsoft.com/office/drawing/2014/main" id="{7E23900D-741B-4352-9D82-D31B01332806}"/>
              </a:ext>
            </a:extLst>
          </p:cNvPr>
          <p:cNvPicPr>
            <a:picLocks noGrp="1" noChangeAspect="1"/>
          </p:cNvPicPr>
          <p:nvPr>
            <p:ph idx="1"/>
          </p:nvPr>
        </p:nvPicPr>
        <p:blipFill>
          <a:blip r:embed="rId2"/>
          <a:stretch>
            <a:fillRect/>
          </a:stretch>
        </p:blipFill>
        <p:spPr>
          <a:xfrm>
            <a:off x="4262907" y="293851"/>
            <a:ext cx="6153955" cy="6270298"/>
          </a:xfrm>
        </p:spPr>
      </p:pic>
    </p:spTree>
    <p:extLst>
      <p:ext uri="{BB962C8B-B14F-4D97-AF65-F5344CB8AC3E}">
        <p14:creationId xmlns:p14="http://schemas.microsoft.com/office/powerpoint/2010/main" val="1065450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518D1-97F5-4D76-A5B8-FB949695DFDD}"/>
              </a:ext>
            </a:extLst>
          </p:cNvPr>
          <p:cNvSpPr>
            <a:spLocks noGrp="1"/>
          </p:cNvSpPr>
          <p:nvPr>
            <p:ph type="title"/>
          </p:nvPr>
        </p:nvSpPr>
        <p:spPr/>
        <p:txBody>
          <a:bodyPr/>
          <a:lstStyle/>
          <a:p>
            <a:r>
              <a:rPr lang="en-US" dirty="0" err="1"/>
              <a:t>Cont</a:t>
            </a:r>
            <a:r>
              <a:rPr lang="en-US" dirty="0"/>
              <a:t>….</a:t>
            </a:r>
          </a:p>
        </p:txBody>
      </p:sp>
      <p:sp>
        <p:nvSpPr>
          <p:cNvPr id="3" name="Content Placeholder 2">
            <a:extLst>
              <a:ext uri="{FF2B5EF4-FFF2-40B4-BE49-F238E27FC236}">
                <a16:creationId xmlns:a16="http://schemas.microsoft.com/office/drawing/2014/main" id="{DE6589CD-263F-45CC-BC1C-A95B300EF945}"/>
              </a:ext>
            </a:extLst>
          </p:cNvPr>
          <p:cNvSpPr>
            <a:spLocks noGrp="1"/>
          </p:cNvSpPr>
          <p:nvPr>
            <p:ph idx="1"/>
          </p:nvPr>
        </p:nvSpPr>
        <p:spPr>
          <a:xfrm>
            <a:off x="1695718" y="2115999"/>
            <a:ext cx="10058400" cy="3849624"/>
          </a:xfrm>
        </p:spPr>
        <p:txBody>
          <a:bodyPr>
            <a:noAutofit/>
          </a:bodyPr>
          <a:lstStyle/>
          <a:p>
            <a:pPr fontAlgn="base">
              <a:lnSpc>
                <a:spcPct val="150000"/>
              </a:lnSpc>
            </a:pPr>
            <a:r>
              <a:rPr lang="en-US" sz="2000" b="1" dirty="0"/>
              <a:t>Client : </a:t>
            </a:r>
            <a:r>
              <a:rPr lang="en-US" sz="2000" dirty="0"/>
              <a:t>The Client class has access to the data structure objects and can instruct them to accept a Visitor to perform the appropriate processing.</a:t>
            </a:r>
          </a:p>
          <a:p>
            <a:pPr fontAlgn="base">
              <a:lnSpc>
                <a:spcPct val="150000"/>
              </a:lnSpc>
            </a:pPr>
            <a:r>
              <a:rPr lang="en-US" sz="2000" b="1" dirty="0"/>
              <a:t>Visitor : </a:t>
            </a:r>
            <a:r>
              <a:rPr lang="en-US" sz="2000" dirty="0"/>
              <a:t>This is an interface or an abstract class used to declare the visit operations for all the types of </a:t>
            </a:r>
            <a:r>
              <a:rPr lang="en-US" sz="2000" dirty="0" err="1"/>
              <a:t>visitable</a:t>
            </a:r>
            <a:r>
              <a:rPr lang="en-US" sz="2000" dirty="0"/>
              <a:t> classes.</a:t>
            </a:r>
          </a:p>
          <a:p>
            <a:pPr fontAlgn="base">
              <a:lnSpc>
                <a:spcPct val="150000"/>
              </a:lnSpc>
            </a:pPr>
            <a:r>
              <a:rPr lang="en-US" sz="2000" b="1" dirty="0"/>
              <a:t>Concrete Visitor : </a:t>
            </a:r>
            <a:r>
              <a:rPr lang="en-US" sz="2000" dirty="0"/>
              <a:t>Implements each operation declared by visitors.</a:t>
            </a:r>
          </a:p>
          <a:p>
            <a:endParaRPr lang="en-US" sz="2000" dirty="0"/>
          </a:p>
        </p:txBody>
      </p:sp>
    </p:spTree>
    <p:extLst>
      <p:ext uri="{BB962C8B-B14F-4D97-AF65-F5344CB8AC3E}">
        <p14:creationId xmlns:p14="http://schemas.microsoft.com/office/powerpoint/2010/main" val="28105994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riginal 5_01_Win32" id="{77344C68-A3F1-476B-8680-97D7F429B46B}" vid="{89780073-58E8-4DFF-BF29-BA99F805284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7651BA-F45C-4845-9AB3-E0A65B39F5E1}">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CDB58277-F8DF-46FF-84EC-EF41B835E69F}">
  <ds:schemaRefs>
    <ds:schemaRef ds:uri="http://schemas.microsoft.com/sharepoint/v3/contenttype/forms"/>
  </ds:schemaRefs>
</ds:datastoreItem>
</file>

<file path=customXml/itemProps3.xml><?xml version="1.0" encoding="utf-8"?>
<ds:datastoreItem xmlns:ds="http://schemas.openxmlformats.org/officeDocument/2006/customXml" ds:itemID="{2D276E62-80A3-44DD-9BCC-97ED2B99B5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{65CBCEF3-BCC3-42B4-B9B1-EBA82834C66F}tf78438558</Template>
  <TotalTime>0</TotalTime>
  <Words>494</Words>
  <Application>Microsoft Office PowerPoint</Application>
  <PresentationFormat>Widescreen</PresentationFormat>
  <Paragraphs>42</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Century Gothic</vt:lpstr>
      <vt:lpstr>Garamond</vt:lpstr>
      <vt:lpstr>SavonVTI</vt:lpstr>
      <vt:lpstr>Visitor design pattern</vt:lpstr>
      <vt:lpstr>Today we will discuss:</vt:lpstr>
      <vt:lpstr>Visitor Design Pattern</vt:lpstr>
      <vt:lpstr>Visitor Design Pattern </vt:lpstr>
      <vt:lpstr>Visitor Design Pattern </vt:lpstr>
      <vt:lpstr>Example</vt:lpstr>
      <vt:lpstr>Cont…..</vt:lpstr>
      <vt:lpstr>Structure:</vt:lpstr>
      <vt:lpstr>Cont….</vt:lpstr>
      <vt:lpstr>Cont…..</vt:lpstr>
      <vt:lpstr>Advantages:</vt:lpstr>
      <vt:lpstr>Disadvantages: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2020-03-25T19:10:24Z</dcterms:created>
  <dcterms:modified xsi:type="dcterms:W3CDTF">2020-03-25T20:35:04Z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