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168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202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690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437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181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7790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08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742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7842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786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2655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4/19/2020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0847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Development Communication</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7277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to persuade</a:t>
            </a:r>
            <a:br>
              <a:rPr lang="en-US" dirty="0"/>
            </a:br>
            <a:endParaRPr lang="en-US" dirty="0"/>
          </a:p>
        </p:txBody>
      </p:sp>
      <p:sp>
        <p:nvSpPr>
          <p:cNvPr id="3" name="Content Placeholder 2"/>
          <p:cNvSpPr>
            <a:spLocks noGrp="1"/>
          </p:cNvSpPr>
          <p:nvPr>
            <p:ph idx="1"/>
          </p:nvPr>
        </p:nvSpPr>
        <p:spPr/>
        <p:txBody>
          <a:bodyPr/>
          <a:lstStyle/>
          <a:p>
            <a:r>
              <a:rPr lang="en-US" dirty="0"/>
              <a:t> Its underlying assumption is that individual attitudes and behaviors can be changed voluntarily through communication and persuasion" techniques and the related use of effective messages. The primary objective is for the sender to be able to persuade the receivers about the intended change</a:t>
            </a:r>
          </a:p>
          <a:p>
            <a:pPr marL="0" indent="0">
              <a:buNone/>
            </a:pPr>
            <a:endParaRPr lang="en-US" dirty="0"/>
          </a:p>
        </p:txBody>
      </p:sp>
    </p:spTree>
    <p:extLst>
      <p:ext uri="{BB962C8B-B14F-4D97-AF65-F5344CB8AC3E}">
        <p14:creationId xmlns:p14="http://schemas.microsoft.com/office/powerpoint/2010/main" val="1327748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 of </a:t>
            </a:r>
            <a:r>
              <a:rPr lang="en-US" b="1" dirty="0" smtClean="0"/>
              <a:t>Development communication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 Large universe.</a:t>
            </a:r>
          </a:p>
          <a:p>
            <a:pPr marL="0" indent="0">
              <a:buNone/>
            </a:pPr>
            <a:r>
              <a:rPr lang="en-US" dirty="0"/>
              <a:t>• National development at macro level.</a:t>
            </a:r>
          </a:p>
          <a:p>
            <a:pPr marL="0" indent="0">
              <a:buNone/>
            </a:pPr>
            <a:r>
              <a:rPr lang="en-US" dirty="0"/>
              <a:t>• Without specific development </a:t>
            </a:r>
            <a:r>
              <a:rPr lang="en-US" dirty="0" smtClean="0"/>
              <a:t>goals.</a:t>
            </a:r>
            <a:endParaRPr lang="en-US" dirty="0"/>
          </a:p>
          <a:p>
            <a:pPr marL="0" indent="0">
              <a:buNone/>
            </a:pPr>
            <a:r>
              <a:rPr lang="en-US" dirty="0"/>
              <a:t>• Open ended and persuasive (with time limit)</a:t>
            </a:r>
          </a:p>
          <a:p>
            <a:pPr marL="0" indent="0">
              <a:buNone/>
            </a:pPr>
            <a:r>
              <a:rPr lang="en-US" dirty="0"/>
              <a:t>• Limited to mass media.</a:t>
            </a:r>
          </a:p>
          <a:p>
            <a:pPr marL="0" indent="0">
              <a:buNone/>
            </a:pPr>
            <a:r>
              <a:rPr lang="en-US" dirty="0"/>
              <a:t>• Functions from top to down.</a:t>
            </a:r>
          </a:p>
          <a:p>
            <a:pPr marL="0" indent="0">
              <a:buNone/>
            </a:pPr>
            <a:r>
              <a:rPr lang="en-US" dirty="0"/>
              <a:t>• Wide range of variables, difficult to control.</a:t>
            </a:r>
          </a:p>
          <a:p>
            <a:pPr marL="0" indent="0">
              <a:buNone/>
            </a:pPr>
            <a:r>
              <a:rPr lang="en-US" dirty="0"/>
              <a:t>• No feedback.</a:t>
            </a:r>
          </a:p>
          <a:p>
            <a:pPr marL="0" indent="0">
              <a:buNone/>
            </a:pPr>
            <a:r>
              <a:rPr lang="en-US" dirty="0"/>
              <a:t>• No interpersonal communication.</a:t>
            </a:r>
          </a:p>
          <a:p>
            <a:pPr marL="0" indent="0">
              <a:buNone/>
            </a:pPr>
            <a:r>
              <a:rPr lang="en-US" dirty="0"/>
              <a:t>• Lost its credibility.</a:t>
            </a:r>
          </a:p>
          <a:p>
            <a:pPr marL="0" indent="0">
              <a:buNone/>
            </a:pPr>
            <a:endParaRPr lang="en-US" dirty="0"/>
          </a:p>
        </p:txBody>
      </p:sp>
    </p:spTree>
    <p:extLst>
      <p:ext uri="{BB962C8B-B14F-4D97-AF65-F5344CB8AC3E}">
        <p14:creationId xmlns:p14="http://schemas.microsoft.com/office/powerpoint/2010/main" val="3238363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communication techniques</a:t>
            </a:r>
            <a:r>
              <a:rPr lang="en-US" dirty="0"/>
              <a:t> </a:t>
            </a:r>
          </a:p>
        </p:txBody>
      </p:sp>
      <p:sp>
        <p:nvSpPr>
          <p:cNvPr id="3" name="Content Placeholder 2"/>
          <p:cNvSpPr>
            <a:spLocks noGrp="1"/>
          </p:cNvSpPr>
          <p:nvPr>
            <p:ph idx="1"/>
          </p:nvPr>
        </p:nvSpPr>
        <p:spPr/>
        <p:txBody>
          <a:bodyPr/>
          <a:lstStyle/>
          <a:p>
            <a:r>
              <a:rPr lang="en-US" dirty="0" smtClean="0"/>
              <a:t>Information </a:t>
            </a:r>
            <a:r>
              <a:rPr lang="en-US" dirty="0"/>
              <a:t>dissemination </a:t>
            </a:r>
            <a:endParaRPr lang="en-US" dirty="0" smtClean="0"/>
          </a:p>
          <a:p>
            <a:r>
              <a:rPr lang="en-US" dirty="0" smtClean="0"/>
              <a:t>Education</a:t>
            </a:r>
          </a:p>
          <a:p>
            <a:r>
              <a:rPr lang="en-US" dirty="0" smtClean="0"/>
              <a:t>Behavior change</a:t>
            </a:r>
          </a:p>
          <a:p>
            <a:r>
              <a:rPr lang="en-US" dirty="0" smtClean="0"/>
              <a:t>Social </a:t>
            </a:r>
            <a:r>
              <a:rPr lang="en-US" dirty="0"/>
              <a:t>mobilization </a:t>
            </a:r>
            <a:endParaRPr lang="en-US" dirty="0" smtClean="0"/>
          </a:p>
          <a:p>
            <a:r>
              <a:rPr lang="en-US" dirty="0"/>
              <a:t>communication for social change.</a:t>
            </a:r>
          </a:p>
        </p:txBody>
      </p:sp>
    </p:spTree>
    <p:extLst>
      <p:ext uri="{BB962C8B-B14F-4D97-AF65-F5344CB8AC3E}">
        <p14:creationId xmlns:p14="http://schemas.microsoft.com/office/powerpoint/2010/main" val="3145389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Development journalism</a:t>
            </a:r>
            <a:endParaRPr lang="en-US" dirty="0"/>
          </a:p>
        </p:txBody>
      </p:sp>
      <p:sp>
        <p:nvSpPr>
          <p:cNvPr id="3" name="Content Placeholder 2"/>
          <p:cNvSpPr>
            <a:spLocks noGrp="1"/>
          </p:cNvSpPr>
          <p:nvPr>
            <p:ph idx="1"/>
          </p:nvPr>
        </p:nvSpPr>
        <p:spPr/>
        <p:txBody>
          <a:bodyPr>
            <a:normAutofit/>
          </a:bodyPr>
          <a:lstStyle/>
          <a:p>
            <a:r>
              <a:rPr lang="en-GB" dirty="0" smtClean="0"/>
              <a:t>History</a:t>
            </a:r>
          </a:p>
          <a:p>
            <a:pPr marL="0" indent="0">
              <a:buNone/>
            </a:pPr>
            <a:endParaRPr lang="en-GB" dirty="0" smtClean="0"/>
          </a:p>
          <a:p>
            <a:pPr marL="0" indent="0">
              <a:buNone/>
            </a:pPr>
            <a:r>
              <a:rPr lang="en-US" dirty="0"/>
              <a:t>The idea of “development journalism” was conceived in the 1960s at the Press Foundation of Asia. This approach to journalism emerged out of dissatisfaction with the dominance of Western news and communication ideals in developing countries, these being inaccurately covering socio-economic </a:t>
            </a:r>
            <a:r>
              <a:rPr lang="en-US" dirty="0" smtClean="0"/>
              <a:t>development</a:t>
            </a:r>
            <a:r>
              <a:rPr lang="en-US" dirty="0" smtClean="0"/>
              <a:t>.</a:t>
            </a:r>
            <a:endParaRPr lang="en-US" dirty="0" smtClean="0"/>
          </a:p>
        </p:txBody>
      </p:sp>
    </p:spTree>
    <p:extLst>
      <p:ext uri="{BB962C8B-B14F-4D97-AF65-F5344CB8AC3E}">
        <p14:creationId xmlns:p14="http://schemas.microsoft.com/office/powerpoint/2010/main" val="123311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US" dirty="0"/>
          </a:p>
        </p:txBody>
      </p:sp>
      <p:sp>
        <p:nvSpPr>
          <p:cNvPr id="3" name="Content Placeholder 2"/>
          <p:cNvSpPr>
            <a:spLocks noGrp="1"/>
          </p:cNvSpPr>
          <p:nvPr>
            <p:ph idx="1"/>
          </p:nvPr>
        </p:nvSpPr>
        <p:spPr/>
        <p:txBody>
          <a:bodyPr/>
          <a:lstStyle/>
          <a:p>
            <a:r>
              <a:rPr lang="en-US" dirty="0"/>
              <a:t>There was a real need of reflection on new type of journalism specifically designed to function in the cultural and political structures. Since then, the approach of media promotion on development issues, the question on how journalists report on development - in parallel to electronic technologies that take root or to so-called “citizen journalism” emerging in wealthy countries - placed journalism as a powerful tool that empowers individuals, builds stronger local communities and elevates global awareness on development.</a:t>
            </a:r>
          </a:p>
          <a:p>
            <a:pPr marL="0" indent="0">
              <a:buNone/>
            </a:pPr>
            <a:endParaRPr lang="en-US" dirty="0"/>
          </a:p>
        </p:txBody>
      </p:sp>
    </p:spTree>
    <p:extLst>
      <p:ext uri="{BB962C8B-B14F-4D97-AF65-F5344CB8AC3E}">
        <p14:creationId xmlns:p14="http://schemas.microsoft.com/office/powerpoint/2010/main" val="1500717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a:t>
            </a:r>
            <a:endParaRPr lang="en-US" dirty="0"/>
          </a:p>
        </p:txBody>
      </p:sp>
      <p:sp>
        <p:nvSpPr>
          <p:cNvPr id="3" name="Content Placeholder 2"/>
          <p:cNvSpPr>
            <a:spLocks noGrp="1"/>
          </p:cNvSpPr>
          <p:nvPr>
            <p:ph idx="1"/>
          </p:nvPr>
        </p:nvSpPr>
        <p:spPr/>
        <p:txBody>
          <a:bodyPr/>
          <a:lstStyle/>
          <a:p>
            <a:r>
              <a:rPr lang="en-US" dirty="0"/>
              <a:t>Development Journalism is the kind of journalism that pays sustained attention to the coverage of ideas, policies, programs, activities and events dealing with the improvement of the life of people</a:t>
            </a:r>
            <a:r>
              <a:rPr lang="en-US" dirty="0" smtClean="0"/>
              <a:t>.</a:t>
            </a:r>
          </a:p>
          <a:p>
            <a:pPr marL="0" indent="0">
              <a:buNone/>
            </a:pPr>
            <a:endParaRPr lang="en-US" dirty="0" smtClean="0"/>
          </a:p>
          <a:p>
            <a:r>
              <a:rPr lang="en-US" dirty="0"/>
              <a:t>the role of the development journalist is to examine critically the existing development programs and projects of a government, compare the planned project with its actual implementation, and report any observed shortcomings.</a:t>
            </a:r>
            <a:endParaRPr lang="en-US" dirty="0"/>
          </a:p>
        </p:txBody>
      </p:sp>
    </p:spTree>
    <p:extLst>
      <p:ext uri="{BB962C8B-B14F-4D97-AF65-F5344CB8AC3E}">
        <p14:creationId xmlns:p14="http://schemas.microsoft.com/office/powerpoint/2010/main" val="176654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a:t>
            </a:r>
            <a:endParaRPr lang="en-US" dirty="0"/>
          </a:p>
        </p:txBody>
      </p:sp>
      <p:sp>
        <p:nvSpPr>
          <p:cNvPr id="3" name="Content Placeholder 2"/>
          <p:cNvSpPr>
            <a:spLocks noGrp="1"/>
          </p:cNvSpPr>
          <p:nvPr>
            <p:ph idx="1"/>
          </p:nvPr>
        </p:nvSpPr>
        <p:spPr/>
        <p:txBody>
          <a:bodyPr/>
          <a:lstStyle/>
          <a:p>
            <a:r>
              <a:rPr lang="en-US" dirty="0"/>
              <a:t>Nora </a:t>
            </a:r>
            <a:r>
              <a:rPr lang="en-US" dirty="0" err="1"/>
              <a:t>Quebral</a:t>
            </a:r>
            <a:r>
              <a:rPr lang="en-US" dirty="0"/>
              <a:t> (1975) defined development communication as the art and science of human communication applied to the speedy transformation of a country from poverty to a dynamic state of economic growth and makes possible greater economic and social equality and the larger fulfilment of human potential</a:t>
            </a:r>
            <a:r>
              <a:rPr lang="en-US" dirty="0" smtClean="0"/>
              <a:t>.</a:t>
            </a:r>
          </a:p>
          <a:p>
            <a:endParaRPr lang="en-US" dirty="0"/>
          </a:p>
        </p:txBody>
      </p:sp>
    </p:spTree>
    <p:extLst>
      <p:ext uri="{BB962C8B-B14F-4D97-AF65-F5344CB8AC3E}">
        <p14:creationId xmlns:p14="http://schemas.microsoft.com/office/powerpoint/2010/main" val="3497710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lnSpcReduction="10000"/>
          </a:bodyPr>
          <a:lstStyle/>
          <a:p>
            <a:r>
              <a:rPr lang="en-US" dirty="0"/>
              <a:t>Development communication is associated with rural problems, urban problems and takes humans into account.  </a:t>
            </a:r>
            <a:endParaRPr lang="en-US" dirty="0" smtClean="0"/>
          </a:p>
          <a:p>
            <a:r>
              <a:rPr lang="en-US" dirty="0" smtClean="0"/>
              <a:t>It </a:t>
            </a:r>
            <a:r>
              <a:rPr lang="en-US" dirty="0"/>
              <a:t>has two primary roles: a transforming role, as it seeks social change in the direction of higher utility of values of society   seeks to create an atmosphere for change, as well as providing innovations through which society may </a:t>
            </a:r>
            <a:r>
              <a:rPr lang="en-US" dirty="0" smtClean="0"/>
              <a:t>change. </a:t>
            </a:r>
          </a:p>
          <a:p>
            <a:r>
              <a:rPr lang="en-US" dirty="0"/>
              <a:t>It refers to the use of communication to facilitate social development. Development communication engages stakeholders and policy makers, establishes favorable environments, assesses risks and opportunities and promotes information exchanges to bring about positive social change via development.</a:t>
            </a:r>
          </a:p>
        </p:txBody>
      </p:sp>
    </p:spTree>
    <p:extLst>
      <p:ext uri="{BB962C8B-B14F-4D97-AF65-F5344CB8AC3E}">
        <p14:creationId xmlns:p14="http://schemas.microsoft.com/office/powerpoint/2010/main" val="1929441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History</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Originally the term Development Communication (DC) was used by the Western writers like Daniel Lerner, Lucian </a:t>
            </a:r>
            <a:r>
              <a:rPr lang="en-US" dirty="0" err="1" smtClean="0"/>
              <a:t>Pye</a:t>
            </a:r>
            <a:r>
              <a:rPr lang="en-US" dirty="0" smtClean="0"/>
              <a:t> and Wilbur Schramm.</a:t>
            </a:r>
            <a:br>
              <a:rPr lang="en-US" dirty="0" smtClean="0"/>
            </a:br>
            <a:endParaRPr lang="en-US" dirty="0" smtClean="0"/>
          </a:p>
          <a:p>
            <a:r>
              <a:rPr lang="en-US" dirty="0"/>
              <a:t>development communication (DC) arose within the framework of the contribution that communication and the media made to development in the countries of the Third World. </a:t>
            </a:r>
            <a:endParaRPr lang="en-US" dirty="0" smtClean="0"/>
          </a:p>
          <a:p>
            <a:endParaRPr lang="en-GB" dirty="0"/>
          </a:p>
          <a:p>
            <a:r>
              <a:rPr lang="en-US" dirty="0"/>
              <a:t>Wilbur Schramm (1964) was the first to recognize that communication could play an important role in the national development of the third world counties.</a:t>
            </a:r>
          </a:p>
        </p:txBody>
      </p:sp>
    </p:spTree>
    <p:extLst>
      <p:ext uri="{BB962C8B-B14F-4D97-AF65-F5344CB8AC3E}">
        <p14:creationId xmlns:p14="http://schemas.microsoft.com/office/powerpoint/2010/main" val="251562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 believed that mass media could better the lives of people by supplementing the information resources and exposing people for learning opportunities.</a:t>
            </a:r>
          </a:p>
        </p:txBody>
      </p:sp>
    </p:spTree>
    <p:extLst>
      <p:ext uri="{BB962C8B-B14F-4D97-AF65-F5344CB8AC3E}">
        <p14:creationId xmlns:p14="http://schemas.microsoft.com/office/powerpoint/2010/main" val="79697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Goal of Development Communication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Three main ideas which define the philosophy of development communication and make it different from general communication are:</a:t>
            </a:r>
          </a:p>
          <a:p>
            <a:pPr marL="514350" indent="-514350">
              <a:buFont typeface="+mj-lt"/>
              <a:buAutoNum type="arabicParenR"/>
            </a:pPr>
            <a:r>
              <a:rPr lang="en-US" dirty="0" smtClean="0"/>
              <a:t>Development </a:t>
            </a:r>
            <a:r>
              <a:rPr lang="en-US" dirty="0"/>
              <a:t>communication is purposive </a:t>
            </a:r>
            <a:r>
              <a:rPr lang="en-US" dirty="0" smtClean="0"/>
              <a:t>, value-laden and </a:t>
            </a:r>
            <a:r>
              <a:rPr lang="en-US" dirty="0"/>
              <a:t>pragmatic (dealing with things sensibly and realistically in a way that is based on practical</a:t>
            </a:r>
            <a:r>
              <a:rPr lang="en-US" dirty="0" smtClean="0"/>
              <a:t>) communication .</a:t>
            </a:r>
          </a:p>
          <a:p>
            <a:pPr marL="514350" indent="-514350">
              <a:buFont typeface="+mj-lt"/>
              <a:buAutoNum type="arabicParenR"/>
            </a:pPr>
            <a:r>
              <a:rPr lang="en-US" dirty="0"/>
              <a:t>Development communication is goal-oriented. The ultimate goal of development communication is a higher quality of life for the people of a society by social and political change.</a:t>
            </a:r>
          </a:p>
          <a:p>
            <a:pPr marL="514350" indent="-514350">
              <a:buFont typeface="+mj-lt"/>
              <a:buAutoNum type="arabicParenR"/>
            </a:pPr>
            <a:r>
              <a:rPr lang="en-US" dirty="0"/>
              <a:t>The goal of development communication not consider only in economic terms, but also in terms of social, political, cultural, and moral values that make a person's life whole, and that enable a person to attain his or her full potential.</a:t>
            </a:r>
          </a:p>
        </p:txBody>
      </p:sp>
    </p:spTree>
    <p:extLst>
      <p:ext uri="{BB962C8B-B14F-4D97-AF65-F5344CB8AC3E}">
        <p14:creationId xmlns:p14="http://schemas.microsoft.com/office/powerpoint/2010/main" val="1638391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communication has to deal with two types of audience</a:t>
            </a:r>
            <a:r>
              <a:rPr lang="en-US" dirty="0"/>
              <a:t>:</a:t>
            </a:r>
          </a:p>
        </p:txBody>
      </p:sp>
      <p:sp>
        <p:nvSpPr>
          <p:cNvPr id="3" name="Content Placeholder 2"/>
          <p:cNvSpPr>
            <a:spLocks noGrp="1"/>
          </p:cNvSpPr>
          <p:nvPr>
            <p:ph idx="1"/>
          </p:nvPr>
        </p:nvSpPr>
        <p:spPr/>
        <p:txBody>
          <a:bodyPr/>
          <a:lstStyle/>
          <a:p>
            <a:pPr marL="514350" indent="-514350">
              <a:buFont typeface="+mj-lt"/>
              <a:buAutoNum type="arabicParenR"/>
            </a:pPr>
            <a:r>
              <a:rPr lang="en-US" dirty="0" smtClean="0"/>
              <a:t> </a:t>
            </a:r>
            <a:r>
              <a:rPr lang="en-US" dirty="0"/>
              <a:t>Bureaucracy, media practitioners and </a:t>
            </a:r>
            <a:r>
              <a:rPr lang="en-US" dirty="0" smtClean="0"/>
              <a:t>professionals</a:t>
            </a:r>
          </a:p>
          <a:p>
            <a:pPr marL="514350" indent="-514350">
              <a:buFont typeface="+mj-lt"/>
              <a:buAutoNum type="arabicParenR"/>
            </a:pPr>
            <a:endParaRPr lang="en-US" dirty="0"/>
          </a:p>
          <a:p>
            <a:pPr marL="514350" indent="-514350">
              <a:buFont typeface="+mj-lt"/>
              <a:buAutoNum type="arabicParenR"/>
            </a:pPr>
            <a:r>
              <a:rPr lang="en-US" dirty="0" smtClean="0"/>
              <a:t>The </a:t>
            </a:r>
            <a:r>
              <a:rPr lang="en-US" dirty="0"/>
              <a:t>people i.e. the audience who can be informed or uninformed; educated or semi-literate or literate</a:t>
            </a:r>
          </a:p>
          <a:p>
            <a:pPr marL="514350" indent="-514350">
              <a:buFont typeface="+mj-lt"/>
              <a:buAutoNum type="arabicParenR"/>
            </a:pPr>
            <a:endParaRPr lang="en-US" dirty="0"/>
          </a:p>
        </p:txBody>
      </p:sp>
    </p:spTree>
    <p:extLst>
      <p:ext uri="{BB962C8B-B14F-4D97-AF65-F5344CB8AC3E}">
        <p14:creationId xmlns:p14="http://schemas.microsoft.com/office/powerpoint/2010/main" val="368750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of development communication </a:t>
            </a:r>
            <a:endParaRPr lang="en-US" dirty="0"/>
          </a:p>
        </p:txBody>
      </p:sp>
      <p:sp>
        <p:nvSpPr>
          <p:cNvPr id="3" name="Content Placeholder 2"/>
          <p:cNvSpPr>
            <a:spLocks noGrp="1"/>
          </p:cNvSpPr>
          <p:nvPr>
            <p:ph idx="1"/>
          </p:nvPr>
        </p:nvSpPr>
        <p:spPr/>
        <p:txBody>
          <a:bodyPr/>
          <a:lstStyle/>
          <a:p>
            <a:r>
              <a:rPr lang="en-US" dirty="0"/>
              <a:t> One-Way Communication for Behavior </a:t>
            </a:r>
            <a:r>
              <a:rPr lang="en-US" dirty="0" smtClean="0"/>
              <a:t>Change (</a:t>
            </a:r>
            <a:r>
              <a:rPr lang="en-US" dirty="0" err="1"/>
              <a:t>M</a:t>
            </a:r>
            <a:r>
              <a:rPr lang="en-US" dirty="0" err="1" smtClean="0"/>
              <a:t>onologic</a:t>
            </a:r>
            <a:r>
              <a:rPr lang="en-US" dirty="0" smtClean="0"/>
              <a:t> Mode)</a:t>
            </a:r>
          </a:p>
          <a:p>
            <a:pPr marL="0" indent="0">
              <a:buNone/>
            </a:pPr>
            <a:r>
              <a:rPr lang="en-US" dirty="0"/>
              <a:t>The </a:t>
            </a:r>
            <a:r>
              <a:rPr lang="en-US" dirty="0" err="1"/>
              <a:t>monologic</a:t>
            </a:r>
            <a:r>
              <a:rPr lang="en-US" dirty="0"/>
              <a:t> mode is linked to the development communication perspective known as "diffusion."  It is based on the one-way flow of information for the purpose of disseminating information and messages to induce change. Its main intentions can be divided into two different types of applications:</a:t>
            </a:r>
          </a:p>
          <a:p>
            <a:pPr marL="514350" lvl="0" indent="-514350">
              <a:buFont typeface="+mj-lt"/>
              <a:buAutoNum type="arabicParenR"/>
            </a:pPr>
            <a:r>
              <a:rPr lang="en-US" dirty="0"/>
              <a:t>Communication to inform </a:t>
            </a:r>
          </a:p>
          <a:p>
            <a:pPr marL="514350" indent="-514350">
              <a:buFont typeface="+mj-lt"/>
              <a:buAutoNum type="arabicParenR"/>
            </a:pPr>
            <a:r>
              <a:rPr lang="en-US" dirty="0"/>
              <a:t>Communication to persuade</a:t>
            </a:r>
          </a:p>
          <a:p>
            <a:pPr marL="514350" indent="-514350">
              <a:buFont typeface="+mj-lt"/>
              <a:buAutoNum type="arabicParenR"/>
            </a:pPr>
            <a:endParaRPr lang="en-US" dirty="0"/>
          </a:p>
        </p:txBody>
      </p:sp>
    </p:spTree>
    <p:extLst>
      <p:ext uri="{BB962C8B-B14F-4D97-AF65-F5344CB8AC3E}">
        <p14:creationId xmlns:p14="http://schemas.microsoft.com/office/powerpoint/2010/main" val="319953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Communication to inform </a:t>
            </a:r>
            <a:br>
              <a:rPr lang="en-US" dirty="0"/>
            </a:br>
            <a:endParaRPr lang="en-US" dirty="0"/>
          </a:p>
        </p:txBody>
      </p:sp>
      <p:sp>
        <p:nvSpPr>
          <p:cNvPr id="3" name="Content Placeholder 2"/>
          <p:cNvSpPr>
            <a:spLocks noGrp="1"/>
          </p:cNvSpPr>
          <p:nvPr>
            <p:ph idx="1"/>
          </p:nvPr>
        </p:nvSpPr>
        <p:spPr/>
        <p:txBody>
          <a:bodyPr/>
          <a:lstStyle/>
          <a:p>
            <a:r>
              <a:rPr lang="en-US" dirty="0"/>
              <a:t>Communication to inform" typically involves a linear transmission of infor­mation, usually from a sender to many receivers. It is used when raising awareness or providing knowledge on certain issues is considered enough to achieve the intended goal.  These approaches are frequently used in health initiatives. </a:t>
            </a:r>
          </a:p>
        </p:txBody>
      </p:sp>
    </p:spTree>
    <p:extLst>
      <p:ext uri="{BB962C8B-B14F-4D97-AF65-F5344CB8AC3E}">
        <p14:creationId xmlns:p14="http://schemas.microsoft.com/office/powerpoint/2010/main" val="120791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TotalTime>
  <Words>757</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Development Communication </vt:lpstr>
      <vt:lpstr>Definition </vt:lpstr>
      <vt:lpstr>Continue..</vt:lpstr>
      <vt:lpstr>History </vt:lpstr>
      <vt:lpstr>PowerPoint Presentation</vt:lpstr>
      <vt:lpstr>Goal of Development Communication </vt:lpstr>
      <vt:lpstr>Development communication has to deal with two types of audience:</vt:lpstr>
      <vt:lpstr>Model of development communication </vt:lpstr>
      <vt:lpstr>Communication to inform  </vt:lpstr>
      <vt:lpstr>Communication to persuade </vt:lpstr>
      <vt:lpstr>Characteristic of Development communication </vt:lpstr>
      <vt:lpstr>Development communication techniques </vt:lpstr>
      <vt:lpstr>Development journalism</vt:lpstr>
      <vt:lpstr>Continue..</vt:lpstr>
      <vt:lpstr>Definition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Communication</dc:title>
  <dc:creator>Zeeshan Akbar</dc:creator>
  <cp:lastModifiedBy>Zeeshan Akbar</cp:lastModifiedBy>
  <cp:revision>6</cp:revision>
  <dcterms:created xsi:type="dcterms:W3CDTF">2020-04-19T05:37:31Z</dcterms:created>
  <dcterms:modified xsi:type="dcterms:W3CDTF">2020-04-19T09:40:58Z</dcterms:modified>
</cp:coreProperties>
</file>