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70" r:id="rId12"/>
    <p:sldId id="274" r:id="rId13"/>
    <p:sldId id="275" r:id="rId14"/>
    <p:sldId id="262" r:id="rId15"/>
    <p:sldId id="263" r:id="rId16"/>
    <p:sldId id="280" r:id="rId17"/>
    <p:sldId id="264" r:id="rId18"/>
    <p:sldId id="276" r:id="rId19"/>
    <p:sldId id="265" r:id="rId20"/>
    <p:sldId id="277" r:id="rId21"/>
    <p:sldId id="266" r:id="rId22"/>
    <p:sldId id="278" r:id="rId23"/>
    <p:sldId id="267" r:id="rId24"/>
    <p:sldId id="279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5EF77-508B-4B13-805F-1F4C7832F8EC}" v="201" dt="2020-06-28T15:22:43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C187F9-FB1A-47C7-A684-46CD877BFF3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31CC47-7B3B-4BA9-84EF-C67005F5670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53" y="115396"/>
            <a:ext cx="7858951" cy="2734434"/>
          </a:xfrm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4800" dirty="0"/>
              <a:t>RETINAL VENOUS OCCLUSIVE DISEASE</a:t>
            </a:r>
            <a:br>
              <a:rPr lang="en-US" sz="1800" dirty="0">
                <a:cs typeface="Calibri"/>
              </a:rPr>
            </a:br>
            <a:endParaRPr lang="en-US" sz="1800"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A1666-475C-4AC8-8C9A-CE2D933FCAE3}"/>
              </a:ext>
            </a:extLst>
          </p:cNvPr>
          <p:cNvSpPr txBox="1"/>
          <p:nvPr/>
        </p:nvSpPr>
        <p:spPr>
          <a:xfrm>
            <a:off x="761027" y="3580183"/>
            <a:ext cx="7402841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By</a:t>
            </a:r>
            <a:br>
              <a:rPr lang="en-US" sz="2400" b="1" dirty="0">
                <a:ea typeface="+mn-lt"/>
                <a:cs typeface="+mn-lt"/>
              </a:rPr>
            </a:br>
            <a:endParaRPr lang="en-US" sz="2400" b="1">
              <a:ea typeface="+mn-lt"/>
              <a:cs typeface="+mn-lt"/>
            </a:endParaRPr>
          </a:p>
          <a:p>
            <a:pPr algn="ctr"/>
            <a:r>
              <a:rPr lang="en-US" sz="2400" b="1" dirty="0">
                <a:solidFill>
                  <a:srgbClr val="FFC000"/>
                </a:solidFill>
                <a:ea typeface="+mn-lt"/>
                <a:cs typeface="+mn-lt"/>
              </a:rPr>
              <a:t>Dr. Suhail Mushtaq </a:t>
            </a:r>
            <a:r>
              <a:rPr lang="en-US" sz="2400" b="1" dirty="0" err="1">
                <a:solidFill>
                  <a:srgbClr val="FFC000"/>
                </a:solidFill>
                <a:ea typeface="+mn-lt"/>
                <a:cs typeface="+mn-lt"/>
              </a:rPr>
              <a:t>Boobak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>MBBS, DOMS,MCPS, ICO (UK), FCPS, FRCS (UK)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solidFill>
                  <a:srgbClr val="FFC000"/>
                </a:solidFill>
                <a:ea typeface="+mn-lt"/>
                <a:cs typeface="+mn-lt"/>
              </a:rPr>
              <a:t>Associate Professor Ophthalmology</a:t>
            </a:r>
            <a:br>
              <a:rPr lang="en-US" sz="2400" b="1" dirty="0">
                <a:ea typeface="+mn-lt"/>
                <a:cs typeface="+mn-lt"/>
              </a:rPr>
            </a:br>
            <a:r>
              <a:rPr lang="en-US" sz="2400" b="1" dirty="0">
                <a:ea typeface="+mn-lt"/>
                <a:cs typeface="+mn-lt"/>
              </a:rPr>
              <a:t>Sargodha Medical College, University of Sargodha</a:t>
            </a:r>
            <a:endParaRPr lang="en-US" sz="2400">
              <a:ea typeface="+mn-lt"/>
              <a:cs typeface="+mn-lt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00B050"/>
                </a:solidFill>
              </a:rPr>
              <a:t>C– Central retinal vein occlusion</a:t>
            </a:r>
          </a:p>
          <a:p>
            <a:pPr>
              <a:buNone/>
            </a:pPr>
            <a:r>
              <a:rPr lang="en-US" sz="3600" dirty="0"/>
              <a:t>          a- Non-</a:t>
            </a:r>
            <a:r>
              <a:rPr lang="en-US" sz="3600" dirty="0" err="1"/>
              <a:t>ischaemic</a:t>
            </a:r>
            <a:r>
              <a:rPr lang="en-US" sz="3600" dirty="0"/>
              <a:t> CRVO</a:t>
            </a:r>
          </a:p>
          <a:p>
            <a:pPr>
              <a:buNone/>
            </a:pPr>
            <a:r>
              <a:rPr lang="en-US" sz="3600" dirty="0"/>
              <a:t>           b- </a:t>
            </a:r>
            <a:r>
              <a:rPr lang="en-US" sz="3600" dirty="0" err="1"/>
              <a:t>Ischaemic</a:t>
            </a:r>
            <a:r>
              <a:rPr lang="en-US" sz="3600" dirty="0"/>
              <a:t> CRVO</a:t>
            </a:r>
          </a:p>
        </p:txBody>
      </p:sp>
    </p:spTree>
  </p:cSld>
  <p:clrMapOvr>
    <a:masterClrMapping/>
  </p:clrMapOvr>
  <p:transition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b="1" dirty="0">
                <a:solidFill>
                  <a:srgbClr val="00B050"/>
                </a:solidFill>
              </a:rPr>
              <a:t>Non-</a:t>
            </a:r>
            <a:r>
              <a:rPr lang="en-US" sz="4000" b="1" dirty="0" err="1">
                <a:solidFill>
                  <a:srgbClr val="00B050"/>
                </a:solidFill>
              </a:rPr>
              <a:t>ischaemic</a:t>
            </a:r>
            <a:r>
              <a:rPr lang="en-US" sz="4000" b="1" dirty="0">
                <a:solidFill>
                  <a:srgbClr val="00B050"/>
                </a:solidFill>
              </a:rPr>
              <a:t> CRVO</a:t>
            </a:r>
          </a:p>
          <a:p>
            <a:pPr>
              <a:buNone/>
            </a:pPr>
            <a:r>
              <a:rPr lang="en-US" sz="3600" dirty="0"/>
              <a:t>Most common type,75% of all cases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Diagnosis</a:t>
            </a:r>
          </a:p>
          <a:p>
            <a:pPr>
              <a:buNone/>
            </a:pPr>
            <a:r>
              <a:rPr lang="en-US" sz="3600" b="1" dirty="0"/>
              <a:t> Presentation</a:t>
            </a:r>
            <a:r>
              <a:rPr lang="en-US" sz="3600" dirty="0"/>
              <a:t>– Sudden, unilateral blurred 	                    vision        </a:t>
            </a:r>
          </a:p>
          <a:p>
            <a:pPr>
              <a:buNone/>
            </a:pPr>
            <a:r>
              <a:rPr lang="en-US" sz="3600" b="1" dirty="0"/>
              <a:t>Visual acuity</a:t>
            </a:r>
            <a:r>
              <a:rPr lang="en-US" sz="3600" dirty="0"/>
              <a:t>—Impaired</a:t>
            </a:r>
          </a:p>
          <a:p>
            <a:pPr>
              <a:buNone/>
            </a:pPr>
            <a:r>
              <a:rPr lang="en-US" sz="3600" b="1" dirty="0"/>
              <a:t>Afferent papillary defect(APD)—</a:t>
            </a:r>
            <a:r>
              <a:rPr lang="en-US" sz="3600" dirty="0"/>
              <a:t>Absent 	                    or mild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. Suhail\Pictures\P101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. Suhail\Pictures\P10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/>
              <a:t>Fundus</a:t>
            </a:r>
            <a:endParaRPr lang="en-US" sz="3600" b="1" dirty="0"/>
          </a:p>
          <a:p>
            <a:r>
              <a:rPr lang="en-US" sz="3600" dirty="0" err="1"/>
              <a:t>Tortuosity</a:t>
            </a:r>
            <a:r>
              <a:rPr lang="en-US" sz="3600" dirty="0"/>
              <a:t> and dilation of all branches 	of CRV</a:t>
            </a:r>
          </a:p>
          <a:p>
            <a:r>
              <a:rPr lang="en-US" sz="3600" dirty="0"/>
              <a:t>Dot – blot and flame shaped   	</a:t>
            </a:r>
            <a:r>
              <a:rPr lang="en-US" sz="3600" dirty="0" err="1"/>
              <a:t>haemorrhages</a:t>
            </a:r>
            <a:endParaRPr lang="en-US" sz="3600" dirty="0"/>
          </a:p>
          <a:p>
            <a:r>
              <a:rPr lang="en-US" sz="3600" dirty="0"/>
              <a:t>Cotton-wool spots</a:t>
            </a:r>
          </a:p>
          <a:p>
            <a:r>
              <a:rPr lang="en-US" sz="3600" dirty="0"/>
              <a:t>Optic disc and macular </a:t>
            </a:r>
            <a:r>
              <a:rPr lang="en-US" sz="3600" dirty="0" err="1"/>
              <a:t>oedema</a:t>
            </a:r>
            <a:endParaRPr lang="en-US" sz="36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F-A. </a:t>
            </a:r>
            <a:r>
              <a:rPr lang="en-US" sz="2800" dirty="0"/>
              <a:t>&gt; Good retinal capillary perfusion &amp; leakage</a:t>
            </a:r>
          </a:p>
          <a:p>
            <a:pPr>
              <a:buNone/>
            </a:pPr>
            <a:r>
              <a:rPr lang="en-US" sz="2800" b="1" dirty="0"/>
              <a:t>Course </a:t>
            </a:r>
            <a:r>
              <a:rPr lang="en-US" sz="2800" dirty="0"/>
              <a:t> &gt;Conversion to </a:t>
            </a:r>
            <a:r>
              <a:rPr lang="en-US" sz="2800" dirty="0" err="1"/>
              <a:t>ischaemic</a:t>
            </a:r>
            <a:r>
              <a:rPr lang="en-US" sz="2800" dirty="0"/>
              <a:t> CRVO </a:t>
            </a:r>
          </a:p>
          <a:p>
            <a:pPr>
              <a:buNone/>
            </a:pPr>
            <a:r>
              <a:rPr lang="en-US" sz="2800" b="1" dirty="0"/>
              <a:t>Prognosis</a:t>
            </a:r>
          </a:p>
          <a:p>
            <a:pPr>
              <a:buNone/>
            </a:pPr>
            <a:r>
              <a:rPr lang="en-US" sz="2800" dirty="0"/>
              <a:t>Good ,return of vision to normal or near normal</a:t>
            </a:r>
          </a:p>
          <a:p>
            <a:pPr>
              <a:buNone/>
            </a:pPr>
            <a:r>
              <a:rPr lang="en-US" sz="2800" dirty="0"/>
              <a:t> in 50%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Treatment</a:t>
            </a:r>
            <a:r>
              <a:rPr lang="en-US" sz="3600" b="1" dirty="0"/>
              <a:t>:</a:t>
            </a:r>
            <a:r>
              <a:rPr lang="en-US" sz="2800" dirty="0"/>
              <a:t>  a-</a:t>
            </a:r>
            <a:r>
              <a:rPr lang="en-US" sz="3600" u="sng" dirty="0" err="1"/>
              <a:t>Intravitreal</a:t>
            </a:r>
            <a:r>
              <a:rPr lang="en-US" sz="3600" u="sng" dirty="0"/>
              <a:t> steroid</a:t>
            </a:r>
          </a:p>
          <a:p>
            <a:pPr>
              <a:buNone/>
            </a:pPr>
            <a:r>
              <a:rPr lang="en-US" sz="3600" dirty="0"/>
              <a:t>               b-</a:t>
            </a:r>
            <a:r>
              <a:rPr lang="en-US" sz="3600" u="sng" dirty="0" err="1"/>
              <a:t>Intravitreal</a:t>
            </a:r>
            <a:r>
              <a:rPr lang="en-US" sz="3600" u="sng" dirty="0"/>
              <a:t> anti-VEGF agents. </a:t>
            </a:r>
            <a:r>
              <a:rPr lang="en-US" sz="3200" dirty="0" err="1"/>
              <a:t>Bevacizumab</a:t>
            </a:r>
            <a:r>
              <a:rPr lang="en-US" sz="3200" dirty="0"/>
              <a:t> (</a:t>
            </a:r>
            <a:r>
              <a:rPr lang="en-US" sz="3200" dirty="0" err="1"/>
              <a:t>Avastin</a:t>
            </a:r>
            <a:r>
              <a:rPr lang="en-US" sz="3200" dirty="0"/>
              <a:t>) 0.05 </a:t>
            </a:r>
            <a:r>
              <a:rPr lang="en-US" sz="3200" dirty="0" err="1"/>
              <a:t>mL</a:t>
            </a:r>
            <a:r>
              <a:rPr lang="en-US" sz="3200" dirty="0"/>
              <a:t>/1.25 mg) in a regimen of 2–3 injections</a:t>
            </a:r>
            <a:r>
              <a:rPr lang="en-US" sz="3600" dirty="0"/>
              <a:t>.</a:t>
            </a:r>
            <a:br>
              <a:rPr lang="en-US" sz="3600" dirty="0"/>
            </a:br>
            <a:endParaRPr lang="en-US" sz="3600" dirty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c- Retinal photocoagulation.</a:t>
            </a:r>
          </a:p>
        </p:txBody>
      </p:sp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err="1">
                <a:solidFill>
                  <a:srgbClr val="00B050"/>
                </a:solidFill>
              </a:rPr>
              <a:t>Ischaemic</a:t>
            </a:r>
            <a:r>
              <a:rPr lang="en-US" sz="3600" b="1" dirty="0">
                <a:solidFill>
                  <a:srgbClr val="00B050"/>
                </a:solidFill>
              </a:rPr>
              <a:t> central retinal vein occlusion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Diagnosis</a:t>
            </a:r>
          </a:p>
          <a:p>
            <a:pPr>
              <a:buNone/>
            </a:pPr>
            <a:r>
              <a:rPr lang="en-US" sz="3600" b="1" dirty="0"/>
              <a:t>Presentation</a:t>
            </a:r>
            <a:r>
              <a:rPr lang="en-US" sz="3600" dirty="0"/>
              <a:t> -  Sudden and sever visual impairment</a:t>
            </a:r>
          </a:p>
          <a:p>
            <a:pPr>
              <a:buNone/>
            </a:pPr>
            <a:r>
              <a:rPr lang="en-US" sz="3600" b="1" dirty="0"/>
              <a:t>Visual acuity - </a:t>
            </a:r>
            <a:r>
              <a:rPr lang="en-US" sz="3600" dirty="0"/>
              <a:t>Usually CF or worse</a:t>
            </a:r>
          </a:p>
        </p:txBody>
      </p:sp>
    </p:spTree>
  </p:cSld>
  <p:clrMapOvr>
    <a:masterClrMapping/>
  </p:clrMapOvr>
  <p:transition>
    <p:wipe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. Suhail\Pictures\P101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b="1" dirty="0" err="1"/>
              <a:t>Fundus</a:t>
            </a:r>
            <a:endParaRPr lang="en-US" sz="3600" b="1" dirty="0"/>
          </a:p>
          <a:p>
            <a:r>
              <a:rPr lang="en-US" sz="3600" dirty="0"/>
              <a:t>Severe </a:t>
            </a:r>
            <a:r>
              <a:rPr lang="en-US" sz="3600" dirty="0" err="1"/>
              <a:t>tortuosity</a:t>
            </a:r>
            <a:r>
              <a:rPr lang="en-US" sz="3600" dirty="0"/>
              <a:t> and </a:t>
            </a:r>
            <a:r>
              <a:rPr lang="en-US" sz="3600" dirty="0" err="1"/>
              <a:t>engorgment</a:t>
            </a:r>
            <a:r>
              <a:rPr lang="en-US" sz="3600" dirty="0"/>
              <a:t> of all branches of CRV</a:t>
            </a:r>
          </a:p>
          <a:p>
            <a:r>
              <a:rPr lang="en-US" sz="3600" dirty="0"/>
              <a:t>Extensive dot-blot and flame shaped </a:t>
            </a:r>
            <a:r>
              <a:rPr lang="en-US" sz="3600" dirty="0" err="1"/>
              <a:t>haemorrhages</a:t>
            </a:r>
            <a:endParaRPr lang="en-US" sz="3600" dirty="0"/>
          </a:p>
          <a:p>
            <a:r>
              <a:rPr lang="en-US" sz="3600" dirty="0"/>
              <a:t>Severe disc </a:t>
            </a:r>
            <a:r>
              <a:rPr lang="en-US" sz="3600" dirty="0" err="1"/>
              <a:t>oedema</a:t>
            </a:r>
            <a:endParaRPr lang="en-US" sz="3600" dirty="0"/>
          </a:p>
          <a:p>
            <a:pPr>
              <a:buNone/>
            </a:pPr>
            <a:r>
              <a:rPr lang="en-US" sz="3600" b="1" dirty="0"/>
              <a:t>F-A</a:t>
            </a:r>
          </a:p>
          <a:p>
            <a:pPr>
              <a:buNone/>
            </a:pPr>
            <a:r>
              <a:rPr lang="en-US" dirty="0"/>
              <a:t> 	</a:t>
            </a:r>
            <a:r>
              <a:rPr lang="en-US" sz="3900" dirty="0"/>
              <a:t>Extensive area of capillary non perfusion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0070C0"/>
                </a:solidFill>
              </a:rPr>
              <a:t>Pathogenesis</a:t>
            </a:r>
          </a:p>
          <a:p>
            <a:r>
              <a:rPr lang="en-US" sz="3600" dirty="0"/>
              <a:t>Compress the veins	      Venous occlusion</a:t>
            </a:r>
          </a:p>
          <a:p>
            <a:r>
              <a:rPr lang="en-US" sz="3600" dirty="0"/>
              <a:t>Elevation of venous and capillary pressure</a:t>
            </a:r>
          </a:p>
          <a:p>
            <a:r>
              <a:rPr lang="en-US" sz="3600" dirty="0"/>
              <a:t>Arteriolosclerosis and atherosclerotic changes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29718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. Suhail\Pictures\P101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/>
              <a:t>Course</a:t>
            </a:r>
          </a:p>
          <a:p>
            <a:pPr>
              <a:buNone/>
            </a:pPr>
            <a:r>
              <a:rPr lang="en-US" sz="3600" dirty="0"/>
              <a:t> Most acute signs resolve over 9-12 months</a:t>
            </a:r>
          </a:p>
          <a:p>
            <a:pPr>
              <a:buNone/>
            </a:pPr>
            <a:r>
              <a:rPr lang="en-US" sz="3600" dirty="0"/>
              <a:t> Disc collaterals</a:t>
            </a:r>
          </a:p>
          <a:p>
            <a:pPr>
              <a:buNone/>
            </a:pPr>
            <a:r>
              <a:rPr lang="en-US" sz="3600" dirty="0"/>
              <a:t> </a:t>
            </a:r>
            <a:r>
              <a:rPr lang="en-US" sz="3600" dirty="0" err="1"/>
              <a:t>Epiretinal</a:t>
            </a:r>
            <a:r>
              <a:rPr lang="en-US" sz="3600" dirty="0"/>
              <a:t> </a:t>
            </a:r>
            <a:r>
              <a:rPr lang="en-US" sz="3600" dirty="0" err="1"/>
              <a:t>gliosis</a:t>
            </a:r>
            <a:r>
              <a:rPr lang="en-US" sz="3600" dirty="0"/>
              <a:t> and </a:t>
            </a:r>
            <a:r>
              <a:rPr lang="en-US" sz="3600" dirty="0" err="1"/>
              <a:t>pigmentary</a:t>
            </a:r>
            <a:r>
              <a:rPr lang="en-US" sz="3600" dirty="0"/>
              <a:t> changes</a:t>
            </a:r>
          </a:p>
        </p:txBody>
      </p:sp>
    </p:spTree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. Suhail\Pictures\P101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b="1" dirty="0"/>
              <a:t>Prognosis </a:t>
            </a:r>
            <a:r>
              <a:rPr lang="en-US" sz="3600" dirty="0"/>
              <a:t>Extremely poor due to</a:t>
            </a:r>
          </a:p>
          <a:p>
            <a:pPr>
              <a:buNone/>
            </a:pPr>
            <a:r>
              <a:rPr lang="en-US" sz="3600" dirty="0"/>
              <a:t>      Macular </a:t>
            </a:r>
            <a:r>
              <a:rPr lang="en-US" sz="3600" dirty="0" err="1"/>
              <a:t>ischaemia</a:t>
            </a:r>
            <a:endParaRPr lang="en-US" sz="3600" dirty="0"/>
          </a:p>
          <a:p>
            <a:pPr>
              <a:buNone/>
            </a:pPr>
            <a:r>
              <a:rPr lang="en-US" sz="3600" dirty="0"/>
              <a:t>      </a:t>
            </a:r>
            <a:r>
              <a:rPr lang="en-US" sz="3600" dirty="0" err="1"/>
              <a:t>Rubeosis</a:t>
            </a:r>
            <a:r>
              <a:rPr lang="en-US" sz="3600" dirty="0"/>
              <a:t> </a:t>
            </a:r>
            <a:r>
              <a:rPr lang="en-US" sz="3600" dirty="0" err="1"/>
              <a:t>iridis</a:t>
            </a:r>
            <a:r>
              <a:rPr lang="en-US" sz="3600" dirty="0"/>
              <a:t> 	</a:t>
            </a:r>
            <a:r>
              <a:rPr lang="en-US" sz="3600" dirty="0" err="1"/>
              <a:t>Neovascular</a:t>
            </a:r>
            <a:r>
              <a:rPr lang="en-US" sz="3600" dirty="0"/>
              <a:t> glaucoma</a:t>
            </a:r>
          </a:p>
          <a:p>
            <a:pPr>
              <a:buNone/>
            </a:pPr>
            <a:r>
              <a:rPr lang="en-US" sz="3600" b="1" dirty="0">
                <a:solidFill>
                  <a:srgbClr val="FFC000"/>
                </a:solidFill>
              </a:rPr>
              <a:t>Treatment</a:t>
            </a:r>
          </a:p>
          <a:p>
            <a:pPr>
              <a:buNone/>
            </a:pPr>
            <a:r>
              <a:rPr lang="en-US" sz="3600" dirty="0"/>
              <a:t>1-Retinal photocoagulation---PRP</a:t>
            </a:r>
          </a:p>
          <a:p>
            <a:pPr>
              <a:buNone/>
            </a:pPr>
            <a:r>
              <a:rPr lang="en-US" sz="3600" dirty="0"/>
              <a:t>2-Control of systemic cardiovascular risk     	factors</a:t>
            </a:r>
          </a:p>
        </p:txBody>
      </p:sp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. Suhail\Pictures\P101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7200" dirty="0">
                <a:solidFill>
                  <a:srgbClr val="FF0000"/>
                </a:solidFill>
              </a:rPr>
              <a:t>           </a:t>
            </a:r>
            <a:r>
              <a:rPr lang="en-US" sz="7200" b="1" dirty="0">
                <a:solidFill>
                  <a:srgbClr val="FF0000"/>
                </a:solidFill>
              </a:rPr>
              <a:t> Thanks</a:t>
            </a:r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/>
              <a:t>Stagnation of blood flow</a:t>
            </a:r>
          </a:p>
          <a:p>
            <a:r>
              <a:rPr lang="en-US" sz="3600" dirty="0"/>
              <a:t>Hypoxia of the retina</a:t>
            </a:r>
          </a:p>
          <a:p>
            <a:r>
              <a:rPr lang="en-US" sz="3600" dirty="0"/>
              <a:t>Damage of the capillary endothelial cells</a:t>
            </a:r>
          </a:p>
          <a:p>
            <a:r>
              <a:rPr lang="en-US" sz="3600" dirty="0"/>
              <a:t>Extravasations of the blood constituents</a:t>
            </a:r>
          </a:p>
          <a:p>
            <a:r>
              <a:rPr lang="en-US" sz="3600" dirty="0"/>
              <a:t>The tissue pressure is increased </a:t>
            </a:r>
            <a:r>
              <a:rPr lang="en-US" sz="3600" dirty="0">
                <a:sym typeface="Wingdings" pitchFamily="2" charset="2"/>
              </a:rPr>
              <a:t> </a:t>
            </a:r>
            <a:r>
              <a:rPr lang="en-US" sz="3600" dirty="0"/>
              <a:t>Further stagnation of the circulation and hypoxia</a:t>
            </a:r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Predisposing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Advancing 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Hypertension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Hyperlipidaemia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Diabetes mellitus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Raised intraocular pressure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Oral contraceptive pills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Smoking</a:t>
            </a:r>
          </a:p>
          <a:p>
            <a:pPr>
              <a:buNone/>
            </a:pPr>
            <a:r>
              <a:rPr lang="en-US" sz="3600" dirty="0"/>
              <a:t>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Investigations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Blood pressure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ECG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/>
              <a:t>Blood</a:t>
            </a:r>
          </a:p>
          <a:p>
            <a:pPr>
              <a:buNone/>
            </a:pPr>
            <a:r>
              <a:rPr lang="en-US" sz="3600" dirty="0"/>
              <a:t>         Full blood count &amp; ESR</a:t>
            </a:r>
          </a:p>
          <a:p>
            <a:pPr>
              <a:buNone/>
            </a:pPr>
            <a:r>
              <a:rPr lang="en-US" sz="3600" dirty="0"/>
              <a:t>         Fasting blood sugar &amp; Lipids</a:t>
            </a:r>
          </a:p>
          <a:p>
            <a:pPr>
              <a:buNone/>
            </a:pPr>
            <a:r>
              <a:rPr lang="en-US" sz="3600" dirty="0"/>
              <a:t>         Plasma protein electrophoresis </a:t>
            </a:r>
          </a:p>
        </p:txBody>
      </p:sp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525963"/>
          </a:xfrm>
        </p:spPr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</a:rPr>
              <a:t> Classification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sz="3600" b="1" dirty="0">
                <a:solidFill>
                  <a:srgbClr val="00B050"/>
                </a:solidFill>
              </a:rPr>
              <a:t>A – Branch retinal vein occlusion</a:t>
            </a:r>
          </a:p>
          <a:p>
            <a:pPr>
              <a:buNone/>
            </a:pPr>
            <a:r>
              <a:rPr lang="en-US" sz="3600" dirty="0"/>
              <a:t>	          a- Major BRVO</a:t>
            </a:r>
          </a:p>
          <a:p>
            <a:pPr>
              <a:buNone/>
            </a:pPr>
            <a:r>
              <a:rPr lang="en-US" sz="3600" dirty="0"/>
              <a:t>            b- Minor macular BRVO</a:t>
            </a:r>
          </a:p>
          <a:p>
            <a:pPr>
              <a:buNone/>
            </a:pPr>
            <a:r>
              <a:rPr lang="en-US" sz="3600" dirty="0"/>
              <a:t>            c- Peripheral BRVO</a:t>
            </a:r>
          </a:p>
          <a:p>
            <a:pPr>
              <a:buNone/>
            </a:pPr>
            <a:r>
              <a:rPr lang="en-US" sz="3600" b="1" dirty="0">
                <a:solidFill>
                  <a:srgbClr val="00B050"/>
                </a:solidFill>
              </a:rPr>
              <a:t>B– </a:t>
            </a:r>
            <a:r>
              <a:rPr lang="en-US" sz="3600" b="1" dirty="0" err="1">
                <a:solidFill>
                  <a:srgbClr val="00B050"/>
                </a:solidFill>
              </a:rPr>
              <a:t>Hemiretinal</a:t>
            </a:r>
            <a:r>
              <a:rPr lang="en-US" sz="3600" b="1" dirty="0">
                <a:solidFill>
                  <a:srgbClr val="00B050"/>
                </a:solidFill>
              </a:rPr>
              <a:t> vein occlusion  </a:t>
            </a:r>
            <a:r>
              <a:rPr lang="en-US" dirty="0"/>
              <a:t>		</a:t>
            </a:r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. Suhail\Pictures\P101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. Suhail\Pictures\P101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. Suhail\Pictures\P101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243</TotalTime>
  <Words>254</Words>
  <Application>Microsoft Office PowerPoint</Application>
  <PresentationFormat>On-screen Show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RETINAL VENOUS OCCLUSIVE DISEASE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RETINAL VENOUS OCCLUSIVE DISEASE</dc:title>
  <dc:creator>Dr. Suhail</dc:creator>
  <cp:lastModifiedBy>Dr.Suhail</cp:lastModifiedBy>
  <cp:revision>73</cp:revision>
  <dcterms:created xsi:type="dcterms:W3CDTF">2010-02-01T18:03:07Z</dcterms:created>
  <dcterms:modified xsi:type="dcterms:W3CDTF">2020-06-28T15:24:28Z</dcterms:modified>
</cp:coreProperties>
</file>