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42A45-3620-47B9-9AF2-6F383B6C8181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994BA-EA0F-43E9-BE02-B5558C9C2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820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42A45-3620-47B9-9AF2-6F383B6C8181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994BA-EA0F-43E9-BE02-B5558C9C2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92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42A45-3620-47B9-9AF2-6F383B6C8181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994BA-EA0F-43E9-BE02-B5558C9C2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406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42A45-3620-47B9-9AF2-6F383B6C8181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994BA-EA0F-43E9-BE02-B5558C9C2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321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42A45-3620-47B9-9AF2-6F383B6C8181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994BA-EA0F-43E9-BE02-B5558C9C2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27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42A45-3620-47B9-9AF2-6F383B6C8181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994BA-EA0F-43E9-BE02-B5558C9C2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184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42A45-3620-47B9-9AF2-6F383B6C8181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994BA-EA0F-43E9-BE02-B5558C9C2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628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42A45-3620-47B9-9AF2-6F383B6C8181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994BA-EA0F-43E9-BE02-B5558C9C2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87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42A45-3620-47B9-9AF2-6F383B6C8181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994BA-EA0F-43E9-BE02-B5558C9C2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672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42A45-3620-47B9-9AF2-6F383B6C8181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994BA-EA0F-43E9-BE02-B5558C9C2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535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42A45-3620-47B9-9AF2-6F383B6C8181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994BA-EA0F-43E9-BE02-B5558C9C2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029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42A45-3620-47B9-9AF2-6F383B6C8181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994BA-EA0F-43E9-BE02-B5558C9C2E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008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ONION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Technical Name: </a:t>
            </a:r>
            <a:r>
              <a:rPr lang="en-US" i="1" dirty="0" smtClean="0"/>
              <a:t>Allium cepa</a:t>
            </a:r>
          </a:p>
          <a:p>
            <a:r>
              <a:rPr lang="en-US" i="1" dirty="0" smtClean="0"/>
              <a:t>Family: </a:t>
            </a:r>
            <a:r>
              <a:rPr lang="en-US" dirty="0" smtClean="0"/>
              <a:t>Amaryllidaceae</a:t>
            </a:r>
          </a:p>
          <a:p>
            <a:r>
              <a:rPr lang="en-US" dirty="0" smtClean="0"/>
              <a:t>Origin: </a:t>
            </a:r>
          </a:p>
          <a:p>
            <a:r>
              <a:rPr lang="en-US" dirty="0" smtClean="0"/>
              <a:t>Afghanistan</a:t>
            </a:r>
          </a:p>
          <a:p>
            <a:r>
              <a:rPr lang="en-US" dirty="0" smtClean="0"/>
              <a:t>Tajikistan</a:t>
            </a:r>
            <a:endParaRPr lang="en-US" dirty="0" smtClean="0"/>
          </a:p>
          <a:p>
            <a:r>
              <a:rPr lang="en-US" dirty="0" smtClean="0"/>
              <a:t>Uzbekistan</a:t>
            </a:r>
          </a:p>
          <a:p>
            <a:r>
              <a:rPr lang="en-US" dirty="0" smtClean="0"/>
              <a:t>India</a:t>
            </a:r>
            <a:endParaRPr lang="en-US" dirty="0"/>
          </a:p>
        </p:txBody>
      </p:sp>
      <p:pic>
        <p:nvPicPr>
          <p:cNvPr id="5" name="Picture 2" descr="https://s-media-cache-ak0.pinimg.com/236x/c2/2e/53/c22e53b04464a99ee701344dfc54a13e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5113" y="1959047"/>
            <a:ext cx="2247900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2573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It is known as poor man food</a:t>
            </a:r>
          </a:p>
          <a:p>
            <a:r>
              <a:rPr lang="en-US" dirty="0" smtClean="0"/>
              <a:t>Used when green stage and mature as bulbs</a:t>
            </a:r>
          </a:p>
          <a:p>
            <a:r>
              <a:rPr lang="en-US" dirty="0" smtClean="0"/>
              <a:t>Also used in meat dishes, salad sand witches and soups</a:t>
            </a:r>
          </a:p>
          <a:p>
            <a:r>
              <a:rPr lang="en-US" dirty="0" smtClean="0"/>
              <a:t>Its pungency due to a volatile oil (</a:t>
            </a:r>
            <a:r>
              <a:rPr lang="en-US" dirty="0" err="1" smtClean="0"/>
              <a:t>allyl</a:t>
            </a:r>
            <a:r>
              <a:rPr lang="en-US" dirty="0" smtClean="0"/>
              <a:t> Propyl </a:t>
            </a:r>
            <a:r>
              <a:rPr lang="en-US" dirty="0" err="1" smtClean="0"/>
              <a:t>disulphide</a:t>
            </a:r>
            <a:r>
              <a:rPr lang="en-US" dirty="0" smtClean="0"/>
              <a:t>)</a:t>
            </a:r>
          </a:p>
          <a:p>
            <a:r>
              <a:rPr lang="en-US" dirty="0" smtClean="0"/>
              <a:t>Mature buds contain some </a:t>
            </a:r>
          </a:p>
          <a:p>
            <a:r>
              <a:rPr lang="en-US" dirty="0" smtClean="0"/>
              <a:t>starch</a:t>
            </a:r>
          </a:p>
          <a:p>
            <a:r>
              <a:rPr lang="en-US" dirty="0" smtClean="0"/>
              <a:t>Sugar</a:t>
            </a:r>
          </a:p>
          <a:p>
            <a:r>
              <a:rPr lang="en-US" dirty="0" smtClean="0"/>
              <a:t>Protein</a:t>
            </a:r>
          </a:p>
          <a:p>
            <a:r>
              <a:rPr lang="en-US" dirty="0" smtClean="0"/>
              <a:t>Vitamins A,B, 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07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 smtClean="0"/>
              <a:t>Climate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 dirty="0" smtClean="0"/>
              <a:t>It is cool season crop</a:t>
            </a:r>
          </a:p>
          <a:p>
            <a:r>
              <a:rPr lang="en-US" dirty="0" smtClean="0"/>
              <a:t>Length of the day </a:t>
            </a:r>
          </a:p>
          <a:p>
            <a:r>
              <a:rPr lang="en-US" dirty="0" smtClean="0"/>
              <a:t>Day length requirement of different varieties may differ</a:t>
            </a:r>
          </a:p>
          <a:p>
            <a:r>
              <a:rPr lang="en-US" dirty="0" smtClean="0"/>
              <a:t>For bulb formation: high temperature and long photoperiod</a:t>
            </a:r>
          </a:p>
          <a:p>
            <a:r>
              <a:rPr lang="en-US" dirty="0" smtClean="0"/>
              <a:t>Seed stalk: temp more important than day length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570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229600" cy="58674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Soil: </a:t>
            </a:r>
          </a:p>
          <a:p>
            <a:r>
              <a:rPr lang="en-US" sz="2800" dirty="0" smtClean="0"/>
              <a:t>Fertile soil with rich in humus</a:t>
            </a:r>
          </a:p>
          <a:p>
            <a:r>
              <a:rPr lang="en-US" sz="2800" dirty="0" smtClean="0"/>
              <a:t>Well drained</a:t>
            </a:r>
          </a:p>
          <a:p>
            <a:r>
              <a:rPr lang="en-US" sz="2800" dirty="0" smtClean="0"/>
              <a:t>pH 5.8-6.5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Fertilizer:</a:t>
            </a:r>
          </a:p>
          <a:p>
            <a:r>
              <a:rPr lang="en-US" sz="2800" dirty="0" smtClean="0"/>
              <a:t>Fertilizer vary with </a:t>
            </a:r>
          </a:p>
          <a:p>
            <a:r>
              <a:rPr lang="en-US" sz="2800" dirty="0" smtClean="0"/>
              <a:t>Soil type</a:t>
            </a:r>
          </a:p>
          <a:p>
            <a:r>
              <a:rPr lang="en-US" sz="2800" dirty="0" smtClean="0"/>
              <a:t>Previous fertilizer application</a:t>
            </a:r>
          </a:p>
          <a:p>
            <a:r>
              <a:rPr lang="en-US" sz="2800" dirty="0" smtClean="0"/>
              <a:t>Purpose for which crop grown</a:t>
            </a:r>
          </a:p>
          <a:p>
            <a:r>
              <a:rPr lang="en-US" sz="2800" dirty="0" smtClean="0"/>
              <a:t>FYM: 40-50 t/ha</a:t>
            </a:r>
          </a:p>
          <a:p>
            <a:r>
              <a:rPr lang="en-US" sz="2800" dirty="0" smtClean="0"/>
              <a:t>NPK: 120-60-60 kg/ha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592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762000"/>
            <a:ext cx="8229600" cy="4525963"/>
          </a:xfrm>
        </p:spPr>
        <p:txBody>
          <a:bodyPr>
            <a:normAutofit fontScale="32500" lnSpcReduction="20000"/>
          </a:bodyPr>
          <a:lstStyle/>
          <a:p>
            <a:r>
              <a:rPr lang="en-US" sz="8000" dirty="0" smtClean="0">
                <a:solidFill>
                  <a:srgbClr val="FF0000"/>
                </a:solidFill>
              </a:rPr>
              <a:t>Spacing:</a:t>
            </a:r>
          </a:p>
          <a:p>
            <a:r>
              <a:rPr lang="en-US" sz="8000" dirty="0" smtClean="0"/>
              <a:t>Row to Row: 20 cm</a:t>
            </a:r>
          </a:p>
          <a:p>
            <a:r>
              <a:rPr lang="en-US" sz="8000" dirty="0" smtClean="0"/>
              <a:t>Plant to Plant: 10 cm</a:t>
            </a:r>
          </a:p>
          <a:p>
            <a:r>
              <a:rPr lang="en-US" sz="8000" dirty="0" smtClean="0">
                <a:solidFill>
                  <a:srgbClr val="FF0000"/>
                </a:solidFill>
              </a:rPr>
              <a:t>Seed Rate</a:t>
            </a:r>
            <a:r>
              <a:rPr lang="en-US" sz="8000" dirty="0" smtClean="0"/>
              <a:t>:</a:t>
            </a:r>
          </a:p>
          <a:p>
            <a:r>
              <a:rPr lang="en-US" sz="8000" dirty="0" smtClean="0">
                <a:solidFill>
                  <a:srgbClr val="7030A0"/>
                </a:solidFill>
              </a:rPr>
              <a:t>For nursery</a:t>
            </a:r>
          </a:p>
          <a:p>
            <a:r>
              <a:rPr lang="en-US" sz="8000" dirty="0" smtClean="0"/>
              <a:t>8-10 Kg/ha</a:t>
            </a:r>
          </a:p>
          <a:p>
            <a:r>
              <a:rPr lang="en-US" sz="8000" dirty="0" smtClean="0"/>
              <a:t>Direct sowing:</a:t>
            </a:r>
          </a:p>
          <a:p>
            <a:r>
              <a:rPr lang="en-US" sz="8000" dirty="0" smtClean="0"/>
              <a:t>25 Kg/ha</a:t>
            </a:r>
          </a:p>
          <a:p>
            <a:r>
              <a:rPr lang="en-US" sz="8000" dirty="0" smtClean="0">
                <a:solidFill>
                  <a:srgbClr val="7030A0"/>
                </a:solidFill>
              </a:rPr>
              <a:t>Bulb </a:t>
            </a:r>
          </a:p>
          <a:p>
            <a:r>
              <a:rPr lang="en-US" sz="8000" dirty="0" smtClean="0"/>
              <a:t>1000-1200 kg/ha</a:t>
            </a:r>
          </a:p>
          <a:p>
            <a:r>
              <a:rPr lang="en-US" sz="8000" dirty="0" smtClean="0"/>
              <a:t>They dibbled 15 cm apart in rows 45 cm apart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930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Irrigation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 seed bed  usually irrigated immediately before transplanting</a:t>
            </a:r>
          </a:p>
          <a:p>
            <a:r>
              <a:rPr lang="en-US" dirty="0" smtClean="0"/>
              <a:t>Irrigation stopped when tops mature and start falling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Varieties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Faisalabad </a:t>
            </a:r>
            <a:r>
              <a:rPr lang="en-US" dirty="0" smtClean="0"/>
              <a:t>early, 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Pindi</a:t>
            </a:r>
            <a:r>
              <a:rPr lang="en-US" dirty="0" smtClean="0"/>
              <a:t> red</a:t>
            </a:r>
          </a:p>
          <a:p>
            <a:pPr marL="0" indent="0">
              <a:buNone/>
            </a:pPr>
            <a:r>
              <a:rPr lang="en-US" dirty="0" smtClean="0"/>
              <a:t>Ghotki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smtClean="0"/>
              <a:t>local </a:t>
            </a:r>
            <a:r>
              <a:rPr lang="en-US" dirty="0" smtClean="0"/>
              <a:t>white</a:t>
            </a:r>
          </a:p>
          <a:p>
            <a:pPr marL="0" indent="0">
              <a:buNone/>
            </a:pPr>
            <a:r>
              <a:rPr lang="en-US" dirty="0" err="1" smtClean="0"/>
              <a:t>Phulkara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Thanobola</a:t>
            </a:r>
            <a:r>
              <a:rPr lang="en-US" dirty="0" smtClean="0"/>
              <a:t>  khan</a:t>
            </a:r>
          </a:p>
          <a:p>
            <a:pPr marL="0" indent="0">
              <a:buNone/>
            </a:pPr>
            <a:r>
              <a:rPr lang="en-US" dirty="0" smtClean="0"/>
              <a:t>Red Nasik</a:t>
            </a:r>
          </a:p>
          <a:p>
            <a:pPr marL="0" indent="0">
              <a:buNone/>
            </a:pPr>
            <a:r>
              <a:rPr lang="en-US" dirty="0" err="1" smtClean="0"/>
              <a:t>Desi</a:t>
            </a:r>
            <a:r>
              <a:rPr lang="en-US" dirty="0" smtClean="0"/>
              <a:t> </a:t>
            </a:r>
            <a:r>
              <a:rPr lang="en-US" dirty="0" smtClean="0"/>
              <a:t>red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874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Planting time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Seedlings raised between </a:t>
            </a:r>
            <a:r>
              <a:rPr lang="en-US" dirty="0" smtClean="0"/>
              <a:t>June </a:t>
            </a:r>
            <a:r>
              <a:rPr lang="en-US" dirty="0" smtClean="0"/>
              <a:t>and </a:t>
            </a:r>
            <a:r>
              <a:rPr lang="en-US" dirty="0" smtClean="0"/>
              <a:t>September </a:t>
            </a:r>
            <a:r>
              <a:rPr lang="en-US" dirty="0" smtClean="0"/>
              <a:t>from </a:t>
            </a:r>
            <a:r>
              <a:rPr lang="en-US" dirty="0" smtClean="0"/>
              <a:t>July </a:t>
            </a:r>
            <a:r>
              <a:rPr lang="en-US" dirty="0" smtClean="0"/>
              <a:t>to </a:t>
            </a:r>
            <a:r>
              <a:rPr lang="en-US" dirty="0" smtClean="0"/>
              <a:t>October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plains of </a:t>
            </a:r>
            <a:r>
              <a:rPr lang="en-US" dirty="0" smtClean="0"/>
              <a:t>Pakistan </a:t>
            </a:r>
            <a:r>
              <a:rPr lang="en-US" dirty="0" smtClean="0"/>
              <a:t>for winter crops, seeds sown from middle of </a:t>
            </a:r>
            <a:r>
              <a:rPr lang="en-US" dirty="0" smtClean="0"/>
              <a:t>October </a:t>
            </a:r>
            <a:r>
              <a:rPr lang="en-US" dirty="0" smtClean="0"/>
              <a:t>to end of </a:t>
            </a:r>
            <a:r>
              <a:rPr lang="en-US" dirty="0" smtClean="0"/>
              <a:t>November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 smtClean="0"/>
              <a:t>December </a:t>
            </a:r>
            <a:r>
              <a:rPr lang="en-US" dirty="0" smtClean="0"/>
              <a:t>and </a:t>
            </a:r>
            <a:r>
              <a:rPr lang="en-US" dirty="0" smtClean="0"/>
              <a:t>January </a:t>
            </a:r>
            <a:r>
              <a:rPr lang="en-US" dirty="0" smtClean="0"/>
              <a:t>when seedlings reach the age of 8-10 weeks, they are </a:t>
            </a:r>
            <a:r>
              <a:rPr lang="en-US" dirty="0" smtClean="0"/>
              <a:t>transplanted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the hills, seeds are sown from march to </a:t>
            </a:r>
            <a:r>
              <a:rPr lang="en-US" dirty="0" smtClean="0"/>
              <a:t>June</a:t>
            </a:r>
            <a:endParaRPr lang="en-US" dirty="0" smtClean="0"/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21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Harvesting</a:t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4525963"/>
          </a:xfrm>
        </p:spPr>
        <p:txBody>
          <a:bodyPr/>
          <a:lstStyle/>
          <a:p>
            <a:r>
              <a:rPr lang="en-US" dirty="0" smtClean="0"/>
              <a:t>Green bunch onions harvested when diameter of a lead pencil and small bulb has formed</a:t>
            </a:r>
          </a:p>
          <a:p>
            <a:r>
              <a:rPr lang="en-US" dirty="0" smtClean="0"/>
              <a:t>Mature bulbs can be pulled out easily by hand if soil is not hard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Yield</a:t>
            </a:r>
          </a:p>
          <a:p>
            <a:r>
              <a:rPr lang="en-US" dirty="0" smtClean="0"/>
              <a:t>25-30 t/ha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080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299</Words>
  <Application>Microsoft Office PowerPoint</Application>
  <PresentationFormat>On-screen Show (4:3)</PresentationFormat>
  <Paragraphs>68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ONION</vt:lpstr>
      <vt:lpstr>Uses</vt:lpstr>
      <vt:lpstr>Climate</vt:lpstr>
      <vt:lpstr>PowerPoint Presentation</vt:lpstr>
      <vt:lpstr>PowerPoint Presentation</vt:lpstr>
      <vt:lpstr>Irrigation </vt:lpstr>
      <vt:lpstr>Planting time </vt:lpstr>
      <vt:lpstr>Harvesting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Zahoor HUssain</dc:creator>
  <cp:lastModifiedBy>Zahoor HUssain</cp:lastModifiedBy>
  <cp:revision>17</cp:revision>
  <dcterms:created xsi:type="dcterms:W3CDTF">2015-05-28T13:21:16Z</dcterms:created>
  <dcterms:modified xsi:type="dcterms:W3CDTF">2015-05-29T06:24:12Z</dcterms:modified>
</cp:coreProperties>
</file>