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6" r:id="rId1"/>
  </p:sldMasterIdLst>
  <p:notesMasterIdLst>
    <p:notesMasterId r:id="rId18"/>
  </p:notesMasterIdLst>
  <p:handoutMasterIdLst>
    <p:handoutMasterId r:id="rId19"/>
  </p:handoutMasterIdLst>
  <p:sldIdLst>
    <p:sldId id="265" r:id="rId2"/>
    <p:sldId id="317" r:id="rId3"/>
    <p:sldId id="384" r:id="rId4"/>
    <p:sldId id="318" r:id="rId5"/>
    <p:sldId id="319" r:id="rId6"/>
    <p:sldId id="320" r:id="rId7"/>
    <p:sldId id="385" r:id="rId8"/>
    <p:sldId id="321" r:id="rId9"/>
    <p:sldId id="322" r:id="rId10"/>
    <p:sldId id="323" r:id="rId11"/>
    <p:sldId id="324" r:id="rId12"/>
    <p:sldId id="325" r:id="rId13"/>
    <p:sldId id="326" r:id="rId14"/>
    <p:sldId id="386" r:id="rId15"/>
    <p:sldId id="327" r:id="rId16"/>
    <p:sldId id="301" r:id="rId17"/>
  </p:sldIdLst>
  <p:sldSz cx="9144000" cy="6858000" type="screen4x3"/>
  <p:notesSz cx="10234613" cy="7102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0000"/>
    <a:srgbClr val="A1D8FD"/>
    <a:srgbClr val="66FF33"/>
    <a:srgbClr val="FFFF00"/>
    <a:srgbClr val="FF33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5501"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4435338" cy="35450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defRPr>
            </a:lvl1pPr>
          </a:lstStyle>
          <a:p>
            <a:endParaRPr lang="en-US" dirty="0"/>
          </a:p>
        </p:txBody>
      </p:sp>
      <p:sp>
        <p:nvSpPr>
          <p:cNvPr id="74755" name="Rectangle 3"/>
          <p:cNvSpPr>
            <a:spLocks noGrp="1" noChangeArrowheads="1"/>
          </p:cNvSpPr>
          <p:nvPr>
            <p:ph type="dt" sz="quarter" idx="1"/>
          </p:nvPr>
        </p:nvSpPr>
        <p:spPr bwMode="auto">
          <a:xfrm>
            <a:off x="5797583" y="1"/>
            <a:ext cx="4435338" cy="35450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defRPr>
            </a:lvl1pPr>
          </a:lstStyle>
          <a:p>
            <a:endParaRPr lang="en-US" dirty="0"/>
          </a:p>
        </p:txBody>
      </p:sp>
      <p:sp>
        <p:nvSpPr>
          <p:cNvPr id="74756" name="Rectangle 4"/>
          <p:cNvSpPr>
            <a:spLocks noGrp="1" noChangeArrowheads="1"/>
          </p:cNvSpPr>
          <p:nvPr>
            <p:ph type="ftr" sz="quarter" idx="2"/>
          </p:nvPr>
        </p:nvSpPr>
        <p:spPr bwMode="auto">
          <a:xfrm>
            <a:off x="0" y="6746428"/>
            <a:ext cx="4435338" cy="35450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defRPr>
            </a:lvl1pPr>
          </a:lstStyle>
          <a:p>
            <a:endParaRPr lang="en-US" dirty="0"/>
          </a:p>
        </p:txBody>
      </p:sp>
      <p:sp>
        <p:nvSpPr>
          <p:cNvPr id="74757" name="Rectangle 5"/>
          <p:cNvSpPr>
            <a:spLocks noGrp="1" noChangeArrowheads="1"/>
          </p:cNvSpPr>
          <p:nvPr>
            <p:ph type="sldNum" sz="quarter" idx="3"/>
          </p:nvPr>
        </p:nvSpPr>
        <p:spPr bwMode="auto">
          <a:xfrm>
            <a:off x="5797583" y="6746428"/>
            <a:ext cx="4435338" cy="35450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itchFamily="18" charset="0"/>
              </a:defRPr>
            </a:lvl1pPr>
          </a:lstStyle>
          <a:p>
            <a:fld id="{98277AA0-422D-49C5-AD31-D6F6794DCACC}" type="slidenum">
              <a:rPr lang="en-US"/>
              <a:pPr/>
              <a:t>‹#›</a:t>
            </a:fld>
            <a:endParaRPr lang="en-US" dirty="0"/>
          </a:p>
        </p:txBody>
      </p:sp>
    </p:spTree>
    <p:extLst>
      <p:ext uri="{BB962C8B-B14F-4D97-AF65-F5344CB8AC3E}">
        <p14:creationId xmlns:p14="http://schemas.microsoft.com/office/powerpoint/2010/main" val="1565031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1"/>
            <a:ext cx="4435338" cy="3545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28003" name="Rectangle 3"/>
          <p:cNvSpPr>
            <a:spLocks noGrp="1" noChangeArrowheads="1"/>
          </p:cNvSpPr>
          <p:nvPr>
            <p:ph type="dt" idx="1"/>
          </p:nvPr>
        </p:nvSpPr>
        <p:spPr bwMode="auto">
          <a:xfrm>
            <a:off x="5797583" y="1"/>
            <a:ext cx="4435338" cy="3545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dirty="0"/>
          </a:p>
        </p:txBody>
      </p:sp>
      <p:sp>
        <p:nvSpPr>
          <p:cNvPr id="128004" name="Rectangle 4"/>
          <p:cNvSpPr>
            <a:spLocks noGrp="1" noRot="1" noChangeAspect="1" noChangeArrowheads="1" noTextEdit="1"/>
          </p:cNvSpPr>
          <p:nvPr>
            <p:ph type="sldImg" idx="2"/>
          </p:nvPr>
        </p:nvSpPr>
        <p:spPr bwMode="auto">
          <a:xfrm>
            <a:off x="3341688" y="533400"/>
            <a:ext cx="3552825" cy="2663825"/>
          </a:xfrm>
          <a:prstGeom prst="rect">
            <a:avLst/>
          </a:prstGeom>
          <a:noFill/>
          <a:ln w="9525">
            <a:solidFill>
              <a:srgbClr val="000000"/>
            </a:solidFill>
            <a:miter lim="800000"/>
            <a:headEnd/>
            <a:tailEnd/>
          </a:ln>
          <a:effectLst/>
        </p:spPr>
      </p:sp>
      <p:sp>
        <p:nvSpPr>
          <p:cNvPr id="128005" name="Rectangle 5"/>
          <p:cNvSpPr>
            <a:spLocks noGrp="1" noChangeArrowheads="1"/>
          </p:cNvSpPr>
          <p:nvPr>
            <p:ph type="body" sz="quarter" idx="3"/>
          </p:nvPr>
        </p:nvSpPr>
        <p:spPr bwMode="auto">
          <a:xfrm>
            <a:off x="1023801" y="3373985"/>
            <a:ext cx="8187014" cy="3195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8006" name="Rectangle 6"/>
          <p:cNvSpPr>
            <a:spLocks noGrp="1" noChangeArrowheads="1"/>
          </p:cNvSpPr>
          <p:nvPr>
            <p:ph type="ftr" sz="quarter" idx="4"/>
          </p:nvPr>
        </p:nvSpPr>
        <p:spPr bwMode="auto">
          <a:xfrm>
            <a:off x="0" y="6746428"/>
            <a:ext cx="4435338" cy="35450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28007" name="Rectangle 7"/>
          <p:cNvSpPr>
            <a:spLocks noGrp="1" noChangeArrowheads="1"/>
          </p:cNvSpPr>
          <p:nvPr>
            <p:ph type="sldNum" sz="quarter" idx="5"/>
          </p:nvPr>
        </p:nvSpPr>
        <p:spPr bwMode="auto">
          <a:xfrm>
            <a:off x="5797583" y="6746428"/>
            <a:ext cx="4435338" cy="35450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B375FC27-C9DA-4FC8-8D8B-B445BA50C65D}" type="slidenum">
              <a:rPr lang="en-US"/>
              <a:pPr/>
              <a:t>‹#›</a:t>
            </a:fld>
            <a:endParaRPr lang="en-US" dirty="0"/>
          </a:p>
        </p:txBody>
      </p:sp>
    </p:spTree>
    <p:extLst>
      <p:ext uri="{BB962C8B-B14F-4D97-AF65-F5344CB8AC3E}">
        <p14:creationId xmlns:p14="http://schemas.microsoft.com/office/powerpoint/2010/main" val="7590498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rgbClr val="C00000"/>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D6F981B-5368-48B0-8DC1-5E439685D15B}" type="slidenum">
              <a:rPr lang="en-US" smtClean="0"/>
              <a:pPr/>
              <a:t>‹#›</a:t>
            </a:fld>
            <a:endParaRPr lang="en-US" dirty="0"/>
          </a:p>
        </p:txBody>
      </p:sp>
      <p:pic>
        <p:nvPicPr>
          <p:cNvPr id="13" name="Picture 12" descr="dse_logo_clr.jpg"/>
          <p:cNvPicPr>
            <a:picLocks noChangeAspect="1"/>
          </p:cNvPicPr>
          <p:nvPr userDrawn="1"/>
        </p:nvPicPr>
        <p:blipFill>
          <a:blip r:embed="rId3" cstate="print"/>
          <a:stretch>
            <a:fillRect/>
          </a:stretch>
        </p:blipFill>
        <p:spPr>
          <a:xfrm>
            <a:off x="7622841" y="54864"/>
            <a:ext cx="1451056" cy="169773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9C22A75-4EAE-42DD-A329-D351D2353A1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210CC31-C690-42E2-91AE-B48223F38F8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8E39768-55DC-42DF-B2CB-4D4CE6063993}"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solidFill>
                  <a:srgbClr val="008000"/>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483D255-0C04-4D39-A4CD-FCC0B5073F6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rgbClr val="008000"/>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rgbClr val="008000"/>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3D9D79A-F946-4617-93EE-BA949AD47439}"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1081621-0B77-4E7D-8BD7-0767F3E05AB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FB2B2A6-2657-4C65-993A-37AD5A8BFA13}"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39BEC99-8755-42E6-A142-15F8A97C027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AFB4B43-2647-4DB3-812C-88FAA9FABE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4570D00-7FB1-483A-9555-997AB2D170E1}"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CA22F1-4A8B-4633-A241-853BEA80DC70}" type="slidenum">
              <a:rPr lang="en-US" smtClean="0"/>
              <a:pPr/>
              <a:t>‹#›</a:t>
            </a:fld>
            <a:endParaRPr lang="en-US" dirty="0"/>
          </a:p>
        </p:txBody>
      </p:sp>
      <p:pic>
        <p:nvPicPr>
          <p:cNvPr id="11" name="Picture 10" descr="dse_logo_clr.jpg"/>
          <p:cNvPicPr>
            <a:picLocks noChangeAspect="1"/>
          </p:cNvPicPr>
          <p:nvPr userDrawn="1"/>
        </p:nvPicPr>
        <p:blipFill>
          <a:blip r:embed="rId14" cstate="print"/>
          <a:stretch>
            <a:fillRect/>
          </a:stretch>
        </p:blipFill>
        <p:spPr>
          <a:xfrm>
            <a:off x="8548937" y="6172200"/>
            <a:ext cx="515815" cy="603503"/>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4100" b="1" kern="1200" baseline="0">
          <a:solidFill>
            <a:schemeClr val="bg2">
              <a:lumMod val="50000"/>
            </a:schemeClr>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6" name="Rectangle 10"/>
          <p:cNvSpPr>
            <a:spLocks noGrp="1" noChangeArrowheads="1"/>
          </p:cNvSpPr>
          <p:nvPr>
            <p:ph type="ctrTitle"/>
          </p:nvPr>
        </p:nvSpPr>
        <p:spPr/>
        <p:txBody>
          <a:bodyPr/>
          <a:lstStyle/>
          <a:p>
            <a:r>
              <a:rPr lang="en-US" dirty="0" smtClean="0"/>
              <a:t>Requirements Engineering</a:t>
            </a:r>
            <a:endParaRPr lang="en-US" dirty="0"/>
          </a:p>
        </p:txBody>
      </p:sp>
      <p:sp>
        <p:nvSpPr>
          <p:cNvPr id="14347" name="Rectangle 11"/>
          <p:cNvSpPr>
            <a:spLocks noGrp="1" noChangeArrowheads="1"/>
          </p:cNvSpPr>
          <p:nvPr>
            <p:ph type="subTitle" idx="1"/>
          </p:nvPr>
        </p:nvSpPr>
        <p:spPr/>
        <p:txBody>
          <a:bodyPr>
            <a:normAutofit/>
          </a:bodyPr>
          <a:lstStyle/>
          <a:p>
            <a:r>
              <a:rPr lang="en-US" sz="800" dirty="0" smtClean="0"/>
              <a:t>.</a:t>
            </a:r>
            <a:endParaRPr lang="en-US" sz="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4"/>
          <p:cNvSpPr>
            <a:spLocks noGrp="1" noChangeArrowheads="1"/>
          </p:cNvSpPr>
          <p:nvPr>
            <p:ph type="title"/>
          </p:nvPr>
        </p:nvSpPr>
        <p:spPr/>
        <p:txBody>
          <a:bodyPr/>
          <a:lstStyle/>
          <a:p>
            <a:r>
              <a:rPr lang="en-US"/>
              <a:t>Elicitation activities</a:t>
            </a:r>
          </a:p>
        </p:txBody>
      </p:sp>
      <p:sp>
        <p:nvSpPr>
          <p:cNvPr id="131077" name="Rectangle 5"/>
          <p:cNvSpPr>
            <a:spLocks noGrp="1" noChangeArrowheads="1"/>
          </p:cNvSpPr>
          <p:nvPr>
            <p:ph type="body" idx="1"/>
          </p:nvPr>
        </p:nvSpPr>
        <p:spPr/>
        <p:txBody>
          <a:bodyPr/>
          <a:lstStyle/>
          <a:p>
            <a:pPr>
              <a:lnSpc>
                <a:spcPct val="90000"/>
              </a:lnSpc>
            </a:pPr>
            <a:r>
              <a:rPr lang="en-US" sz="2400" b="1" dirty="0"/>
              <a:t>Application domain understanding</a:t>
            </a:r>
            <a:r>
              <a:rPr lang="en-US" sz="2400" dirty="0"/>
              <a:t>  </a:t>
            </a:r>
          </a:p>
          <a:p>
            <a:pPr lvl="1">
              <a:lnSpc>
                <a:spcPct val="90000"/>
              </a:lnSpc>
            </a:pPr>
            <a:r>
              <a:rPr lang="en-US" sz="2000" dirty="0"/>
              <a:t>Application domain knowledge is knowledge of the general area where the system is applied. </a:t>
            </a:r>
          </a:p>
          <a:p>
            <a:pPr>
              <a:lnSpc>
                <a:spcPct val="90000"/>
              </a:lnSpc>
            </a:pPr>
            <a:r>
              <a:rPr lang="en-US" sz="2400" b="1" dirty="0"/>
              <a:t>Problem understanding </a:t>
            </a:r>
          </a:p>
          <a:p>
            <a:pPr lvl="1">
              <a:lnSpc>
                <a:spcPct val="90000"/>
              </a:lnSpc>
            </a:pPr>
            <a:r>
              <a:rPr lang="en-US" sz="2000" dirty="0"/>
              <a:t>The details of the specific customer problem where the system will be applied must be understood. </a:t>
            </a:r>
          </a:p>
          <a:p>
            <a:pPr>
              <a:lnSpc>
                <a:spcPct val="90000"/>
              </a:lnSpc>
            </a:pPr>
            <a:r>
              <a:rPr lang="en-US" sz="2400" b="1" dirty="0"/>
              <a:t>Business understanding  </a:t>
            </a:r>
          </a:p>
          <a:p>
            <a:pPr lvl="1">
              <a:lnSpc>
                <a:spcPct val="90000"/>
              </a:lnSpc>
            </a:pPr>
            <a:r>
              <a:rPr lang="en-US" sz="2000" dirty="0"/>
              <a:t>You must understand how systems interact and contribute to overall business goals.</a:t>
            </a:r>
          </a:p>
          <a:p>
            <a:pPr>
              <a:lnSpc>
                <a:spcPct val="90000"/>
              </a:lnSpc>
            </a:pPr>
            <a:r>
              <a:rPr lang="en-US" sz="2400" b="1" dirty="0"/>
              <a:t>Understanding the needs and constraints of system stakeholders </a:t>
            </a:r>
          </a:p>
          <a:p>
            <a:pPr lvl="1">
              <a:lnSpc>
                <a:spcPct val="90000"/>
              </a:lnSpc>
            </a:pPr>
            <a:r>
              <a:rPr lang="en-US" sz="2000" dirty="0"/>
              <a:t>You must understand, in detail, the specific needs of people who require system support in their work.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1077">
                                            <p:txEl>
                                              <p:pRg st="0" end="0"/>
                                            </p:txEl>
                                          </p:spTgt>
                                        </p:tgtEl>
                                        <p:attrNameLst>
                                          <p:attrName>style.visibility</p:attrName>
                                        </p:attrNameLst>
                                      </p:cBhvr>
                                      <p:to>
                                        <p:strVal val="visible"/>
                                      </p:to>
                                    </p:set>
                                    <p:anim calcmode="lin" valueType="num">
                                      <p:cBhvr additive="base">
                                        <p:cTn id="7" dur="500" fill="hold"/>
                                        <p:tgtEl>
                                          <p:spTgt spid="131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107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1077">
                                            <p:txEl>
                                              <p:pRg st="1" end="1"/>
                                            </p:txEl>
                                          </p:spTgt>
                                        </p:tgtEl>
                                        <p:attrNameLst>
                                          <p:attrName>style.visibility</p:attrName>
                                        </p:attrNameLst>
                                      </p:cBhvr>
                                      <p:to>
                                        <p:strVal val="visible"/>
                                      </p:to>
                                    </p:set>
                                    <p:anim calcmode="lin" valueType="num">
                                      <p:cBhvr additive="base">
                                        <p:cTn id="11" dur="500" fill="hold"/>
                                        <p:tgtEl>
                                          <p:spTgt spid="13107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1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1077">
                                            <p:txEl>
                                              <p:pRg st="2" end="2"/>
                                            </p:txEl>
                                          </p:spTgt>
                                        </p:tgtEl>
                                        <p:attrNameLst>
                                          <p:attrName>style.visibility</p:attrName>
                                        </p:attrNameLst>
                                      </p:cBhvr>
                                      <p:to>
                                        <p:strVal val="visible"/>
                                      </p:to>
                                    </p:set>
                                    <p:anim calcmode="lin" valueType="num">
                                      <p:cBhvr additive="base">
                                        <p:cTn id="17" dur="500" fill="hold"/>
                                        <p:tgtEl>
                                          <p:spTgt spid="13107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107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1077">
                                            <p:txEl>
                                              <p:pRg st="3" end="3"/>
                                            </p:txEl>
                                          </p:spTgt>
                                        </p:tgtEl>
                                        <p:attrNameLst>
                                          <p:attrName>style.visibility</p:attrName>
                                        </p:attrNameLst>
                                      </p:cBhvr>
                                      <p:to>
                                        <p:strVal val="visible"/>
                                      </p:to>
                                    </p:set>
                                    <p:anim calcmode="lin" valueType="num">
                                      <p:cBhvr additive="base">
                                        <p:cTn id="21" dur="500" fill="hold"/>
                                        <p:tgtEl>
                                          <p:spTgt spid="13107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10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1077">
                                            <p:txEl>
                                              <p:pRg st="4" end="4"/>
                                            </p:txEl>
                                          </p:spTgt>
                                        </p:tgtEl>
                                        <p:attrNameLst>
                                          <p:attrName>style.visibility</p:attrName>
                                        </p:attrNameLst>
                                      </p:cBhvr>
                                      <p:to>
                                        <p:strVal val="visible"/>
                                      </p:to>
                                    </p:set>
                                    <p:anim calcmode="lin" valueType="num">
                                      <p:cBhvr additive="base">
                                        <p:cTn id="27" dur="500" fill="hold"/>
                                        <p:tgtEl>
                                          <p:spTgt spid="13107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1077">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1077">
                                            <p:txEl>
                                              <p:pRg st="5" end="5"/>
                                            </p:txEl>
                                          </p:spTgt>
                                        </p:tgtEl>
                                        <p:attrNameLst>
                                          <p:attrName>style.visibility</p:attrName>
                                        </p:attrNameLst>
                                      </p:cBhvr>
                                      <p:to>
                                        <p:strVal val="visible"/>
                                      </p:to>
                                    </p:set>
                                    <p:anim calcmode="lin" valueType="num">
                                      <p:cBhvr additive="base">
                                        <p:cTn id="31" dur="500" fill="hold"/>
                                        <p:tgtEl>
                                          <p:spTgt spid="13107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10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1077">
                                            <p:txEl>
                                              <p:pRg st="6" end="6"/>
                                            </p:txEl>
                                          </p:spTgt>
                                        </p:tgtEl>
                                        <p:attrNameLst>
                                          <p:attrName>style.visibility</p:attrName>
                                        </p:attrNameLst>
                                      </p:cBhvr>
                                      <p:to>
                                        <p:strVal val="visible"/>
                                      </p:to>
                                    </p:set>
                                    <p:anim calcmode="lin" valueType="num">
                                      <p:cBhvr additive="base">
                                        <p:cTn id="37" dur="500" fill="hold"/>
                                        <p:tgtEl>
                                          <p:spTgt spid="13107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1077">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1077">
                                            <p:txEl>
                                              <p:pRg st="7" end="7"/>
                                            </p:txEl>
                                          </p:spTgt>
                                        </p:tgtEl>
                                        <p:attrNameLst>
                                          <p:attrName>style.visibility</p:attrName>
                                        </p:attrNameLst>
                                      </p:cBhvr>
                                      <p:to>
                                        <p:strVal val="visible"/>
                                      </p:to>
                                    </p:set>
                                    <p:anim calcmode="lin" valueType="num">
                                      <p:cBhvr additive="base">
                                        <p:cTn id="41" dur="500" fill="hold"/>
                                        <p:tgtEl>
                                          <p:spTgt spid="131077">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3107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noFill/>
          <a:ln/>
        </p:spPr>
        <p:txBody>
          <a:bodyPr lIns="90841" tIns="44623" rIns="90841" bIns="44623" anchor="b">
            <a:normAutofit fontScale="90000"/>
          </a:bodyPr>
          <a:lstStyle/>
          <a:p>
            <a:r>
              <a:rPr lang="en-US" sz="4000" dirty="0"/>
              <a:t>The requirements </a:t>
            </a:r>
            <a:r>
              <a:rPr lang="en-US" sz="3600" dirty="0"/>
              <a:t>elicitation </a:t>
            </a:r>
            <a:r>
              <a:rPr lang="en-US" sz="3600" dirty="0" smtClean="0"/>
              <a:t>STAGES</a:t>
            </a:r>
            <a:endParaRPr lang="en-US" sz="3600" dirty="0"/>
          </a:p>
        </p:txBody>
      </p:sp>
      <p:graphicFrame>
        <p:nvGraphicFramePr>
          <p:cNvPr id="132099" name="Object 3"/>
          <p:cNvGraphicFramePr>
            <a:graphicFrameLocks/>
          </p:cNvGraphicFramePr>
          <p:nvPr/>
        </p:nvGraphicFramePr>
        <p:xfrm>
          <a:off x="228600" y="1885950"/>
          <a:ext cx="8623300" cy="3684588"/>
        </p:xfrm>
        <a:graphic>
          <a:graphicData uri="http://schemas.openxmlformats.org/presentationml/2006/ole">
            <mc:AlternateContent xmlns:mc="http://schemas.openxmlformats.org/markup-compatibility/2006">
              <mc:Choice xmlns:v="urn:schemas-microsoft-com:vml" Requires="v">
                <p:oleObj spid="_x0000_s2057" name="Document" r:id="rId3" imgW="0" imgH="0" progId="Word.Document.8">
                  <p:embed/>
                </p:oleObj>
              </mc:Choice>
              <mc:Fallback>
                <p:oleObj name="Document" r:id="rId3" imgW="0" imgH="0" progId="Word.Document.8">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885950"/>
                        <a:ext cx="8623300" cy="368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228600" y="0"/>
            <a:ext cx="8229600" cy="1143000"/>
          </a:xfrm>
          <a:noFill/>
          <a:ln/>
        </p:spPr>
        <p:txBody>
          <a:bodyPr lIns="90841" tIns="44623" rIns="90841" bIns="44623" anchor="b"/>
          <a:lstStyle/>
          <a:p>
            <a:r>
              <a:rPr lang="en-US" dirty="0"/>
              <a:t>Elicitation stages</a:t>
            </a:r>
          </a:p>
        </p:txBody>
      </p:sp>
      <p:sp>
        <p:nvSpPr>
          <p:cNvPr id="133123" name="Rectangle 3"/>
          <p:cNvSpPr>
            <a:spLocks noGrp="1" noChangeArrowheads="1"/>
          </p:cNvSpPr>
          <p:nvPr>
            <p:ph type="body" idx="1"/>
          </p:nvPr>
        </p:nvSpPr>
        <p:spPr>
          <a:xfrm>
            <a:off x="198549" y="1143000"/>
            <a:ext cx="8229600" cy="4525963"/>
          </a:xfrm>
          <a:noFill/>
          <a:ln/>
        </p:spPr>
        <p:txBody>
          <a:bodyPr lIns="90841" tIns="44623" rIns="90841" bIns="44623">
            <a:normAutofit fontScale="77500" lnSpcReduction="20000"/>
          </a:bodyPr>
          <a:lstStyle/>
          <a:p>
            <a:pPr algn="just">
              <a:lnSpc>
                <a:spcPct val="150000"/>
              </a:lnSpc>
            </a:pPr>
            <a:r>
              <a:rPr lang="en-US" sz="2000" b="1" dirty="0"/>
              <a:t>Objective setting </a:t>
            </a:r>
          </a:p>
          <a:p>
            <a:pPr lvl="1" algn="just">
              <a:lnSpc>
                <a:spcPct val="150000"/>
              </a:lnSpc>
            </a:pPr>
            <a:r>
              <a:rPr lang="en-US" sz="2000" dirty="0"/>
              <a:t>The organizational objectives should be established including general goals of the business, an outline description of the problem to be solved, why the system is necessary and the constraints on the system. </a:t>
            </a:r>
          </a:p>
          <a:p>
            <a:pPr algn="just">
              <a:lnSpc>
                <a:spcPct val="150000"/>
              </a:lnSpc>
            </a:pPr>
            <a:r>
              <a:rPr lang="en-US" sz="2000" b="1" dirty="0"/>
              <a:t>Background </a:t>
            </a:r>
            <a:r>
              <a:rPr lang="en-US" sz="2000" b="1" dirty="0" smtClean="0"/>
              <a:t>knowledge  </a:t>
            </a:r>
            <a:endParaRPr lang="en-US" sz="2000" b="1" dirty="0"/>
          </a:p>
          <a:p>
            <a:pPr lvl="1" algn="just">
              <a:lnSpc>
                <a:spcPct val="150000"/>
              </a:lnSpc>
            </a:pPr>
            <a:r>
              <a:rPr lang="en-US" sz="2000" dirty="0"/>
              <a:t>Background information about the system includes information about the organization where the system is to be installed, the application domain of the system and information about existing systems</a:t>
            </a:r>
          </a:p>
          <a:p>
            <a:pPr algn="just">
              <a:lnSpc>
                <a:spcPct val="150000"/>
              </a:lnSpc>
            </a:pPr>
            <a:r>
              <a:rPr lang="en-US" sz="2000" b="1" dirty="0"/>
              <a:t>Knowledge organization  </a:t>
            </a:r>
          </a:p>
          <a:p>
            <a:pPr lvl="1" algn="just">
              <a:lnSpc>
                <a:spcPct val="150000"/>
              </a:lnSpc>
            </a:pPr>
            <a:r>
              <a:rPr lang="en-US" sz="2000" dirty="0"/>
              <a:t>The large amount of knowledge which has been collected in the previous stage must be organized and collated. </a:t>
            </a:r>
          </a:p>
          <a:p>
            <a:pPr algn="just">
              <a:lnSpc>
                <a:spcPct val="150000"/>
              </a:lnSpc>
            </a:pPr>
            <a:r>
              <a:rPr lang="en-US" sz="2000" b="1" dirty="0"/>
              <a:t>Stakeholder requirements collection </a:t>
            </a:r>
          </a:p>
          <a:p>
            <a:pPr lvl="1" algn="just">
              <a:lnSpc>
                <a:spcPct val="150000"/>
              </a:lnSpc>
            </a:pPr>
            <a:r>
              <a:rPr lang="en-US" sz="2000" dirty="0"/>
              <a:t>System stakeholders are consulted to discover their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23">
                                            <p:txEl>
                                              <p:pRg st="1" end="1"/>
                                            </p:txEl>
                                          </p:spTgt>
                                        </p:tgtEl>
                                        <p:attrNameLst>
                                          <p:attrName>style.visibility</p:attrName>
                                        </p:attrNameLst>
                                      </p:cBhvr>
                                      <p:to>
                                        <p:strVal val="visible"/>
                                      </p:to>
                                    </p:set>
                                    <p:anim calcmode="lin" valueType="num">
                                      <p:cBhvr additive="base">
                                        <p:cTn id="11" dur="500" fill="hold"/>
                                        <p:tgtEl>
                                          <p:spTgt spid="1331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3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 calcmode="lin" valueType="num">
                                      <p:cBhvr additive="base">
                                        <p:cTn id="17" dur="500" fill="hold"/>
                                        <p:tgtEl>
                                          <p:spTgt spid="13312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312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3123">
                                            <p:txEl>
                                              <p:pRg st="3" end="3"/>
                                            </p:txEl>
                                          </p:spTgt>
                                        </p:tgtEl>
                                        <p:attrNameLst>
                                          <p:attrName>style.visibility</p:attrName>
                                        </p:attrNameLst>
                                      </p:cBhvr>
                                      <p:to>
                                        <p:strVal val="visible"/>
                                      </p:to>
                                    </p:set>
                                    <p:anim calcmode="lin" valueType="num">
                                      <p:cBhvr additive="base">
                                        <p:cTn id="21" dur="500" fill="hold"/>
                                        <p:tgtEl>
                                          <p:spTgt spid="13312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3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3123">
                                            <p:txEl>
                                              <p:pRg st="4" end="4"/>
                                            </p:txEl>
                                          </p:spTgt>
                                        </p:tgtEl>
                                        <p:attrNameLst>
                                          <p:attrName>style.visibility</p:attrName>
                                        </p:attrNameLst>
                                      </p:cBhvr>
                                      <p:to>
                                        <p:strVal val="visible"/>
                                      </p:to>
                                    </p:set>
                                    <p:anim calcmode="lin" valueType="num">
                                      <p:cBhvr additive="base">
                                        <p:cTn id="27" dur="500" fill="hold"/>
                                        <p:tgtEl>
                                          <p:spTgt spid="13312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312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123">
                                            <p:txEl>
                                              <p:pRg st="5" end="5"/>
                                            </p:txEl>
                                          </p:spTgt>
                                        </p:tgtEl>
                                        <p:attrNameLst>
                                          <p:attrName>style.visibility</p:attrName>
                                        </p:attrNameLst>
                                      </p:cBhvr>
                                      <p:to>
                                        <p:strVal val="visible"/>
                                      </p:to>
                                    </p:set>
                                    <p:anim calcmode="lin" valueType="num">
                                      <p:cBhvr additive="base">
                                        <p:cTn id="31" dur="500" fill="hold"/>
                                        <p:tgtEl>
                                          <p:spTgt spid="13312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123">
                                            <p:txEl>
                                              <p:pRg st="6" end="6"/>
                                            </p:txEl>
                                          </p:spTgt>
                                        </p:tgtEl>
                                        <p:attrNameLst>
                                          <p:attrName>style.visibility</p:attrName>
                                        </p:attrNameLst>
                                      </p:cBhvr>
                                      <p:to>
                                        <p:strVal val="visible"/>
                                      </p:to>
                                    </p:set>
                                    <p:anim calcmode="lin" valueType="num">
                                      <p:cBhvr additive="base">
                                        <p:cTn id="37" dur="500" fill="hold"/>
                                        <p:tgtEl>
                                          <p:spTgt spid="13312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2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3123">
                                            <p:txEl>
                                              <p:pRg st="7" end="7"/>
                                            </p:txEl>
                                          </p:spTgt>
                                        </p:tgtEl>
                                        <p:attrNameLst>
                                          <p:attrName>style.visibility</p:attrName>
                                        </p:attrNameLst>
                                      </p:cBhvr>
                                      <p:to>
                                        <p:strVal val="visible"/>
                                      </p:to>
                                    </p:set>
                                    <p:anim calcmode="lin" valueType="num">
                                      <p:cBhvr additive="base">
                                        <p:cTn id="41" dur="500" fill="hold"/>
                                        <p:tgtEl>
                                          <p:spTgt spid="13312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331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p:txBody>
          <a:bodyPr/>
          <a:lstStyle/>
          <a:p>
            <a:r>
              <a:rPr lang="en-US"/>
              <a:t>Focus of Elicitation</a:t>
            </a:r>
          </a:p>
        </p:txBody>
      </p:sp>
      <p:sp>
        <p:nvSpPr>
          <p:cNvPr id="105477" name="Rectangle 5"/>
          <p:cNvSpPr>
            <a:spLocks noGrp="1" noChangeArrowheads="1"/>
          </p:cNvSpPr>
          <p:nvPr>
            <p:ph type="body" idx="1"/>
          </p:nvPr>
        </p:nvSpPr>
        <p:spPr/>
        <p:txBody>
          <a:bodyPr>
            <a:noAutofit/>
          </a:bodyPr>
          <a:lstStyle/>
          <a:p>
            <a:pPr algn="just">
              <a:lnSpc>
                <a:spcPct val="150000"/>
              </a:lnSpc>
            </a:pPr>
            <a:r>
              <a:rPr lang="en-US" sz="2000" dirty="0"/>
              <a:t>Collect “enough” information to:</a:t>
            </a:r>
          </a:p>
          <a:p>
            <a:pPr algn="just">
              <a:lnSpc>
                <a:spcPct val="150000"/>
              </a:lnSpc>
              <a:buFont typeface="Wingdings" panose="05000000000000000000" pitchFamily="2" charset="2"/>
              <a:buChar char="ü"/>
            </a:pPr>
            <a:r>
              <a:rPr lang="en-US" sz="2000" dirty="0"/>
              <a:t>identify problem Boundaries</a:t>
            </a:r>
          </a:p>
          <a:p>
            <a:pPr lvl="1" algn="just">
              <a:lnSpc>
                <a:spcPct val="150000"/>
              </a:lnSpc>
              <a:buFont typeface="Wingdings" panose="05000000000000000000" pitchFamily="2" charset="2"/>
              <a:buChar char="ü"/>
            </a:pPr>
            <a:r>
              <a:rPr lang="en-US" sz="2000" dirty="0"/>
              <a:t>Which problem needs to be solved?</a:t>
            </a:r>
          </a:p>
          <a:p>
            <a:pPr algn="just">
              <a:lnSpc>
                <a:spcPct val="150000"/>
              </a:lnSpc>
              <a:buFont typeface="Wingdings" panose="05000000000000000000" pitchFamily="2" charset="2"/>
              <a:buChar char="ü"/>
            </a:pPr>
            <a:r>
              <a:rPr lang="en-US" sz="2000" dirty="0"/>
              <a:t>understand the Context/Problem Domain</a:t>
            </a:r>
          </a:p>
          <a:p>
            <a:pPr lvl="1" algn="just">
              <a:lnSpc>
                <a:spcPct val="150000"/>
              </a:lnSpc>
              <a:buFont typeface="Wingdings" panose="05000000000000000000" pitchFamily="2" charset="2"/>
              <a:buChar char="ü"/>
            </a:pPr>
            <a:r>
              <a:rPr lang="en-US" sz="2000" dirty="0"/>
              <a:t>Where is the problem?</a:t>
            </a:r>
          </a:p>
          <a:p>
            <a:pPr algn="just">
              <a:lnSpc>
                <a:spcPct val="150000"/>
              </a:lnSpc>
              <a:buFont typeface="Wingdings" panose="05000000000000000000" pitchFamily="2" charset="2"/>
              <a:buChar char="ü"/>
            </a:pPr>
            <a:r>
              <a:rPr lang="en-US" sz="2000" dirty="0"/>
              <a:t>identify Stakeholders</a:t>
            </a:r>
          </a:p>
          <a:p>
            <a:pPr lvl="1" algn="just">
              <a:lnSpc>
                <a:spcPct val="150000"/>
              </a:lnSpc>
              <a:buFont typeface="Wingdings" panose="05000000000000000000" pitchFamily="2" charset="2"/>
              <a:buChar char="ü"/>
            </a:pPr>
            <a:r>
              <a:rPr lang="en-US" sz="2000" dirty="0"/>
              <a:t>Whose problem is it</a:t>
            </a:r>
            <a:r>
              <a:rPr lang="en-US" sz="2000" dirty="0" smtClean="0"/>
              <a: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7">
                                            <p:txEl>
                                              <p:pRg st="0" end="0"/>
                                            </p:txEl>
                                          </p:spTgt>
                                        </p:tgtEl>
                                        <p:attrNameLst>
                                          <p:attrName>style.visibility</p:attrName>
                                        </p:attrNameLst>
                                      </p:cBhvr>
                                      <p:to>
                                        <p:strVal val="visible"/>
                                      </p:to>
                                    </p:set>
                                    <p:anim calcmode="lin" valueType="num">
                                      <p:cBhvr additive="base">
                                        <p:cTn id="7" dur="500" fill="hold"/>
                                        <p:tgtEl>
                                          <p:spTgt spid="1054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4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5477">
                                            <p:txEl>
                                              <p:pRg st="1" end="1"/>
                                            </p:txEl>
                                          </p:spTgt>
                                        </p:tgtEl>
                                        <p:attrNameLst>
                                          <p:attrName>style.visibility</p:attrName>
                                        </p:attrNameLst>
                                      </p:cBhvr>
                                      <p:to>
                                        <p:strVal val="visible"/>
                                      </p:to>
                                    </p:set>
                                    <p:anim calcmode="lin" valueType="num">
                                      <p:cBhvr additive="base">
                                        <p:cTn id="13" dur="500" fill="hold"/>
                                        <p:tgtEl>
                                          <p:spTgt spid="1054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54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5477">
                                            <p:txEl>
                                              <p:pRg st="2" end="2"/>
                                            </p:txEl>
                                          </p:spTgt>
                                        </p:tgtEl>
                                        <p:attrNameLst>
                                          <p:attrName>style.visibility</p:attrName>
                                        </p:attrNameLst>
                                      </p:cBhvr>
                                      <p:to>
                                        <p:strVal val="visible"/>
                                      </p:to>
                                    </p:set>
                                    <p:anim calcmode="lin" valueType="num">
                                      <p:cBhvr additive="base">
                                        <p:cTn id="19" dur="500" fill="hold"/>
                                        <p:tgtEl>
                                          <p:spTgt spid="1054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54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5477">
                                            <p:txEl>
                                              <p:pRg st="3" end="3"/>
                                            </p:txEl>
                                          </p:spTgt>
                                        </p:tgtEl>
                                        <p:attrNameLst>
                                          <p:attrName>style.visibility</p:attrName>
                                        </p:attrNameLst>
                                      </p:cBhvr>
                                      <p:to>
                                        <p:strVal val="visible"/>
                                      </p:to>
                                    </p:set>
                                    <p:anim calcmode="lin" valueType="num">
                                      <p:cBhvr additive="base">
                                        <p:cTn id="25" dur="500" fill="hold"/>
                                        <p:tgtEl>
                                          <p:spTgt spid="1054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54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5477">
                                            <p:txEl>
                                              <p:pRg st="4" end="4"/>
                                            </p:txEl>
                                          </p:spTgt>
                                        </p:tgtEl>
                                        <p:attrNameLst>
                                          <p:attrName>style.visibility</p:attrName>
                                        </p:attrNameLst>
                                      </p:cBhvr>
                                      <p:to>
                                        <p:strVal val="visible"/>
                                      </p:to>
                                    </p:set>
                                    <p:anim calcmode="lin" valueType="num">
                                      <p:cBhvr additive="base">
                                        <p:cTn id="31" dur="500" fill="hold"/>
                                        <p:tgtEl>
                                          <p:spTgt spid="10547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54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5477">
                                            <p:txEl>
                                              <p:pRg st="5" end="5"/>
                                            </p:txEl>
                                          </p:spTgt>
                                        </p:tgtEl>
                                        <p:attrNameLst>
                                          <p:attrName>style.visibility</p:attrName>
                                        </p:attrNameLst>
                                      </p:cBhvr>
                                      <p:to>
                                        <p:strVal val="visible"/>
                                      </p:to>
                                    </p:set>
                                    <p:anim calcmode="lin" valueType="num">
                                      <p:cBhvr additive="base">
                                        <p:cTn id="37" dur="500" fill="hold"/>
                                        <p:tgtEl>
                                          <p:spTgt spid="10547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547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5477">
                                            <p:txEl>
                                              <p:pRg st="6" end="6"/>
                                            </p:txEl>
                                          </p:spTgt>
                                        </p:tgtEl>
                                        <p:attrNameLst>
                                          <p:attrName>style.visibility</p:attrName>
                                        </p:attrNameLst>
                                      </p:cBhvr>
                                      <p:to>
                                        <p:strVal val="visible"/>
                                      </p:to>
                                    </p:set>
                                    <p:anim calcmode="lin" valueType="num">
                                      <p:cBhvr additive="base">
                                        <p:cTn id="43" dur="500" fill="hold"/>
                                        <p:tgtEl>
                                          <p:spTgt spid="10547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54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7"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p:txBody>
          <a:bodyPr/>
          <a:lstStyle/>
          <a:p>
            <a:r>
              <a:rPr lang="en-US"/>
              <a:t>Focus of Elicitation</a:t>
            </a:r>
          </a:p>
        </p:txBody>
      </p:sp>
      <p:sp>
        <p:nvSpPr>
          <p:cNvPr id="105477" name="Rectangle 5"/>
          <p:cNvSpPr>
            <a:spLocks noGrp="1" noChangeArrowheads="1"/>
          </p:cNvSpPr>
          <p:nvPr>
            <p:ph type="body" idx="1"/>
          </p:nvPr>
        </p:nvSpPr>
        <p:spPr/>
        <p:txBody>
          <a:bodyPr>
            <a:noAutofit/>
          </a:bodyPr>
          <a:lstStyle/>
          <a:p>
            <a:pPr algn="just">
              <a:lnSpc>
                <a:spcPct val="150000"/>
              </a:lnSpc>
              <a:buFont typeface="Wingdings" panose="05000000000000000000" pitchFamily="2" charset="2"/>
              <a:buChar char="ü"/>
            </a:pPr>
            <a:r>
              <a:rPr lang="en-US" sz="2000" dirty="0" smtClean="0"/>
              <a:t>identify </a:t>
            </a:r>
            <a:r>
              <a:rPr lang="en-US" sz="2000" dirty="0"/>
              <a:t>the stakeholders’ Goals </a:t>
            </a:r>
          </a:p>
          <a:p>
            <a:pPr lvl="1" algn="just">
              <a:lnSpc>
                <a:spcPct val="150000"/>
              </a:lnSpc>
              <a:buFont typeface="Wingdings" panose="05000000000000000000" pitchFamily="2" charset="2"/>
              <a:buChar char="ü"/>
            </a:pPr>
            <a:r>
              <a:rPr lang="en-US" sz="2000" dirty="0"/>
              <a:t>Why does it need solving?</a:t>
            </a:r>
          </a:p>
          <a:p>
            <a:pPr algn="just">
              <a:lnSpc>
                <a:spcPct val="150000"/>
              </a:lnSpc>
              <a:buFont typeface="Wingdings" panose="05000000000000000000" pitchFamily="2" charset="2"/>
              <a:buChar char="ü"/>
            </a:pPr>
            <a:r>
              <a:rPr lang="en-US" sz="2000" dirty="0"/>
              <a:t>collect some Scenarios</a:t>
            </a:r>
          </a:p>
          <a:p>
            <a:pPr lvl="1" algn="just">
              <a:lnSpc>
                <a:spcPct val="150000"/>
              </a:lnSpc>
              <a:buFont typeface="Wingdings" panose="05000000000000000000" pitchFamily="2" charset="2"/>
              <a:buChar char="ü"/>
            </a:pPr>
            <a:r>
              <a:rPr lang="en-US" sz="2000" dirty="0"/>
              <a:t>How might a software system help? </a:t>
            </a:r>
          </a:p>
          <a:p>
            <a:pPr algn="just">
              <a:lnSpc>
                <a:spcPct val="150000"/>
              </a:lnSpc>
              <a:buFont typeface="Wingdings" panose="05000000000000000000" pitchFamily="2" charset="2"/>
              <a:buChar char="ü"/>
            </a:pPr>
            <a:r>
              <a:rPr lang="en-US" sz="2000" dirty="0"/>
              <a:t>identify Development Constraints</a:t>
            </a:r>
          </a:p>
          <a:p>
            <a:pPr lvl="1" algn="just">
              <a:lnSpc>
                <a:spcPct val="150000"/>
              </a:lnSpc>
              <a:buFont typeface="Wingdings" panose="05000000000000000000" pitchFamily="2" charset="2"/>
              <a:buChar char="ü"/>
            </a:pPr>
            <a:r>
              <a:rPr lang="en-US" sz="2000" dirty="0"/>
              <a:t>When does it need solving?</a:t>
            </a:r>
          </a:p>
          <a:p>
            <a:pPr algn="just">
              <a:lnSpc>
                <a:spcPct val="150000"/>
              </a:lnSpc>
              <a:buFont typeface="Wingdings" panose="05000000000000000000" pitchFamily="2" charset="2"/>
              <a:buChar char="ü"/>
            </a:pPr>
            <a:r>
              <a:rPr lang="en-US" sz="2000" dirty="0"/>
              <a:t>identify Feasibility and Risk</a:t>
            </a:r>
          </a:p>
          <a:p>
            <a:pPr lvl="1" algn="just">
              <a:lnSpc>
                <a:spcPct val="150000"/>
              </a:lnSpc>
              <a:buFont typeface="Wingdings" panose="05000000000000000000" pitchFamily="2" charset="2"/>
              <a:buChar char="ü"/>
            </a:pPr>
            <a:r>
              <a:rPr lang="en-US" sz="2000" dirty="0"/>
              <a:t>What might prevent us solving it?</a:t>
            </a:r>
          </a:p>
        </p:txBody>
      </p:sp>
    </p:spTree>
    <p:extLst>
      <p:ext uri="{BB962C8B-B14F-4D97-AF65-F5344CB8AC3E}">
        <p14:creationId xmlns:p14="http://schemas.microsoft.com/office/powerpoint/2010/main" val="68694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7">
                                            <p:txEl>
                                              <p:pRg st="0" end="0"/>
                                            </p:txEl>
                                          </p:spTgt>
                                        </p:tgtEl>
                                        <p:attrNameLst>
                                          <p:attrName>style.visibility</p:attrName>
                                        </p:attrNameLst>
                                      </p:cBhvr>
                                      <p:to>
                                        <p:strVal val="visible"/>
                                      </p:to>
                                    </p:set>
                                    <p:anim calcmode="lin" valueType="num">
                                      <p:cBhvr additive="base">
                                        <p:cTn id="7" dur="500" fill="hold"/>
                                        <p:tgtEl>
                                          <p:spTgt spid="1054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4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5477">
                                            <p:txEl>
                                              <p:pRg st="1" end="1"/>
                                            </p:txEl>
                                          </p:spTgt>
                                        </p:tgtEl>
                                        <p:attrNameLst>
                                          <p:attrName>style.visibility</p:attrName>
                                        </p:attrNameLst>
                                      </p:cBhvr>
                                      <p:to>
                                        <p:strVal val="visible"/>
                                      </p:to>
                                    </p:set>
                                    <p:anim calcmode="lin" valueType="num">
                                      <p:cBhvr additive="base">
                                        <p:cTn id="13" dur="500" fill="hold"/>
                                        <p:tgtEl>
                                          <p:spTgt spid="1054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54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5477">
                                            <p:txEl>
                                              <p:pRg st="2" end="2"/>
                                            </p:txEl>
                                          </p:spTgt>
                                        </p:tgtEl>
                                        <p:attrNameLst>
                                          <p:attrName>style.visibility</p:attrName>
                                        </p:attrNameLst>
                                      </p:cBhvr>
                                      <p:to>
                                        <p:strVal val="visible"/>
                                      </p:to>
                                    </p:set>
                                    <p:anim calcmode="lin" valueType="num">
                                      <p:cBhvr additive="base">
                                        <p:cTn id="19" dur="500" fill="hold"/>
                                        <p:tgtEl>
                                          <p:spTgt spid="1054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54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5477">
                                            <p:txEl>
                                              <p:pRg st="3" end="3"/>
                                            </p:txEl>
                                          </p:spTgt>
                                        </p:tgtEl>
                                        <p:attrNameLst>
                                          <p:attrName>style.visibility</p:attrName>
                                        </p:attrNameLst>
                                      </p:cBhvr>
                                      <p:to>
                                        <p:strVal val="visible"/>
                                      </p:to>
                                    </p:set>
                                    <p:anim calcmode="lin" valueType="num">
                                      <p:cBhvr additive="base">
                                        <p:cTn id="25" dur="500" fill="hold"/>
                                        <p:tgtEl>
                                          <p:spTgt spid="1054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547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5477">
                                            <p:txEl>
                                              <p:pRg st="4" end="4"/>
                                            </p:txEl>
                                          </p:spTgt>
                                        </p:tgtEl>
                                        <p:attrNameLst>
                                          <p:attrName>style.visibility</p:attrName>
                                        </p:attrNameLst>
                                      </p:cBhvr>
                                      <p:to>
                                        <p:strVal val="visible"/>
                                      </p:to>
                                    </p:set>
                                    <p:anim calcmode="lin" valueType="num">
                                      <p:cBhvr additive="base">
                                        <p:cTn id="31" dur="500" fill="hold"/>
                                        <p:tgtEl>
                                          <p:spTgt spid="10547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54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5477">
                                            <p:txEl>
                                              <p:pRg st="5" end="5"/>
                                            </p:txEl>
                                          </p:spTgt>
                                        </p:tgtEl>
                                        <p:attrNameLst>
                                          <p:attrName>style.visibility</p:attrName>
                                        </p:attrNameLst>
                                      </p:cBhvr>
                                      <p:to>
                                        <p:strVal val="visible"/>
                                      </p:to>
                                    </p:set>
                                    <p:anim calcmode="lin" valueType="num">
                                      <p:cBhvr additive="base">
                                        <p:cTn id="37" dur="500" fill="hold"/>
                                        <p:tgtEl>
                                          <p:spTgt spid="10547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547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5477">
                                            <p:txEl>
                                              <p:pRg st="6" end="6"/>
                                            </p:txEl>
                                          </p:spTgt>
                                        </p:tgtEl>
                                        <p:attrNameLst>
                                          <p:attrName>style.visibility</p:attrName>
                                        </p:attrNameLst>
                                      </p:cBhvr>
                                      <p:to>
                                        <p:strVal val="visible"/>
                                      </p:to>
                                    </p:set>
                                    <p:anim calcmode="lin" valueType="num">
                                      <p:cBhvr additive="base">
                                        <p:cTn id="43" dur="500" fill="hold"/>
                                        <p:tgtEl>
                                          <p:spTgt spid="10547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547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5477">
                                            <p:txEl>
                                              <p:pRg st="7" end="7"/>
                                            </p:txEl>
                                          </p:spTgt>
                                        </p:tgtEl>
                                        <p:attrNameLst>
                                          <p:attrName>style.visibility</p:attrName>
                                        </p:attrNameLst>
                                      </p:cBhvr>
                                      <p:to>
                                        <p:strVal val="visible"/>
                                      </p:to>
                                    </p:set>
                                    <p:anim calcmode="lin" valueType="num">
                                      <p:cBhvr additive="base">
                                        <p:cTn id="49" dur="500" fill="hold"/>
                                        <p:tgtEl>
                                          <p:spTgt spid="10547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547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7"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2" name="Rectangle 4"/>
          <p:cNvSpPr>
            <a:spLocks noGrp="1" noChangeArrowheads="1"/>
          </p:cNvSpPr>
          <p:nvPr>
            <p:ph type="title"/>
          </p:nvPr>
        </p:nvSpPr>
        <p:spPr/>
        <p:txBody>
          <a:bodyPr/>
          <a:lstStyle/>
          <a:p>
            <a:r>
              <a:rPr lang="en-US" sz="3200" dirty="0"/>
              <a:t>Outcomes of</a:t>
            </a:r>
            <a:br>
              <a:rPr lang="en-US" sz="3200" dirty="0"/>
            </a:br>
            <a:r>
              <a:rPr lang="en-US" sz="3200" dirty="0"/>
              <a:t> Requirement Elicitation</a:t>
            </a:r>
          </a:p>
        </p:txBody>
      </p:sp>
      <p:sp>
        <p:nvSpPr>
          <p:cNvPr id="109573" name="Rectangle 5"/>
          <p:cNvSpPr>
            <a:spLocks noGrp="1" noChangeArrowheads="1"/>
          </p:cNvSpPr>
          <p:nvPr>
            <p:ph type="body" idx="1"/>
          </p:nvPr>
        </p:nvSpPr>
        <p:spPr/>
        <p:txBody>
          <a:bodyPr>
            <a:normAutofit fontScale="70000" lnSpcReduction="20000"/>
          </a:bodyPr>
          <a:lstStyle/>
          <a:p>
            <a:pPr lvl="1" algn="just">
              <a:lnSpc>
                <a:spcPct val="150000"/>
              </a:lnSpc>
            </a:pPr>
            <a:r>
              <a:rPr lang="en-US" sz="2000" b="1" dirty="0" smtClean="0"/>
              <a:t>Users </a:t>
            </a:r>
            <a:r>
              <a:rPr lang="en-US" sz="2000" b="1" dirty="0"/>
              <a:t>or buyers</a:t>
            </a:r>
          </a:p>
          <a:p>
            <a:pPr lvl="2" algn="just">
              <a:lnSpc>
                <a:spcPct val="150000"/>
              </a:lnSpc>
            </a:pPr>
            <a:r>
              <a:rPr lang="en-US" sz="2000" dirty="0"/>
              <a:t>A full understanding of requirements and separation of ‘want’ and ‘need’</a:t>
            </a:r>
          </a:p>
          <a:p>
            <a:pPr lvl="2" algn="just">
              <a:lnSpc>
                <a:spcPct val="150000"/>
              </a:lnSpc>
            </a:pPr>
            <a:r>
              <a:rPr lang="en-US" sz="2000" dirty="0"/>
              <a:t>A good understanding of the decisions they have made in developing the requirements</a:t>
            </a:r>
          </a:p>
          <a:p>
            <a:pPr lvl="2" algn="just">
              <a:lnSpc>
                <a:spcPct val="150000"/>
              </a:lnSpc>
            </a:pPr>
            <a:r>
              <a:rPr lang="en-US" sz="2000" dirty="0"/>
              <a:t>A sense of ownership</a:t>
            </a:r>
          </a:p>
          <a:p>
            <a:pPr lvl="2" algn="just">
              <a:lnSpc>
                <a:spcPct val="150000"/>
              </a:lnSpc>
            </a:pPr>
            <a:r>
              <a:rPr lang="en-US" sz="2000" dirty="0"/>
              <a:t>Feel informed and educated</a:t>
            </a:r>
          </a:p>
          <a:p>
            <a:pPr lvl="2" algn="just">
              <a:lnSpc>
                <a:spcPct val="150000"/>
              </a:lnSpc>
            </a:pPr>
            <a:r>
              <a:rPr lang="en-US" sz="2000" dirty="0"/>
              <a:t>Committed to the success of the project</a:t>
            </a:r>
          </a:p>
          <a:p>
            <a:pPr lvl="1" algn="just">
              <a:lnSpc>
                <a:spcPct val="150000"/>
              </a:lnSpc>
            </a:pPr>
            <a:r>
              <a:rPr lang="en-US" sz="2000" b="1" dirty="0"/>
              <a:t>Software Engineer or Developer</a:t>
            </a:r>
          </a:p>
          <a:p>
            <a:pPr lvl="2" algn="just">
              <a:lnSpc>
                <a:spcPct val="150000"/>
              </a:lnSpc>
            </a:pPr>
            <a:r>
              <a:rPr lang="en-US" sz="2000" dirty="0"/>
              <a:t>Solving the right problem</a:t>
            </a:r>
          </a:p>
          <a:p>
            <a:pPr lvl="2" algn="just">
              <a:lnSpc>
                <a:spcPct val="150000"/>
              </a:lnSpc>
            </a:pPr>
            <a:r>
              <a:rPr lang="en-US" sz="2000" dirty="0"/>
              <a:t>Confidence that Solution is feasible</a:t>
            </a:r>
          </a:p>
          <a:p>
            <a:pPr lvl="2" algn="just">
              <a:lnSpc>
                <a:spcPct val="150000"/>
              </a:lnSpc>
            </a:pPr>
            <a:r>
              <a:rPr lang="en-US" sz="2000" dirty="0"/>
              <a:t>They have trust and confidence of the customers</a:t>
            </a:r>
          </a:p>
          <a:p>
            <a:pPr lvl="2" algn="just">
              <a:lnSpc>
                <a:spcPct val="150000"/>
              </a:lnSpc>
            </a:pPr>
            <a:r>
              <a:rPr lang="en-US" sz="2000" dirty="0"/>
              <a:t>Customer co-operation</a:t>
            </a:r>
          </a:p>
          <a:p>
            <a:pPr lvl="2" algn="just">
              <a:lnSpc>
                <a:spcPct val="150000"/>
              </a:lnSpc>
            </a:pPr>
            <a:r>
              <a:rPr lang="en-US" sz="2000" dirty="0"/>
              <a:t>Knowledge of the domain of the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9573">
                                            <p:txEl>
                                              <p:pRg st="0" end="0"/>
                                            </p:txEl>
                                          </p:spTgt>
                                        </p:tgtEl>
                                        <p:attrNameLst>
                                          <p:attrName>style.visibility</p:attrName>
                                        </p:attrNameLst>
                                      </p:cBhvr>
                                      <p:to>
                                        <p:strVal val="visible"/>
                                      </p:to>
                                    </p:set>
                                    <p:anim calcmode="lin" valueType="num">
                                      <p:cBhvr additive="base">
                                        <p:cTn id="7" dur="500" fill="hold"/>
                                        <p:tgtEl>
                                          <p:spTgt spid="10957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957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par>
                                <p:cTn id="9" presetID="2" presetClass="entr" presetSubtype="2" fill="hold" grpId="0" nodeType="withEffect">
                                  <p:stCondLst>
                                    <p:cond delay="0"/>
                                  </p:stCondLst>
                                  <p:childTnLst>
                                    <p:set>
                                      <p:cBhvr>
                                        <p:cTn id="10" dur="1" fill="hold">
                                          <p:stCondLst>
                                            <p:cond delay="0"/>
                                          </p:stCondLst>
                                        </p:cTn>
                                        <p:tgtEl>
                                          <p:spTgt spid="109573">
                                            <p:txEl>
                                              <p:pRg st="1" end="1"/>
                                            </p:txEl>
                                          </p:spTgt>
                                        </p:tgtEl>
                                        <p:attrNameLst>
                                          <p:attrName>style.visibility</p:attrName>
                                        </p:attrNameLst>
                                      </p:cBhvr>
                                      <p:to>
                                        <p:strVal val="visible"/>
                                      </p:to>
                                    </p:set>
                                    <p:anim calcmode="lin" valueType="num">
                                      <p:cBhvr additive="base">
                                        <p:cTn id="11" dur="500" fill="hold"/>
                                        <p:tgtEl>
                                          <p:spTgt spid="10957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0957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arbrake.wav"/>
                                        </p:tgtEl>
                                      </p:cMediaNode>
                                    </p:audio>
                                  </p:subTnLst>
                                </p:cTn>
                              </p:par>
                              <p:par>
                                <p:cTn id="13" presetID="2" presetClass="entr" presetSubtype="2" fill="hold" grpId="0" nodeType="withEffect">
                                  <p:stCondLst>
                                    <p:cond delay="0"/>
                                  </p:stCondLst>
                                  <p:childTnLst>
                                    <p:set>
                                      <p:cBhvr>
                                        <p:cTn id="14" dur="1" fill="hold">
                                          <p:stCondLst>
                                            <p:cond delay="0"/>
                                          </p:stCondLst>
                                        </p:cTn>
                                        <p:tgtEl>
                                          <p:spTgt spid="109573">
                                            <p:txEl>
                                              <p:pRg st="2" end="2"/>
                                            </p:txEl>
                                          </p:spTgt>
                                        </p:tgtEl>
                                        <p:attrNameLst>
                                          <p:attrName>style.visibility</p:attrName>
                                        </p:attrNameLst>
                                      </p:cBhvr>
                                      <p:to>
                                        <p:strVal val="visible"/>
                                      </p:to>
                                    </p:set>
                                    <p:anim calcmode="lin" valueType="num">
                                      <p:cBhvr additive="base">
                                        <p:cTn id="15" dur="500" fill="hold"/>
                                        <p:tgtEl>
                                          <p:spTgt spid="10957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0957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carbrake.wav"/>
                                        </p:tgtEl>
                                      </p:cMediaNode>
                                    </p:audio>
                                  </p:subTnLst>
                                </p:cTn>
                              </p:par>
                              <p:par>
                                <p:cTn id="17" presetID="2" presetClass="entr" presetSubtype="2" fill="hold" grpId="0" nodeType="withEffect">
                                  <p:stCondLst>
                                    <p:cond delay="0"/>
                                  </p:stCondLst>
                                  <p:childTnLst>
                                    <p:set>
                                      <p:cBhvr>
                                        <p:cTn id="18" dur="1" fill="hold">
                                          <p:stCondLst>
                                            <p:cond delay="0"/>
                                          </p:stCondLst>
                                        </p:cTn>
                                        <p:tgtEl>
                                          <p:spTgt spid="109573">
                                            <p:txEl>
                                              <p:pRg st="3" end="3"/>
                                            </p:txEl>
                                          </p:spTgt>
                                        </p:tgtEl>
                                        <p:attrNameLst>
                                          <p:attrName>style.visibility</p:attrName>
                                        </p:attrNameLst>
                                      </p:cBhvr>
                                      <p:to>
                                        <p:strVal val="visible"/>
                                      </p:to>
                                    </p:set>
                                    <p:anim calcmode="lin" valueType="num">
                                      <p:cBhvr additive="base">
                                        <p:cTn id="19" dur="500" fill="hold"/>
                                        <p:tgtEl>
                                          <p:spTgt spid="10957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957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par>
                                <p:cTn id="21" presetID="2" presetClass="entr" presetSubtype="2" fill="hold" grpId="0" nodeType="withEffect">
                                  <p:stCondLst>
                                    <p:cond delay="0"/>
                                  </p:stCondLst>
                                  <p:childTnLst>
                                    <p:set>
                                      <p:cBhvr>
                                        <p:cTn id="22" dur="1" fill="hold">
                                          <p:stCondLst>
                                            <p:cond delay="0"/>
                                          </p:stCondLst>
                                        </p:cTn>
                                        <p:tgtEl>
                                          <p:spTgt spid="109573">
                                            <p:txEl>
                                              <p:pRg st="4" end="4"/>
                                            </p:txEl>
                                          </p:spTgt>
                                        </p:tgtEl>
                                        <p:attrNameLst>
                                          <p:attrName>style.visibility</p:attrName>
                                        </p:attrNameLst>
                                      </p:cBhvr>
                                      <p:to>
                                        <p:strVal val="visible"/>
                                      </p:to>
                                    </p:set>
                                    <p:anim calcmode="lin" valueType="num">
                                      <p:cBhvr additive="base">
                                        <p:cTn id="23" dur="500" fill="hold"/>
                                        <p:tgtEl>
                                          <p:spTgt spid="10957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0957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carbrake.wav"/>
                                        </p:tgtEl>
                                      </p:cMediaNode>
                                    </p:audio>
                                  </p:subTnLst>
                                </p:cTn>
                              </p:par>
                              <p:par>
                                <p:cTn id="25" presetID="2" presetClass="entr" presetSubtype="2" fill="hold" grpId="0" nodeType="withEffect">
                                  <p:stCondLst>
                                    <p:cond delay="0"/>
                                  </p:stCondLst>
                                  <p:childTnLst>
                                    <p:set>
                                      <p:cBhvr>
                                        <p:cTn id="26" dur="1" fill="hold">
                                          <p:stCondLst>
                                            <p:cond delay="0"/>
                                          </p:stCondLst>
                                        </p:cTn>
                                        <p:tgtEl>
                                          <p:spTgt spid="109573">
                                            <p:txEl>
                                              <p:pRg st="5" end="5"/>
                                            </p:txEl>
                                          </p:spTgt>
                                        </p:tgtEl>
                                        <p:attrNameLst>
                                          <p:attrName>style.visibility</p:attrName>
                                        </p:attrNameLst>
                                      </p:cBhvr>
                                      <p:to>
                                        <p:strVal val="visible"/>
                                      </p:to>
                                    </p:set>
                                    <p:anim calcmode="lin" valueType="num">
                                      <p:cBhvr additive="base">
                                        <p:cTn id="27" dur="500" fill="hold"/>
                                        <p:tgtEl>
                                          <p:spTgt spid="10957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0957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arbrake.wav"/>
                                        </p:tgtEl>
                                      </p:cMediaNode>
                                    </p:audio>
                                  </p:subTnLst>
                                </p:cTn>
                              </p:par>
                              <p:par>
                                <p:cTn id="29" presetID="2" presetClass="entr" presetSubtype="2" fill="hold" grpId="0" nodeType="withEffect">
                                  <p:stCondLst>
                                    <p:cond delay="0"/>
                                  </p:stCondLst>
                                  <p:childTnLst>
                                    <p:set>
                                      <p:cBhvr>
                                        <p:cTn id="30" dur="1" fill="hold">
                                          <p:stCondLst>
                                            <p:cond delay="0"/>
                                          </p:stCondLst>
                                        </p:cTn>
                                        <p:tgtEl>
                                          <p:spTgt spid="109573">
                                            <p:txEl>
                                              <p:pRg st="6" end="6"/>
                                            </p:txEl>
                                          </p:spTgt>
                                        </p:tgtEl>
                                        <p:attrNameLst>
                                          <p:attrName>style.visibility</p:attrName>
                                        </p:attrNameLst>
                                      </p:cBhvr>
                                      <p:to>
                                        <p:strVal val="visible"/>
                                      </p:to>
                                    </p:set>
                                    <p:anim calcmode="lin" valueType="num">
                                      <p:cBhvr additive="base">
                                        <p:cTn id="31" dur="500" fill="hold"/>
                                        <p:tgtEl>
                                          <p:spTgt spid="10957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957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carbrake.wav"/>
                                        </p:tgtEl>
                                      </p:cMediaNode>
                                    </p:audio>
                                  </p:subTnLst>
                                </p:cTn>
                              </p:par>
                              <p:par>
                                <p:cTn id="33" presetID="2" presetClass="entr" presetSubtype="2" fill="hold" grpId="0" nodeType="withEffect">
                                  <p:stCondLst>
                                    <p:cond delay="0"/>
                                  </p:stCondLst>
                                  <p:childTnLst>
                                    <p:set>
                                      <p:cBhvr>
                                        <p:cTn id="34" dur="1" fill="hold">
                                          <p:stCondLst>
                                            <p:cond delay="0"/>
                                          </p:stCondLst>
                                        </p:cTn>
                                        <p:tgtEl>
                                          <p:spTgt spid="109573">
                                            <p:txEl>
                                              <p:pRg st="7" end="7"/>
                                            </p:txEl>
                                          </p:spTgt>
                                        </p:tgtEl>
                                        <p:attrNameLst>
                                          <p:attrName>style.visibility</p:attrName>
                                        </p:attrNameLst>
                                      </p:cBhvr>
                                      <p:to>
                                        <p:strVal val="visible"/>
                                      </p:to>
                                    </p:set>
                                    <p:anim calcmode="lin" valueType="num">
                                      <p:cBhvr additive="base">
                                        <p:cTn id="35" dur="500" fill="hold"/>
                                        <p:tgtEl>
                                          <p:spTgt spid="10957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09573">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2" name="carbrake.wav"/>
                                        </p:tgtEl>
                                      </p:cMediaNode>
                                    </p:audio>
                                  </p:subTnLst>
                                </p:cTn>
                              </p:par>
                              <p:par>
                                <p:cTn id="37" presetID="2" presetClass="entr" presetSubtype="2" fill="hold" grpId="0" nodeType="withEffect">
                                  <p:stCondLst>
                                    <p:cond delay="0"/>
                                  </p:stCondLst>
                                  <p:childTnLst>
                                    <p:set>
                                      <p:cBhvr>
                                        <p:cTn id="38" dur="1" fill="hold">
                                          <p:stCondLst>
                                            <p:cond delay="0"/>
                                          </p:stCondLst>
                                        </p:cTn>
                                        <p:tgtEl>
                                          <p:spTgt spid="109573">
                                            <p:txEl>
                                              <p:pRg st="8" end="8"/>
                                            </p:txEl>
                                          </p:spTgt>
                                        </p:tgtEl>
                                        <p:attrNameLst>
                                          <p:attrName>style.visibility</p:attrName>
                                        </p:attrNameLst>
                                      </p:cBhvr>
                                      <p:to>
                                        <p:strVal val="visible"/>
                                      </p:to>
                                    </p:set>
                                    <p:anim calcmode="lin" valueType="num">
                                      <p:cBhvr additive="base">
                                        <p:cTn id="39" dur="500" fill="hold"/>
                                        <p:tgtEl>
                                          <p:spTgt spid="109573">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09573">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2" name="carbrake.wav"/>
                                        </p:tgtEl>
                                      </p:cMediaNode>
                                    </p:audio>
                                  </p:subTnLst>
                                </p:cTn>
                              </p:par>
                              <p:par>
                                <p:cTn id="41" presetID="2" presetClass="entr" presetSubtype="2" fill="hold" grpId="0" nodeType="withEffect">
                                  <p:stCondLst>
                                    <p:cond delay="0"/>
                                  </p:stCondLst>
                                  <p:childTnLst>
                                    <p:set>
                                      <p:cBhvr>
                                        <p:cTn id="42" dur="1" fill="hold">
                                          <p:stCondLst>
                                            <p:cond delay="0"/>
                                          </p:stCondLst>
                                        </p:cTn>
                                        <p:tgtEl>
                                          <p:spTgt spid="109573">
                                            <p:txEl>
                                              <p:pRg st="9" end="9"/>
                                            </p:txEl>
                                          </p:spTgt>
                                        </p:tgtEl>
                                        <p:attrNameLst>
                                          <p:attrName>style.visibility</p:attrName>
                                        </p:attrNameLst>
                                      </p:cBhvr>
                                      <p:to>
                                        <p:strVal val="visible"/>
                                      </p:to>
                                    </p:set>
                                    <p:anim calcmode="lin" valueType="num">
                                      <p:cBhvr additive="base">
                                        <p:cTn id="43" dur="500" fill="hold"/>
                                        <p:tgtEl>
                                          <p:spTgt spid="109573">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9573">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carbrake.wav"/>
                                        </p:tgtEl>
                                      </p:cMediaNode>
                                    </p:audio>
                                  </p:subTnLst>
                                </p:cTn>
                              </p:par>
                              <p:par>
                                <p:cTn id="45" presetID="2" presetClass="entr" presetSubtype="2" fill="hold" grpId="0" nodeType="withEffect">
                                  <p:stCondLst>
                                    <p:cond delay="0"/>
                                  </p:stCondLst>
                                  <p:childTnLst>
                                    <p:set>
                                      <p:cBhvr>
                                        <p:cTn id="46" dur="1" fill="hold">
                                          <p:stCondLst>
                                            <p:cond delay="0"/>
                                          </p:stCondLst>
                                        </p:cTn>
                                        <p:tgtEl>
                                          <p:spTgt spid="109573">
                                            <p:txEl>
                                              <p:pRg st="10" end="10"/>
                                            </p:txEl>
                                          </p:spTgt>
                                        </p:tgtEl>
                                        <p:attrNameLst>
                                          <p:attrName>style.visibility</p:attrName>
                                        </p:attrNameLst>
                                      </p:cBhvr>
                                      <p:to>
                                        <p:strVal val="visible"/>
                                      </p:to>
                                    </p:set>
                                    <p:anim calcmode="lin" valueType="num">
                                      <p:cBhvr additive="base">
                                        <p:cTn id="47" dur="500" fill="hold"/>
                                        <p:tgtEl>
                                          <p:spTgt spid="109573">
                                            <p:txEl>
                                              <p:pRg st="10" end="10"/>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09573">
                                            <p:txEl>
                                              <p:pRg st="10" end="1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2" name="carbrake.wav"/>
                                        </p:tgtEl>
                                      </p:cMediaNode>
                                    </p:audio>
                                  </p:subTnLst>
                                </p:cTn>
                              </p:par>
                              <p:par>
                                <p:cTn id="49" presetID="2" presetClass="entr" presetSubtype="2" fill="hold" grpId="0" nodeType="withEffect">
                                  <p:stCondLst>
                                    <p:cond delay="0"/>
                                  </p:stCondLst>
                                  <p:childTnLst>
                                    <p:set>
                                      <p:cBhvr>
                                        <p:cTn id="50" dur="1" fill="hold">
                                          <p:stCondLst>
                                            <p:cond delay="0"/>
                                          </p:stCondLst>
                                        </p:cTn>
                                        <p:tgtEl>
                                          <p:spTgt spid="109573">
                                            <p:txEl>
                                              <p:pRg st="11" end="11"/>
                                            </p:txEl>
                                          </p:spTgt>
                                        </p:tgtEl>
                                        <p:attrNameLst>
                                          <p:attrName>style.visibility</p:attrName>
                                        </p:attrNameLst>
                                      </p:cBhvr>
                                      <p:to>
                                        <p:strVal val="visible"/>
                                      </p:to>
                                    </p:set>
                                    <p:anim calcmode="lin" valueType="num">
                                      <p:cBhvr additive="base">
                                        <p:cTn id="51" dur="500" fill="hold"/>
                                        <p:tgtEl>
                                          <p:spTgt spid="109573">
                                            <p:txEl>
                                              <p:pRg st="11" end="11"/>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109573">
                                            <p:txEl>
                                              <p:pRg st="11" end="1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ctrTitle"/>
          </p:nvPr>
        </p:nvSpPr>
        <p:spPr/>
        <p:txBody>
          <a:bodyPr>
            <a:normAutofit/>
          </a:bodyPr>
          <a:lstStyle/>
          <a:p>
            <a:pPr algn="ctr"/>
            <a:r>
              <a:rPr lang="en-US" sz="9600" dirty="0"/>
              <a:t>Q</a:t>
            </a:r>
            <a:r>
              <a:rPr lang="en-US" sz="8000" dirty="0"/>
              <a:t>&amp;</a:t>
            </a:r>
            <a:r>
              <a:rPr lang="en-US" sz="9600" dirty="0"/>
              <a: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Requirements Elicitation</a:t>
            </a:r>
          </a:p>
        </p:txBody>
      </p:sp>
      <p:sp>
        <p:nvSpPr>
          <p:cNvPr id="100355" name="Rectangle 3"/>
          <p:cNvSpPr>
            <a:spLocks noGrp="1" noChangeArrowheads="1"/>
          </p:cNvSpPr>
          <p:nvPr>
            <p:ph type="body" idx="1"/>
          </p:nvPr>
        </p:nvSpPr>
        <p:spPr>
          <a:xfrm>
            <a:off x="457200" y="1371600"/>
            <a:ext cx="8229600" cy="5105400"/>
          </a:xfrm>
        </p:spPr>
        <p:txBody>
          <a:bodyPr/>
          <a:lstStyle/>
          <a:p>
            <a:pPr>
              <a:lnSpc>
                <a:spcPct val="80000"/>
              </a:lnSpc>
            </a:pPr>
            <a:r>
              <a:rPr lang="en-US" sz="2400" dirty="0"/>
              <a:t>‘Elicitation’ is not universally accepted</a:t>
            </a:r>
          </a:p>
          <a:p>
            <a:pPr marL="850392" lvl="1" indent="-457200">
              <a:lnSpc>
                <a:spcPct val="150000"/>
              </a:lnSpc>
              <a:buFont typeface="+mj-lt"/>
              <a:buAutoNum type="arabicPeriod"/>
            </a:pPr>
            <a:r>
              <a:rPr lang="en-US" sz="2000" dirty="0"/>
              <a:t>Identifying</a:t>
            </a:r>
          </a:p>
          <a:p>
            <a:pPr marL="850392" lvl="1" indent="-457200">
              <a:lnSpc>
                <a:spcPct val="150000"/>
              </a:lnSpc>
              <a:buFont typeface="+mj-lt"/>
              <a:buAutoNum type="arabicPeriod"/>
            </a:pPr>
            <a:r>
              <a:rPr lang="en-US" sz="2000" dirty="0"/>
              <a:t>Gathering</a:t>
            </a:r>
          </a:p>
          <a:p>
            <a:pPr marL="850392" lvl="1" indent="-457200">
              <a:lnSpc>
                <a:spcPct val="150000"/>
              </a:lnSpc>
              <a:buFont typeface="+mj-lt"/>
              <a:buAutoNum type="arabicPeriod"/>
            </a:pPr>
            <a:r>
              <a:rPr lang="en-US" sz="2000" dirty="0"/>
              <a:t>Determining</a:t>
            </a:r>
          </a:p>
          <a:p>
            <a:pPr marL="850392" lvl="1" indent="-457200">
              <a:lnSpc>
                <a:spcPct val="150000"/>
              </a:lnSpc>
              <a:buFont typeface="+mj-lt"/>
              <a:buAutoNum type="arabicPeriod"/>
            </a:pPr>
            <a:r>
              <a:rPr lang="en-US" sz="2000" dirty="0"/>
              <a:t>Formulating</a:t>
            </a:r>
          </a:p>
          <a:p>
            <a:pPr marL="850392" lvl="1" indent="-457200">
              <a:lnSpc>
                <a:spcPct val="150000"/>
              </a:lnSpc>
              <a:buFont typeface="+mj-lt"/>
              <a:buAutoNum type="arabicPeriod"/>
            </a:pPr>
            <a:r>
              <a:rPr lang="en-US" sz="2000" dirty="0"/>
              <a:t>Extracting</a:t>
            </a:r>
          </a:p>
          <a:p>
            <a:pPr marL="850392" lvl="1" indent="-457200">
              <a:lnSpc>
                <a:spcPct val="150000"/>
              </a:lnSpc>
              <a:buFont typeface="+mj-lt"/>
              <a:buAutoNum type="arabicPeriod"/>
            </a:pPr>
            <a:r>
              <a:rPr lang="en-US" sz="2000" dirty="0"/>
              <a:t>Exposing</a:t>
            </a:r>
          </a:p>
          <a:p>
            <a:pPr>
              <a:lnSpc>
                <a:spcPct val="80000"/>
              </a:lnSpc>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arbrake.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0355">
                                            <p:txEl>
                                              <p:pRg st="2" end="2"/>
                                            </p:txEl>
                                          </p:spTgt>
                                        </p:tgtEl>
                                        <p:attrNameLst>
                                          <p:attrName>style.visibility</p:attrName>
                                        </p:attrNameLst>
                                      </p:cBhvr>
                                      <p:to>
                                        <p:strVal val="visible"/>
                                      </p:to>
                                    </p:set>
                                    <p:anim calcmode="lin" valueType="num">
                                      <p:cBhvr additive="base">
                                        <p:cTn id="19" dur="500" fill="hold"/>
                                        <p:tgtEl>
                                          <p:spTgt spid="1003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035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0355">
                                            <p:txEl>
                                              <p:pRg st="3" end="3"/>
                                            </p:txEl>
                                          </p:spTgt>
                                        </p:tgtEl>
                                        <p:attrNameLst>
                                          <p:attrName>style.visibility</p:attrName>
                                        </p:attrNameLst>
                                      </p:cBhvr>
                                      <p:to>
                                        <p:strVal val="visible"/>
                                      </p:to>
                                    </p:set>
                                    <p:anim calcmode="lin" valueType="num">
                                      <p:cBhvr additive="base">
                                        <p:cTn id="25" dur="500" fill="hold"/>
                                        <p:tgtEl>
                                          <p:spTgt spid="1003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035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carbrake.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0355">
                                            <p:txEl>
                                              <p:pRg st="4" end="4"/>
                                            </p:txEl>
                                          </p:spTgt>
                                        </p:tgtEl>
                                        <p:attrNameLst>
                                          <p:attrName>style.visibility</p:attrName>
                                        </p:attrNameLst>
                                      </p:cBhvr>
                                      <p:to>
                                        <p:strVal val="visible"/>
                                      </p:to>
                                    </p:set>
                                    <p:anim calcmode="lin" valueType="num">
                                      <p:cBhvr additive="base">
                                        <p:cTn id="31" dur="500" fill="hold"/>
                                        <p:tgtEl>
                                          <p:spTgt spid="1003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035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carbrake.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0355">
                                            <p:txEl>
                                              <p:pRg st="5" end="5"/>
                                            </p:txEl>
                                          </p:spTgt>
                                        </p:tgtEl>
                                        <p:attrNameLst>
                                          <p:attrName>style.visibility</p:attrName>
                                        </p:attrNameLst>
                                      </p:cBhvr>
                                      <p:to>
                                        <p:strVal val="visible"/>
                                      </p:to>
                                    </p:set>
                                    <p:anim calcmode="lin" valueType="num">
                                      <p:cBhvr additive="base">
                                        <p:cTn id="37" dur="500" fill="hold"/>
                                        <p:tgtEl>
                                          <p:spTgt spid="10035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035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carbrake.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00355">
                                            <p:txEl>
                                              <p:pRg st="6" end="6"/>
                                            </p:txEl>
                                          </p:spTgt>
                                        </p:tgtEl>
                                        <p:attrNameLst>
                                          <p:attrName>style.visibility</p:attrName>
                                        </p:attrNameLst>
                                      </p:cBhvr>
                                      <p:to>
                                        <p:strVal val="visible"/>
                                      </p:to>
                                    </p:set>
                                    <p:anim calcmode="lin" valueType="num">
                                      <p:cBhvr additive="base">
                                        <p:cTn id="43" dur="500" fill="hold"/>
                                        <p:tgtEl>
                                          <p:spTgt spid="10035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035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US" sz="2000" dirty="0"/>
              <a:t>The term “elicitation” is preferred to “capture”, to avoid the suggestion that requirements are out there to be collected simply by asking the right questions. (</a:t>
            </a:r>
            <a:r>
              <a:rPr lang="en-US" sz="2000" dirty="0" err="1"/>
              <a:t>Goguen</a:t>
            </a:r>
            <a:r>
              <a:rPr lang="en-US" sz="2000" dirty="0"/>
              <a:t> &amp; </a:t>
            </a:r>
            <a:r>
              <a:rPr lang="en-US" sz="2000" dirty="0" err="1"/>
              <a:t>Jirotka</a:t>
            </a:r>
            <a:r>
              <a:rPr lang="en-US" sz="2000" dirty="0"/>
              <a:t> 1994</a:t>
            </a:r>
            <a:r>
              <a:rPr lang="en-US" sz="2000" dirty="0" smtClean="0"/>
              <a:t>)</a:t>
            </a:r>
          </a:p>
          <a:p>
            <a:pPr algn="just">
              <a:lnSpc>
                <a:spcPct val="150000"/>
              </a:lnSpc>
            </a:pPr>
            <a:endParaRPr lang="en-US" sz="2000" dirty="0"/>
          </a:p>
          <a:p>
            <a:pPr algn="just">
              <a:lnSpc>
                <a:spcPct val="150000"/>
              </a:lnSpc>
            </a:pPr>
            <a:r>
              <a:rPr lang="en-US" sz="2000" dirty="0"/>
              <a:t>Elicitation refers to gathering the requirements of the system from different stakeholders. Boundaries, identification of stakeholders, goals and tasks performed are discovered in this phase (</a:t>
            </a:r>
            <a:r>
              <a:rPr lang="en-US" sz="2000" dirty="0" err="1"/>
              <a:t>Nuseibeh</a:t>
            </a:r>
            <a:r>
              <a:rPr lang="en-US" sz="2000" dirty="0"/>
              <a:t> and Easterbrook, 2000).</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41694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dirty="0"/>
              <a:t>Why do elicitation?</a:t>
            </a:r>
          </a:p>
        </p:txBody>
      </p:sp>
      <p:sp>
        <p:nvSpPr>
          <p:cNvPr id="142339" name="Rectangle 3"/>
          <p:cNvSpPr>
            <a:spLocks noGrp="1" noChangeArrowheads="1"/>
          </p:cNvSpPr>
          <p:nvPr>
            <p:ph type="body" idx="1"/>
          </p:nvPr>
        </p:nvSpPr>
        <p:spPr/>
        <p:txBody>
          <a:bodyPr/>
          <a:lstStyle/>
          <a:p>
            <a:pPr marL="566928" indent="-457200" algn="just">
              <a:lnSpc>
                <a:spcPct val="200000"/>
              </a:lnSpc>
              <a:buFont typeface="+mj-lt"/>
              <a:buAutoNum type="arabicPeriod"/>
            </a:pPr>
            <a:r>
              <a:rPr lang="en-US" sz="2000" dirty="0"/>
              <a:t>Not doing elicitation means “I do not want to know [or care] what my customer wants?”</a:t>
            </a:r>
          </a:p>
          <a:p>
            <a:pPr marL="566928" indent="-457200" algn="just">
              <a:lnSpc>
                <a:spcPct val="200000"/>
              </a:lnSpc>
              <a:buFont typeface="+mj-lt"/>
              <a:buAutoNum type="arabicPeriod"/>
            </a:pPr>
            <a:r>
              <a:rPr lang="en-US" sz="2000" dirty="0"/>
              <a:t>Resulting in to a system which will not solve real world problem of the customer.</a:t>
            </a:r>
          </a:p>
          <a:p>
            <a:pPr marL="566928" indent="-457200" algn="just">
              <a:lnSpc>
                <a:spcPct val="200000"/>
              </a:lnSpc>
              <a:buFont typeface="+mj-lt"/>
              <a:buAutoNum type="arabicPeriod"/>
            </a:pPr>
            <a:r>
              <a:rPr lang="en-US" sz="2000" dirty="0"/>
              <a:t>The system will not be used and thus fail.</a:t>
            </a:r>
          </a:p>
          <a:p>
            <a:pPr marL="566928" indent="-457200" algn="just">
              <a:lnSpc>
                <a:spcPct val="200000"/>
              </a:lnSpc>
              <a:buFont typeface="+mj-lt"/>
              <a:buAutoNum type="arabicPeriod"/>
            </a:pPr>
            <a:r>
              <a:rPr lang="en-US" sz="2000" dirty="0"/>
              <a:t>Return on </a:t>
            </a:r>
            <a:r>
              <a:rPr lang="en-US" sz="2000" dirty="0" smtClean="0"/>
              <a:t>investment?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slide(fromBottom)">
                                      <p:cBhvr>
                                        <p:cTn id="7" dur="500"/>
                                        <p:tgtEl>
                                          <p:spTgt spid="142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2339">
                                            <p:txEl>
                                              <p:pRg st="1" end="1"/>
                                            </p:txEl>
                                          </p:spTgt>
                                        </p:tgtEl>
                                        <p:attrNameLst>
                                          <p:attrName>style.visibility</p:attrName>
                                        </p:attrNameLst>
                                      </p:cBhvr>
                                      <p:to>
                                        <p:strVal val="visible"/>
                                      </p:to>
                                    </p:set>
                                    <p:animEffect transition="in" filter="slide(fromBottom)">
                                      <p:cBhvr>
                                        <p:cTn id="12" dur="500"/>
                                        <p:tgtEl>
                                          <p:spTgt spid="142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2339">
                                            <p:txEl>
                                              <p:pRg st="2" end="2"/>
                                            </p:txEl>
                                          </p:spTgt>
                                        </p:tgtEl>
                                        <p:attrNameLst>
                                          <p:attrName>style.visibility</p:attrName>
                                        </p:attrNameLst>
                                      </p:cBhvr>
                                      <p:to>
                                        <p:strVal val="visible"/>
                                      </p:to>
                                    </p:set>
                                    <p:animEffect transition="in" filter="slide(fromBottom)">
                                      <p:cBhvr>
                                        <p:cTn id="17" dur="500"/>
                                        <p:tgtEl>
                                          <p:spTgt spid="142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2339">
                                            <p:txEl>
                                              <p:pRg st="3" end="3"/>
                                            </p:txEl>
                                          </p:spTgt>
                                        </p:tgtEl>
                                        <p:attrNameLst>
                                          <p:attrName>style.visibility</p:attrName>
                                        </p:attrNameLst>
                                      </p:cBhvr>
                                      <p:to>
                                        <p:strVal val="visible"/>
                                      </p:to>
                                    </p:set>
                                    <p:animEffect transition="in" filter="slide(fromBottom)">
                                      <p:cBhvr>
                                        <p:cTn id="22" dur="500"/>
                                        <p:tgtEl>
                                          <p:spTgt spid="142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normAutofit fontScale="90000"/>
          </a:bodyPr>
          <a:lstStyle/>
          <a:p>
            <a:r>
              <a:rPr lang="en-US" sz="4000"/>
              <a:t>How to do requirements </a:t>
            </a:r>
            <a:r>
              <a:rPr lang="en-US" sz="3600"/>
              <a:t>elicitation</a:t>
            </a:r>
            <a:r>
              <a:rPr lang="en-US" sz="4000"/>
              <a:t>?</a:t>
            </a:r>
          </a:p>
        </p:txBody>
      </p:sp>
      <p:sp>
        <p:nvSpPr>
          <p:cNvPr id="143363" name="Rectangle 3"/>
          <p:cNvSpPr>
            <a:spLocks noGrp="1" noChangeArrowheads="1"/>
          </p:cNvSpPr>
          <p:nvPr>
            <p:ph type="body" idx="1"/>
          </p:nvPr>
        </p:nvSpPr>
        <p:spPr>
          <a:xfrm>
            <a:off x="457200" y="1219200"/>
            <a:ext cx="8229600" cy="4525963"/>
          </a:xfrm>
        </p:spPr>
        <p:txBody>
          <a:bodyPr>
            <a:normAutofit fontScale="92500"/>
          </a:bodyPr>
          <a:lstStyle/>
          <a:p>
            <a:pPr algn="just">
              <a:lnSpc>
                <a:spcPct val="150000"/>
              </a:lnSpc>
            </a:pPr>
            <a:r>
              <a:rPr lang="en-US" sz="2000" b="1" dirty="0"/>
              <a:t>Elicitation is the process of </a:t>
            </a:r>
          </a:p>
          <a:p>
            <a:pPr lvl="1" algn="just">
              <a:lnSpc>
                <a:spcPct val="150000"/>
              </a:lnSpc>
            </a:pPr>
            <a:r>
              <a:rPr lang="en-US" sz="2000" dirty="0"/>
              <a:t>identifying needs and bridging the </a:t>
            </a:r>
            <a:r>
              <a:rPr lang="en-US" sz="2000" dirty="0" smtClean="0"/>
              <a:t>difference </a:t>
            </a:r>
            <a:r>
              <a:rPr lang="en-US" sz="2000" dirty="0"/>
              <a:t>among the involved communities for the purpose of defining and </a:t>
            </a:r>
            <a:r>
              <a:rPr lang="en-US" sz="2000" dirty="0" smtClean="0">
                <a:solidFill>
                  <a:schemeClr val="tx1">
                    <a:lumMod val="95000"/>
                    <a:lumOff val="5000"/>
                  </a:schemeClr>
                </a:solidFill>
                <a:latin typeface="Arial" panose="020B0604020202020204" pitchFamily="34" charset="0"/>
                <a:cs typeface="Arial" panose="020B0604020202020204" pitchFamily="34" charset="0"/>
              </a:rPr>
              <a:t>purifying </a:t>
            </a:r>
            <a:r>
              <a:rPr lang="en-US" sz="2000" dirty="0" smtClean="0"/>
              <a:t> requirements </a:t>
            </a:r>
            <a:r>
              <a:rPr lang="en-US" sz="2000" dirty="0"/>
              <a:t>to meet the constraints of these communities</a:t>
            </a:r>
          </a:p>
          <a:p>
            <a:pPr algn="just">
              <a:lnSpc>
                <a:spcPct val="150000"/>
              </a:lnSpc>
            </a:pPr>
            <a:r>
              <a:rPr lang="en-US" sz="2000" b="1" dirty="0"/>
              <a:t>Requirements elicitation itself can be broken down into the activities</a:t>
            </a:r>
          </a:p>
          <a:p>
            <a:pPr lvl="1" algn="just">
              <a:lnSpc>
                <a:spcPct val="150000"/>
              </a:lnSpc>
            </a:pPr>
            <a:r>
              <a:rPr lang="en-US" sz="2000" dirty="0"/>
              <a:t>fact-finding</a:t>
            </a:r>
          </a:p>
          <a:p>
            <a:pPr lvl="1" algn="just">
              <a:lnSpc>
                <a:spcPct val="150000"/>
              </a:lnSpc>
            </a:pPr>
            <a:r>
              <a:rPr lang="en-US" sz="2000" dirty="0"/>
              <a:t>Information </a:t>
            </a:r>
            <a:r>
              <a:rPr lang="en-US" sz="2000" dirty="0" smtClean="0"/>
              <a:t>gathering</a:t>
            </a:r>
            <a:endParaRPr lang="en-US" sz="2000" dirty="0"/>
          </a:p>
          <a:p>
            <a:pPr lvl="1" algn="just">
              <a:lnSpc>
                <a:spcPct val="150000"/>
              </a:lnSpc>
            </a:pPr>
            <a:r>
              <a:rPr lang="en-US" sz="2000" dirty="0"/>
              <a:t>Integration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 calcmode="lin" valueType="num">
                                      <p:cBhvr additive="base">
                                        <p:cTn id="7" dur="500" fill="hold"/>
                                        <p:tgtEl>
                                          <p:spTgt spid="143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6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3363">
                                            <p:txEl>
                                              <p:pRg st="1" end="1"/>
                                            </p:txEl>
                                          </p:spTgt>
                                        </p:tgtEl>
                                        <p:attrNameLst>
                                          <p:attrName>style.visibility</p:attrName>
                                        </p:attrNameLst>
                                      </p:cBhvr>
                                      <p:to>
                                        <p:strVal val="visible"/>
                                      </p:to>
                                    </p:set>
                                    <p:anim calcmode="lin" valueType="num">
                                      <p:cBhvr additive="base">
                                        <p:cTn id="11" dur="500" fill="hold"/>
                                        <p:tgtEl>
                                          <p:spTgt spid="1433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3363">
                                            <p:txEl>
                                              <p:pRg st="2" end="2"/>
                                            </p:txEl>
                                          </p:spTgt>
                                        </p:tgtEl>
                                        <p:attrNameLst>
                                          <p:attrName>style.visibility</p:attrName>
                                        </p:attrNameLst>
                                      </p:cBhvr>
                                      <p:to>
                                        <p:strVal val="visible"/>
                                      </p:to>
                                    </p:set>
                                    <p:anim calcmode="lin" valueType="num">
                                      <p:cBhvr additive="base">
                                        <p:cTn id="17" dur="500" fill="hold"/>
                                        <p:tgtEl>
                                          <p:spTgt spid="14336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336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3363">
                                            <p:txEl>
                                              <p:pRg st="3" end="3"/>
                                            </p:txEl>
                                          </p:spTgt>
                                        </p:tgtEl>
                                        <p:attrNameLst>
                                          <p:attrName>style.visibility</p:attrName>
                                        </p:attrNameLst>
                                      </p:cBhvr>
                                      <p:to>
                                        <p:strVal val="visible"/>
                                      </p:to>
                                    </p:set>
                                    <p:anim calcmode="lin" valueType="num">
                                      <p:cBhvr additive="base">
                                        <p:cTn id="21" dur="500" fill="hold"/>
                                        <p:tgtEl>
                                          <p:spTgt spid="14336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336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3363">
                                            <p:txEl>
                                              <p:pRg st="4" end="4"/>
                                            </p:txEl>
                                          </p:spTgt>
                                        </p:tgtEl>
                                        <p:attrNameLst>
                                          <p:attrName>style.visibility</p:attrName>
                                        </p:attrNameLst>
                                      </p:cBhvr>
                                      <p:to>
                                        <p:strVal val="visible"/>
                                      </p:to>
                                    </p:set>
                                    <p:anim calcmode="lin" valueType="num">
                                      <p:cBhvr additive="base">
                                        <p:cTn id="25" dur="500" fill="hold"/>
                                        <p:tgtEl>
                                          <p:spTgt spid="14336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6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3363">
                                            <p:txEl>
                                              <p:pRg st="5" end="5"/>
                                            </p:txEl>
                                          </p:spTgt>
                                        </p:tgtEl>
                                        <p:attrNameLst>
                                          <p:attrName>style.visibility</p:attrName>
                                        </p:attrNameLst>
                                      </p:cBhvr>
                                      <p:to>
                                        <p:strVal val="visible"/>
                                      </p:to>
                                    </p:set>
                                    <p:anim calcmode="lin" valueType="num">
                                      <p:cBhvr additive="base">
                                        <p:cTn id="29" dur="500" fill="hold"/>
                                        <p:tgtEl>
                                          <p:spTgt spid="14336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4336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z="4000"/>
              <a:t>Requirements Elicitation Process</a:t>
            </a:r>
          </a:p>
        </p:txBody>
      </p:sp>
      <p:sp>
        <p:nvSpPr>
          <p:cNvPr id="103427" name="Rectangle 3"/>
          <p:cNvSpPr>
            <a:spLocks noGrp="1" noChangeArrowheads="1"/>
          </p:cNvSpPr>
          <p:nvPr>
            <p:ph type="body" idx="1"/>
          </p:nvPr>
        </p:nvSpPr>
        <p:spPr/>
        <p:txBody>
          <a:bodyPr>
            <a:normAutofit/>
          </a:bodyPr>
          <a:lstStyle/>
          <a:p>
            <a:pPr algn="just">
              <a:lnSpc>
                <a:spcPct val="150000"/>
              </a:lnSpc>
            </a:pPr>
            <a:r>
              <a:rPr lang="en-US" sz="2000" dirty="0" err="1"/>
              <a:t>Rzepka</a:t>
            </a:r>
            <a:r>
              <a:rPr lang="en-US" sz="2000" dirty="0"/>
              <a:t> decomposes the elicitation process</a:t>
            </a:r>
          </a:p>
          <a:p>
            <a:pPr lvl="1" algn="just">
              <a:lnSpc>
                <a:spcPct val="150000"/>
              </a:lnSpc>
            </a:pPr>
            <a:r>
              <a:rPr lang="en-US" sz="2000" b="1" dirty="0"/>
              <a:t>Identify</a:t>
            </a:r>
            <a:r>
              <a:rPr lang="en-US" sz="2000" dirty="0"/>
              <a:t> the relevant parties which are sources of requirements.</a:t>
            </a:r>
          </a:p>
          <a:p>
            <a:pPr lvl="2" algn="just">
              <a:lnSpc>
                <a:spcPct val="150000"/>
              </a:lnSpc>
            </a:pPr>
            <a:r>
              <a:rPr lang="en-US" sz="2000" dirty="0"/>
              <a:t>The party might be an end user, an interfacing system, or environmental factors.</a:t>
            </a:r>
          </a:p>
          <a:p>
            <a:pPr lvl="1" algn="just">
              <a:lnSpc>
                <a:spcPct val="150000"/>
              </a:lnSpc>
            </a:pPr>
            <a:r>
              <a:rPr lang="en-US" sz="2000" b="1" dirty="0"/>
              <a:t>Gather</a:t>
            </a:r>
            <a:r>
              <a:rPr lang="en-US" sz="2000" dirty="0"/>
              <a:t> the “wish list” for each relevant party.</a:t>
            </a:r>
          </a:p>
          <a:p>
            <a:pPr lvl="2" algn="just">
              <a:lnSpc>
                <a:spcPct val="150000"/>
              </a:lnSpc>
            </a:pPr>
            <a:r>
              <a:rPr lang="en-US" sz="2000" dirty="0"/>
              <a:t>This wish list is likely to originally contain ambiguities, inconsistencies, infeasible requirements, and un-testable requirements, as well as probably being incomplete.</a:t>
            </a:r>
          </a:p>
          <a:p>
            <a:pPr marL="393192" lvl="1" indent="0" algn="just">
              <a:lnSpc>
                <a:spcPct val="150000"/>
              </a:lnSpc>
              <a:buNone/>
            </a:pP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z="4000"/>
              <a:t>Requirements Elicitation Process</a:t>
            </a:r>
          </a:p>
        </p:txBody>
      </p:sp>
      <p:sp>
        <p:nvSpPr>
          <p:cNvPr id="103427" name="Rectangle 3"/>
          <p:cNvSpPr>
            <a:spLocks noGrp="1" noChangeArrowheads="1"/>
          </p:cNvSpPr>
          <p:nvPr>
            <p:ph type="body" idx="1"/>
          </p:nvPr>
        </p:nvSpPr>
        <p:spPr/>
        <p:txBody>
          <a:bodyPr>
            <a:normAutofit fontScale="85000" lnSpcReduction="10000"/>
          </a:bodyPr>
          <a:lstStyle/>
          <a:p>
            <a:pPr lvl="1" algn="just">
              <a:lnSpc>
                <a:spcPct val="150000"/>
              </a:lnSpc>
            </a:pPr>
            <a:r>
              <a:rPr lang="en-US" sz="2000" b="1" dirty="0" smtClean="0"/>
              <a:t>Document </a:t>
            </a:r>
            <a:r>
              <a:rPr lang="en-US" sz="2000" b="1" dirty="0"/>
              <a:t>and refine</a:t>
            </a:r>
            <a:r>
              <a:rPr lang="en-US" sz="2000" dirty="0"/>
              <a:t> the “wish list” for each relevant party.</a:t>
            </a:r>
          </a:p>
          <a:p>
            <a:pPr lvl="2" algn="just">
              <a:lnSpc>
                <a:spcPct val="150000"/>
              </a:lnSpc>
            </a:pPr>
            <a:r>
              <a:rPr lang="en-US" sz="2000" dirty="0"/>
              <a:t>The wish list includes all important activities and data, and during this stage it is repeatedly analyzed until it is self-consistent. The list is typically high level, specific to the relevant problem domain, and stated in user-specific terms.</a:t>
            </a:r>
          </a:p>
          <a:p>
            <a:pPr lvl="1" algn="just">
              <a:lnSpc>
                <a:spcPct val="150000"/>
              </a:lnSpc>
            </a:pPr>
            <a:r>
              <a:rPr lang="en-US" sz="2000" b="1" dirty="0"/>
              <a:t>Integrate</a:t>
            </a:r>
            <a:r>
              <a:rPr lang="en-US" sz="2000" dirty="0"/>
              <a:t> the wish lists across the various relevant parties (viewpoints)</a:t>
            </a:r>
          </a:p>
          <a:p>
            <a:pPr lvl="2" algn="just">
              <a:lnSpc>
                <a:spcPct val="150000"/>
              </a:lnSpc>
            </a:pPr>
            <a:r>
              <a:rPr lang="en-US" sz="2000" dirty="0"/>
              <a:t>thereby resolving the conflicts between the viewpoints. Consistency checking is an important part of this process. The wish lists, or goals, are also checked for feasibility.</a:t>
            </a:r>
          </a:p>
          <a:p>
            <a:pPr lvl="1" algn="just">
              <a:lnSpc>
                <a:spcPct val="150000"/>
              </a:lnSpc>
            </a:pPr>
            <a:r>
              <a:rPr lang="en-US" sz="2000" b="1" dirty="0"/>
              <a:t>Determine</a:t>
            </a:r>
            <a:r>
              <a:rPr lang="en-US" sz="2000" dirty="0"/>
              <a:t> the nonfunctional requirements, such as performance and reliability issues, and state these in the requirements document.</a:t>
            </a:r>
          </a:p>
        </p:txBody>
      </p:sp>
    </p:spTree>
    <p:extLst>
      <p:ext uri="{BB962C8B-B14F-4D97-AF65-F5344CB8AC3E}">
        <p14:creationId xmlns:p14="http://schemas.microsoft.com/office/powerpoint/2010/main" val="2401470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z="4000" dirty="0">
                <a:solidFill>
                  <a:srgbClr val="0070C0"/>
                </a:solidFill>
              </a:rPr>
              <a:t>Requirements Elicitation Process</a:t>
            </a:r>
          </a:p>
        </p:txBody>
      </p:sp>
      <p:sp>
        <p:nvSpPr>
          <p:cNvPr id="104452" name="AutoShape 4"/>
          <p:cNvSpPr>
            <a:spLocks noChangeArrowheads="1"/>
          </p:cNvSpPr>
          <p:nvPr/>
        </p:nvSpPr>
        <p:spPr bwMode="auto">
          <a:xfrm>
            <a:off x="2001838" y="2862263"/>
            <a:ext cx="1801812" cy="523875"/>
          </a:xfrm>
          <a:prstGeom prst="flowChartProcess">
            <a:avLst/>
          </a:prstGeom>
          <a:solidFill>
            <a:srgbClr val="00FFFF"/>
          </a:solidFill>
          <a:ln w="19050">
            <a:solidFill>
              <a:schemeClr val="tx1"/>
            </a:solidFill>
            <a:miter lim="800000"/>
            <a:headEnd/>
            <a:tailEnd/>
          </a:ln>
          <a:effectLst/>
        </p:spPr>
        <p:txBody>
          <a:bodyPr wrap="none" anchor="ctr"/>
          <a:lstStyle/>
          <a:p>
            <a:pPr algn="ctr"/>
            <a:r>
              <a:rPr lang="en-US" dirty="0" err="1">
                <a:solidFill>
                  <a:schemeClr val="bg1"/>
                </a:solidFill>
                <a:latin typeface="Times New Roman" pitchFamily="18" charset="0"/>
              </a:rPr>
              <a:t>Reqs</a:t>
            </a:r>
            <a:r>
              <a:rPr lang="en-US" dirty="0">
                <a:solidFill>
                  <a:schemeClr val="bg1"/>
                </a:solidFill>
                <a:latin typeface="Times New Roman" pitchFamily="18" charset="0"/>
              </a:rPr>
              <a:t> gathering &amp;</a:t>
            </a:r>
          </a:p>
          <a:p>
            <a:pPr algn="ctr"/>
            <a:r>
              <a:rPr lang="en-US" dirty="0">
                <a:solidFill>
                  <a:schemeClr val="bg1"/>
                </a:solidFill>
                <a:latin typeface="Times New Roman" pitchFamily="18" charset="0"/>
              </a:rPr>
              <a:t>classification</a:t>
            </a:r>
          </a:p>
        </p:txBody>
      </p:sp>
      <p:sp>
        <p:nvSpPr>
          <p:cNvPr id="104453" name="AutoShape 5"/>
          <p:cNvSpPr>
            <a:spLocks noChangeArrowheads="1"/>
          </p:cNvSpPr>
          <p:nvPr/>
        </p:nvSpPr>
        <p:spPr bwMode="auto">
          <a:xfrm>
            <a:off x="457200" y="2209800"/>
            <a:ext cx="1801813" cy="522288"/>
          </a:xfrm>
          <a:prstGeom prst="flowChartProcess">
            <a:avLst/>
          </a:prstGeom>
          <a:solidFill>
            <a:schemeClr val="accent2">
              <a:lumMod val="20000"/>
              <a:lumOff val="80000"/>
            </a:schemeClr>
          </a:solidFill>
          <a:ln w="19050">
            <a:solidFill>
              <a:schemeClr val="tx1"/>
            </a:solidFill>
            <a:miter lim="800000"/>
            <a:headEnd/>
            <a:tailEnd/>
          </a:ln>
          <a:effectLst/>
        </p:spPr>
        <p:txBody>
          <a:bodyPr wrap="none" anchor="ctr"/>
          <a:lstStyle/>
          <a:p>
            <a:pPr algn="ctr"/>
            <a:r>
              <a:rPr lang="en-US" dirty="0">
                <a:solidFill>
                  <a:schemeClr val="bg1"/>
                </a:solidFill>
                <a:latin typeface="Times New Roman" pitchFamily="18" charset="0"/>
              </a:rPr>
              <a:t>Fact Finding</a:t>
            </a:r>
          </a:p>
        </p:txBody>
      </p:sp>
      <p:cxnSp>
        <p:nvCxnSpPr>
          <p:cNvPr id="104454" name="AutoShape 6"/>
          <p:cNvCxnSpPr>
            <a:cxnSpLocks noChangeShapeType="1"/>
            <a:stCxn id="104453" idx="3"/>
            <a:endCxn id="104452" idx="0"/>
          </p:cNvCxnSpPr>
          <p:nvPr/>
        </p:nvCxnSpPr>
        <p:spPr bwMode="auto">
          <a:xfrm>
            <a:off x="2270125" y="2471738"/>
            <a:ext cx="633413" cy="382587"/>
          </a:xfrm>
          <a:prstGeom prst="bentConnector2">
            <a:avLst/>
          </a:prstGeom>
          <a:noFill/>
          <a:ln w="19050">
            <a:solidFill>
              <a:schemeClr val="bg1"/>
            </a:solidFill>
            <a:miter lim="800000"/>
            <a:headEnd/>
            <a:tailEnd type="triangle" w="med" len="med"/>
          </a:ln>
          <a:effectLst/>
        </p:spPr>
      </p:cxnSp>
      <p:sp>
        <p:nvSpPr>
          <p:cNvPr id="104455" name="AutoShape 7"/>
          <p:cNvSpPr>
            <a:spLocks noChangeArrowheads="1"/>
          </p:cNvSpPr>
          <p:nvPr/>
        </p:nvSpPr>
        <p:spPr bwMode="auto">
          <a:xfrm>
            <a:off x="5176838" y="4168775"/>
            <a:ext cx="1803400" cy="522288"/>
          </a:xfrm>
          <a:prstGeom prst="flowChartProcess">
            <a:avLst/>
          </a:prstGeom>
          <a:solidFill>
            <a:srgbClr val="FFFF66"/>
          </a:solidFill>
          <a:ln w="19050">
            <a:solidFill>
              <a:schemeClr val="tx1"/>
            </a:solidFill>
            <a:miter lim="800000"/>
            <a:headEnd/>
            <a:tailEnd/>
          </a:ln>
          <a:effectLst/>
        </p:spPr>
        <p:txBody>
          <a:bodyPr wrap="none" anchor="ctr"/>
          <a:lstStyle/>
          <a:p>
            <a:pPr algn="ctr"/>
            <a:r>
              <a:rPr lang="en-US" dirty="0">
                <a:solidFill>
                  <a:schemeClr val="bg1"/>
                </a:solidFill>
                <a:latin typeface="Times New Roman" pitchFamily="18" charset="0"/>
              </a:rPr>
              <a:t>Prioritization</a:t>
            </a:r>
          </a:p>
        </p:txBody>
      </p:sp>
      <p:sp>
        <p:nvSpPr>
          <p:cNvPr id="104456" name="AutoShape 8"/>
          <p:cNvSpPr>
            <a:spLocks noChangeArrowheads="1"/>
          </p:cNvSpPr>
          <p:nvPr/>
        </p:nvSpPr>
        <p:spPr bwMode="auto">
          <a:xfrm>
            <a:off x="3632200" y="3516313"/>
            <a:ext cx="1803400" cy="522287"/>
          </a:xfrm>
          <a:prstGeom prst="flowChartProcess">
            <a:avLst/>
          </a:prstGeom>
          <a:solidFill>
            <a:srgbClr val="00FF00"/>
          </a:solidFill>
          <a:ln w="19050">
            <a:solidFill>
              <a:schemeClr val="tx1"/>
            </a:solidFill>
            <a:miter lim="800000"/>
            <a:headEnd/>
            <a:tailEnd/>
          </a:ln>
          <a:effectLst/>
        </p:spPr>
        <p:txBody>
          <a:bodyPr wrap="none" anchor="ctr"/>
          <a:lstStyle/>
          <a:p>
            <a:pPr algn="ctr"/>
            <a:r>
              <a:rPr lang="en-US" dirty="0">
                <a:solidFill>
                  <a:schemeClr val="bg1"/>
                </a:solidFill>
                <a:latin typeface="Times New Roman" pitchFamily="18" charset="0"/>
              </a:rPr>
              <a:t>Evaluation &amp;</a:t>
            </a:r>
          </a:p>
          <a:p>
            <a:pPr algn="ctr"/>
            <a:r>
              <a:rPr lang="en-US" dirty="0">
                <a:solidFill>
                  <a:schemeClr val="bg1"/>
                </a:solidFill>
                <a:latin typeface="Times New Roman" pitchFamily="18" charset="0"/>
              </a:rPr>
              <a:t>Rationalization</a:t>
            </a:r>
          </a:p>
        </p:txBody>
      </p:sp>
      <p:cxnSp>
        <p:nvCxnSpPr>
          <p:cNvPr id="104457" name="AutoShape 9"/>
          <p:cNvCxnSpPr>
            <a:cxnSpLocks noChangeShapeType="1"/>
            <a:stCxn id="104456" idx="3"/>
            <a:endCxn id="104455" idx="0"/>
          </p:cNvCxnSpPr>
          <p:nvPr/>
        </p:nvCxnSpPr>
        <p:spPr bwMode="auto">
          <a:xfrm>
            <a:off x="5445125" y="3776663"/>
            <a:ext cx="633413" cy="384175"/>
          </a:xfrm>
          <a:prstGeom prst="bentConnector2">
            <a:avLst/>
          </a:prstGeom>
          <a:noFill/>
          <a:ln w="19050">
            <a:solidFill>
              <a:schemeClr val="bg1"/>
            </a:solidFill>
            <a:miter lim="800000"/>
            <a:headEnd/>
            <a:tailEnd type="triangle" w="med" len="med"/>
          </a:ln>
          <a:effectLst/>
        </p:spPr>
      </p:cxnSp>
      <p:sp>
        <p:nvSpPr>
          <p:cNvPr id="104458" name="AutoShape 10"/>
          <p:cNvSpPr>
            <a:spLocks noChangeArrowheads="1"/>
          </p:cNvSpPr>
          <p:nvPr/>
        </p:nvSpPr>
        <p:spPr bwMode="auto">
          <a:xfrm>
            <a:off x="6808788" y="4887913"/>
            <a:ext cx="1801812" cy="522287"/>
          </a:xfrm>
          <a:prstGeom prst="flowChartProcess">
            <a:avLst/>
          </a:prstGeom>
          <a:solidFill>
            <a:srgbClr val="FF9900"/>
          </a:solidFill>
          <a:ln w="19050">
            <a:solidFill>
              <a:schemeClr val="tx1"/>
            </a:solidFill>
            <a:miter lim="800000"/>
            <a:headEnd/>
            <a:tailEnd/>
          </a:ln>
          <a:effectLst/>
        </p:spPr>
        <p:txBody>
          <a:bodyPr wrap="none" anchor="ctr"/>
          <a:lstStyle/>
          <a:p>
            <a:pPr algn="ctr"/>
            <a:r>
              <a:rPr lang="en-US" dirty="0">
                <a:solidFill>
                  <a:schemeClr val="bg1"/>
                </a:solidFill>
                <a:latin typeface="Times New Roman" pitchFamily="18" charset="0"/>
              </a:rPr>
              <a:t>Integration &amp;</a:t>
            </a:r>
            <a:br>
              <a:rPr lang="en-US" dirty="0">
                <a:solidFill>
                  <a:schemeClr val="bg1"/>
                </a:solidFill>
                <a:latin typeface="Times New Roman" pitchFamily="18" charset="0"/>
              </a:rPr>
            </a:br>
            <a:r>
              <a:rPr lang="en-US" dirty="0">
                <a:solidFill>
                  <a:schemeClr val="bg1"/>
                </a:solidFill>
                <a:latin typeface="Times New Roman" pitchFamily="18" charset="0"/>
              </a:rPr>
              <a:t>Validation</a:t>
            </a:r>
          </a:p>
        </p:txBody>
      </p:sp>
      <p:cxnSp>
        <p:nvCxnSpPr>
          <p:cNvPr id="104459" name="AutoShape 11"/>
          <p:cNvCxnSpPr>
            <a:cxnSpLocks noChangeShapeType="1"/>
            <a:stCxn id="104452" idx="3"/>
            <a:endCxn id="104456" idx="0"/>
          </p:cNvCxnSpPr>
          <p:nvPr/>
        </p:nvCxnSpPr>
        <p:spPr bwMode="auto">
          <a:xfrm>
            <a:off x="3814763" y="3124200"/>
            <a:ext cx="719137" cy="384175"/>
          </a:xfrm>
          <a:prstGeom prst="bentConnector2">
            <a:avLst/>
          </a:prstGeom>
          <a:noFill/>
          <a:ln w="19050">
            <a:solidFill>
              <a:schemeClr val="bg1"/>
            </a:solidFill>
            <a:miter lim="800000"/>
            <a:headEnd/>
            <a:tailEnd type="triangle" w="med" len="med"/>
          </a:ln>
          <a:effectLst/>
        </p:spPr>
      </p:cxnSp>
      <p:cxnSp>
        <p:nvCxnSpPr>
          <p:cNvPr id="104460" name="AutoShape 12"/>
          <p:cNvCxnSpPr>
            <a:cxnSpLocks noChangeShapeType="1"/>
            <a:stCxn id="104455" idx="3"/>
            <a:endCxn id="104458" idx="0"/>
          </p:cNvCxnSpPr>
          <p:nvPr/>
        </p:nvCxnSpPr>
        <p:spPr bwMode="auto">
          <a:xfrm>
            <a:off x="6991350" y="4430713"/>
            <a:ext cx="717550" cy="449262"/>
          </a:xfrm>
          <a:prstGeom prst="bentConnector2">
            <a:avLst/>
          </a:prstGeom>
          <a:noFill/>
          <a:ln w="19050">
            <a:solidFill>
              <a:schemeClr val="bg1"/>
            </a:solidFill>
            <a:miter lim="800000"/>
            <a:headEnd/>
            <a:tailEnd type="triangle" w="med" len="med"/>
          </a:ln>
          <a:effectLst/>
        </p:spPr>
      </p:cxnSp>
      <p:cxnSp>
        <p:nvCxnSpPr>
          <p:cNvPr id="104461" name="AutoShape 13"/>
          <p:cNvCxnSpPr>
            <a:cxnSpLocks noChangeShapeType="1"/>
            <a:stCxn id="104458" idx="1"/>
            <a:endCxn id="104455" idx="2"/>
          </p:cNvCxnSpPr>
          <p:nvPr/>
        </p:nvCxnSpPr>
        <p:spPr bwMode="auto">
          <a:xfrm rot="10800000">
            <a:off x="6078538" y="4700588"/>
            <a:ext cx="719137" cy="447675"/>
          </a:xfrm>
          <a:prstGeom prst="bentConnector2">
            <a:avLst/>
          </a:prstGeom>
          <a:noFill/>
          <a:ln w="9525">
            <a:solidFill>
              <a:schemeClr val="bg1"/>
            </a:solidFill>
            <a:miter lim="800000"/>
            <a:headEnd/>
            <a:tailEnd type="triangle" w="med" len="med"/>
          </a:ln>
          <a:effectLst/>
        </p:spPr>
      </p:cxnSp>
      <p:cxnSp>
        <p:nvCxnSpPr>
          <p:cNvPr id="104462" name="AutoShape 14"/>
          <p:cNvCxnSpPr>
            <a:cxnSpLocks noChangeShapeType="1"/>
            <a:stCxn id="104455" idx="1"/>
            <a:endCxn id="104452" idx="2"/>
          </p:cNvCxnSpPr>
          <p:nvPr/>
        </p:nvCxnSpPr>
        <p:spPr bwMode="auto">
          <a:xfrm rot="10800000">
            <a:off x="2903538" y="3394075"/>
            <a:ext cx="2263775" cy="1036638"/>
          </a:xfrm>
          <a:prstGeom prst="bentConnector2">
            <a:avLst/>
          </a:prstGeom>
          <a:noFill/>
          <a:ln w="9525">
            <a:solidFill>
              <a:schemeClr val="tx1"/>
            </a:solidFill>
            <a:miter lim="800000"/>
            <a:headEnd/>
            <a:tailEnd type="triangle" w="med" len="med"/>
          </a:ln>
          <a:effectLst/>
        </p:spPr>
      </p:cxnSp>
      <p:cxnSp>
        <p:nvCxnSpPr>
          <p:cNvPr id="104463" name="AutoShape 15"/>
          <p:cNvCxnSpPr>
            <a:cxnSpLocks noChangeShapeType="1"/>
            <a:stCxn id="104456" idx="1"/>
            <a:endCxn id="104453" idx="2"/>
          </p:cNvCxnSpPr>
          <p:nvPr/>
        </p:nvCxnSpPr>
        <p:spPr bwMode="auto">
          <a:xfrm rot="10800000">
            <a:off x="1358900" y="2740025"/>
            <a:ext cx="2263775" cy="1036638"/>
          </a:xfrm>
          <a:prstGeom prst="bentConnector2">
            <a:avLst/>
          </a:prstGeom>
          <a:noFill/>
          <a:ln w="9525">
            <a:solidFill>
              <a:schemeClr val="bg1"/>
            </a:solidFill>
            <a:miter lim="800000"/>
            <a:headEnd/>
            <a:tailEnd type="triangle" w="med" len="med"/>
          </a:ln>
          <a:effectLst/>
        </p:spPr>
      </p:cxnSp>
      <p:cxnSp>
        <p:nvCxnSpPr>
          <p:cNvPr id="104464" name="AutoShape 16"/>
          <p:cNvCxnSpPr>
            <a:cxnSpLocks noChangeShapeType="1"/>
            <a:stCxn id="104458" idx="1"/>
            <a:endCxn id="104453" idx="2"/>
          </p:cNvCxnSpPr>
          <p:nvPr/>
        </p:nvCxnSpPr>
        <p:spPr bwMode="auto">
          <a:xfrm rot="10800000">
            <a:off x="1358900" y="2740025"/>
            <a:ext cx="5438775" cy="2408238"/>
          </a:xfrm>
          <a:prstGeom prst="bentConnector2">
            <a:avLst/>
          </a:prstGeom>
          <a:noFill/>
          <a:ln w="9525">
            <a:solidFill>
              <a:schemeClr val="bg1"/>
            </a:solidFill>
            <a:miter lim="800000"/>
            <a:headEnd/>
            <a:tailEnd type="triangle" w="med" len="med"/>
          </a:ln>
          <a:effectLst/>
        </p:spPr>
      </p:cxnSp>
      <p:cxnSp>
        <p:nvCxnSpPr>
          <p:cNvPr id="104465" name="AutoShape 17"/>
          <p:cNvCxnSpPr>
            <a:cxnSpLocks noChangeShapeType="1"/>
            <a:stCxn id="104455" idx="1"/>
            <a:endCxn id="104453" idx="2"/>
          </p:cNvCxnSpPr>
          <p:nvPr/>
        </p:nvCxnSpPr>
        <p:spPr bwMode="auto">
          <a:xfrm rot="10800000">
            <a:off x="1358900" y="2740025"/>
            <a:ext cx="3808413" cy="1690688"/>
          </a:xfrm>
          <a:prstGeom prst="bentConnector2">
            <a:avLst/>
          </a:prstGeom>
          <a:noFill/>
          <a:ln w="9525">
            <a:solidFill>
              <a:schemeClr val="bg1"/>
            </a:solidFill>
            <a:miter lim="800000"/>
            <a:headEnd/>
            <a:tailEnd type="triangle" w="med" len="med"/>
          </a:ln>
          <a:effectLst/>
        </p:spPr>
      </p:cxnSp>
      <p:cxnSp>
        <p:nvCxnSpPr>
          <p:cNvPr id="104466" name="AutoShape 18"/>
          <p:cNvCxnSpPr>
            <a:cxnSpLocks noChangeShapeType="1"/>
            <a:stCxn id="104458" idx="1"/>
            <a:endCxn id="104456" idx="2"/>
          </p:cNvCxnSpPr>
          <p:nvPr/>
        </p:nvCxnSpPr>
        <p:spPr bwMode="auto">
          <a:xfrm rot="10800000">
            <a:off x="4533900" y="4046538"/>
            <a:ext cx="2263775" cy="1101725"/>
          </a:xfrm>
          <a:prstGeom prst="bentConnector2">
            <a:avLst/>
          </a:prstGeom>
          <a:noFill/>
          <a:ln w="9525">
            <a:solidFill>
              <a:schemeClr val="bg1"/>
            </a:solidFill>
            <a:miter lim="800000"/>
            <a:headEnd/>
            <a:tailEnd type="triangle" w="med" len="med"/>
          </a:ln>
          <a:effectLst/>
        </p:spPr>
      </p:cxnSp>
      <p:cxnSp>
        <p:nvCxnSpPr>
          <p:cNvPr id="104467" name="AutoShape 19"/>
          <p:cNvCxnSpPr>
            <a:cxnSpLocks noChangeShapeType="1"/>
            <a:stCxn id="104458" idx="1"/>
            <a:endCxn id="104452" idx="2"/>
          </p:cNvCxnSpPr>
          <p:nvPr/>
        </p:nvCxnSpPr>
        <p:spPr bwMode="auto">
          <a:xfrm rot="10800000">
            <a:off x="2903538" y="3394075"/>
            <a:ext cx="3894137" cy="1754188"/>
          </a:xfrm>
          <a:prstGeom prst="bentConnector2">
            <a:avLst/>
          </a:prstGeom>
          <a:noFill/>
          <a:ln w="9525">
            <a:solidFill>
              <a:schemeClr val="bg1"/>
            </a:solidFill>
            <a:miter lim="800000"/>
            <a:headEnd/>
            <a:tailEnd type="triangle" w="med" len="med"/>
          </a:ln>
          <a:effectLst/>
        </p:spPr>
      </p:cxnSp>
      <p:cxnSp>
        <p:nvCxnSpPr>
          <p:cNvPr id="104469" name="AutoShape 21"/>
          <p:cNvCxnSpPr>
            <a:cxnSpLocks noChangeShapeType="1"/>
            <a:stCxn id="104453" idx="2"/>
            <a:endCxn id="104452" idx="1"/>
          </p:cNvCxnSpPr>
          <p:nvPr/>
        </p:nvCxnSpPr>
        <p:spPr bwMode="auto">
          <a:xfrm rot="16200000" flipH="1">
            <a:off x="1484313" y="2616200"/>
            <a:ext cx="382587" cy="633413"/>
          </a:xfrm>
          <a:prstGeom prst="bentConnector2">
            <a:avLst/>
          </a:prstGeom>
          <a:noFill/>
          <a:ln w="12700">
            <a:solidFill>
              <a:schemeClr val="bg1"/>
            </a:solidFill>
            <a:miter lim="800000"/>
            <a:headEnd/>
            <a:tailEnd/>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noFill/>
          <a:ln/>
        </p:spPr>
        <p:txBody>
          <a:bodyPr lIns="90841" tIns="44623" rIns="90841" bIns="44623" anchor="b"/>
          <a:lstStyle/>
          <a:p>
            <a:r>
              <a:rPr lang="en-US" sz="3200" dirty="0">
                <a:solidFill>
                  <a:srgbClr val="0070C0"/>
                </a:solidFill>
              </a:rPr>
              <a:t>Components of requirements elicitation</a:t>
            </a:r>
          </a:p>
        </p:txBody>
      </p:sp>
      <p:graphicFrame>
        <p:nvGraphicFramePr>
          <p:cNvPr id="130051" name="Object 3"/>
          <p:cNvGraphicFramePr>
            <a:graphicFrameLocks/>
          </p:cNvGraphicFramePr>
          <p:nvPr/>
        </p:nvGraphicFramePr>
        <p:xfrm>
          <a:off x="2362200" y="1219200"/>
          <a:ext cx="4081463" cy="4886325"/>
        </p:xfrm>
        <a:graphic>
          <a:graphicData uri="http://schemas.openxmlformats.org/presentationml/2006/ole">
            <mc:AlternateContent xmlns:mc="http://schemas.openxmlformats.org/markup-compatibility/2006">
              <mc:Choice xmlns:v="urn:schemas-microsoft-com:vml" Requires="v">
                <p:oleObj spid="_x0000_s1033" name="Document" r:id="rId3" imgW="0" imgH="0" progId="Word.Document.8">
                  <p:embed/>
                </p:oleObj>
              </mc:Choice>
              <mc:Fallback>
                <p:oleObj name="Document" r:id="rId3" imgW="0" imgH="0" progId="Word.Document.8">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219200"/>
                        <a:ext cx="4081463" cy="488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1664</TotalTime>
  <Words>755</Words>
  <Application>Microsoft Office PowerPoint</Application>
  <PresentationFormat>On-screen Show (4:3)</PresentationFormat>
  <Paragraphs>97</Paragraphs>
  <Slides>16</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Lucida Sans Unicode</vt:lpstr>
      <vt:lpstr>Times New Roman</vt:lpstr>
      <vt:lpstr>Verdana</vt:lpstr>
      <vt:lpstr>Wingdings</vt:lpstr>
      <vt:lpstr>Wingdings 2</vt:lpstr>
      <vt:lpstr>Wingdings 3</vt:lpstr>
      <vt:lpstr>Concourse</vt:lpstr>
      <vt:lpstr>Document</vt:lpstr>
      <vt:lpstr>Requirements Engineering</vt:lpstr>
      <vt:lpstr>Requirements Elicitation</vt:lpstr>
      <vt:lpstr>Cont.</vt:lpstr>
      <vt:lpstr>Why do elicitation?</vt:lpstr>
      <vt:lpstr>How to do requirements elicitation?</vt:lpstr>
      <vt:lpstr>Requirements Elicitation Process</vt:lpstr>
      <vt:lpstr>Requirements Elicitation Process</vt:lpstr>
      <vt:lpstr>Requirements Elicitation Process</vt:lpstr>
      <vt:lpstr>Components of requirements elicitation</vt:lpstr>
      <vt:lpstr>Elicitation activities</vt:lpstr>
      <vt:lpstr>The requirements elicitation STAGES</vt:lpstr>
      <vt:lpstr>Elicitation stages</vt:lpstr>
      <vt:lpstr>Focus of Elicitation</vt:lpstr>
      <vt:lpstr>Focus of Elicitation</vt:lpstr>
      <vt:lpstr>Outcomes of  Requirement Elicitation</vt:lpstr>
      <vt:lpstr>Q&amp;A</vt:lpstr>
    </vt:vector>
  </TitlesOfParts>
  <Company>Private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Ammad</dc:creator>
  <cp:lastModifiedBy>madnia ashraf</cp:lastModifiedBy>
  <cp:revision>302</cp:revision>
  <dcterms:created xsi:type="dcterms:W3CDTF">2001-01-05T12:38:16Z</dcterms:created>
  <dcterms:modified xsi:type="dcterms:W3CDTF">2019-04-29T01:36:39Z</dcterms:modified>
</cp:coreProperties>
</file>