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61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2237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81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2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5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11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9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9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2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5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6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2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8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D355C6-FBDB-4FEE-8BE9-8F23127CDBB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306EB-360A-4E2F-AA6A-5352E048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69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lloy" TargetMode="External"/><Relationship Id="rId13" Type="http://schemas.openxmlformats.org/officeDocument/2006/relationships/hyperlink" Target="https://en.wikipedia.org/wiki/Lead" TargetMode="External"/><Relationship Id="rId3" Type="http://schemas.openxmlformats.org/officeDocument/2006/relationships/hyperlink" Target="https://en.wikipedia.org/wiki/Symbol_(chemistry)" TargetMode="External"/><Relationship Id="rId7" Type="http://schemas.openxmlformats.org/officeDocument/2006/relationships/hyperlink" Target="https://en.wikipedia.org/wiki/Metal" TargetMode="External"/><Relationship Id="rId12" Type="http://schemas.openxmlformats.org/officeDocument/2006/relationships/hyperlink" Target="https://en.wikipedia.org/wiki/Copper" TargetMode="External"/><Relationship Id="rId2" Type="http://schemas.openxmlformats.org/officeDocument/2006/relationships/hyperlink" Target="https://en.wikipedia.org/wiki/Chemical_el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tionary.org/wiki/Reconstruction:Proto-Indo-European/h%E2%82%82er%C7%B5-" TargetMode="External"/><Relationship Id="rId11" Type="http://schemas.openxmlformats.org/officeDocument/2006/relationships/hyperlink" Target="https://en.wikipedia.org/wiki/Chlorargyrite" TargetMode="External"/><Relationship Id="rId5" Type="http://schemas.openxmlformats.org/officeDocument/2006/relationships/hyperlink" Target="https://en.wikipedia.org/wiki/Proto-Indo-European" TargetMode="External"/><Relationship Id="rId15" Type="http://schemas.openxmlformats.org/officeDocument/2006/relationships/hyperlink" Target="https://en.wikipedia.org/wiki/Refining" TargetMode="External"/><Relationship Id="rId10" Type="http://schemas.openxmlformats.org/officeDocument/2006/relationships/hyperlink" Target="https://en.wikipedia.org/wiki/Argentite" TargetMode="External"/><Relationship Id="rId4" Type="http://schemas.openxmlformats.org/officeDocument/2006/relationships/hyperlink" Target="https://en.wikipedia.org/wiki/Latin" TargetMode="External"/><Relationship Id="rId9" Type="http://schemas.openxmlformats.org/officeDocument/2006/relationships/hyperlink" Target="https://en.wikipedia.org/wiki/Gold" TargetMode="External"/><Relationship Id="rId14" Type="http://schemas.openxmlformats.org/officeDocument/2006/relationships/hyperlink" Target="https://en.wikipedia.org/wiki/Zin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5BAE-3AC4-4988-A52A-A0F2C7E29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52C2-EAF7-41F4-B065-EBABB15B8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Silver is a </a:t>
            </a:r>
            <a:r>
              <a:rPr lang="en-US" sz="2600" dirty="0">
                <a:hlinkClick r:id="rId2" tooltip="Chemical elem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chemical element</a:t>
            </a:r>
            <a:r>
              <a:rPr lang="en-US" sz="2600" dirty="0"/>
              <a:t> with the </a:t>
            </a:r>
            <a:r>
              <a:rPr lang="en-US" sz="2600" dirty="0">
                <a:hlinkClick r:id="rId3" tooltip="Symbol (chemistry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symbol</a:t>
            </a:r>
            <a:r>
              <a:rPr lang="en-US" sz="2600" dirty="0"/>
              <a:t> Ag (from the </a:t>
            </a:r>
            <a:r>
              <a:rPr lang="en-US" sz="2600" dirty="0">
                <a:hlinkClick r:id="rId4" tooltip="Lat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Latin</a:t>
            </a:r>
            <a:r>
              <a:rPr lang="en-US" sz="2600" dirty="0"/>
              <a:t> argentum, derived from the </a:t>
            </a:r>
            <a:r>
              <a:rPr lang="en-US" sz="2600" dirty="0">
                <a:hlinkClick r:id="rId5" tooltip="Proto-Indo-Europe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Proto-Indo-European</a:t>
            </a:r>
            <a:r>
              <a:rPr lang="en-US" sz="2600" dirty="0"/>
              <a:t> </a:t>
            </a:r>
            <a:r>
              <a:rPr lang="en-US" sz="2600" dirty="0" err="1">
                <a:hlinkClick r:id="rId6" tooltip="wikt:Reconstruction:Proto-Indo-European/h₂erǵ-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h₂erǵ</a:t>
            </a:r>
            <a:r>
              <a:rPr lang="en-US" sz="2600" dirty="0"/>
              <a:t>: "shiny" or "white")</a:t>
            </a:r>
          </a:p>
          <a:p>
            <a:r>
              <a:rPr lang="en-US" sz="2600" dirty="0"/>
              <a:t>Atomic number 47. </a:t>
            </a:r>
          </a:p>
          <a:p>
            <a:r>
              <a:rPr lang="en-US" sz="2600" dirty="0"/>
              <a:t>A soft, white, lustrous transition metal, </a:t>
            </a:r>
          </a:p>
          <a:p>
            <a:r>
              <a:rPr lang="en-US" sz="2600" dirty="0"/>
              <a:t>it exhibits the highest electrical conductivity, thermal conductivity, and reflectivity of any </a:t>
            </a:r>
            <a:r>
              <a:rPr lang="en-US" sz="2600" dirty="0">
                <a:hlinkClick r:id="rId7" tooltip="Met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metal</a:t>
            </a:r>
            <a:r>
              <a:rPr lang="en-US" sz="2600" dirty="0"/>
              <a:t>. </a:t>
            </a:r>
          </a:p>
          <a:p>
            <a:r>
              <a:rPr lang="en-US" sz="2600" dirty="0"/>
              <a:t>The metal is found in the Earth's crust in the pure, free elemental form ("native silver"), as an </a:t>
            </a:r>
            <a:r>
              <a:rPr lang="en-US" sz="2600" dirty="0">
                <a:hlinkClick r:id="rId8" tooltip="Allo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alloy</a:t>
            </a:r>
            <a:r>
              <a:rPr lang="en-US" sz="2600" dirty="0"/>
              <a:t> with </a:t>
            </a:r>
            <a:r>
              <a:rPr lang="en-US" sz="2600" dirty="0">
                <a:hlinkClick r:id="rId9" tooltip="Gol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gold</a:t>
            </a:r>
            <a:r>
              <a:rPr lang="en-US" sz="2600" dirty="0"/>
              <a:t> and other metals, and in minerals such as </a:t>
            </a:r>
            <a:r>
              <a:rPr lang="en-US" sz="2600" dirty="0">
                <a:hlinkClick r:id="rId10" tooltip="Argenti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argentite</a:t>
            </a:r>
            <a:r>
              <a:rPr lang="en-US" sz="2600" dirty="0"/>
              <a:t> and </a:t>
            </a:r>
            <a:r>
              <a:rPr lang="en-US" sz="2600" dirty="0" err="1">
                <a:hlinkClick r:id="rId11" tooltip="Chlorargyri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chlorargyrite</a:t>
            </a:r>
            <a:r>
              <a:rPr lang="en-US" sz="2600" dirty="0"/>
              <a:t>.</a:t>
            </a:r>
          </a:p>
          <a:p>
            <a:r>
              <a:rPr lang="en-US" sz="2600" dirty="0"/>
              <a:t> Most silver is produced as a byproduct of </a:t>
            </a:r>
            <a:r>
              <a:rPr lang="en-US" sz="2600" dirty="0">
                <a:hlinkClick r:id="rId12" tooltip="Copp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copper</a:t>
            </a:r>
            <a:r>
              <a:rPr lang="en-US" sz="2600" dirty="0"/>
              <a:t>, gold, </a:t>
            </a:r>
            <a:r>
              <a:rPr lang="en-US" sz="2600" dirty="0">
                <a:hlinkClick r:id="rId13" tooltip="Lea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</a:t>
            </a:r>
            <a:r>
              <a:rPr lang="en-US" sz="2600" dirty="0"/>
              <a:t>, and </a:t>
            </a:r>
            <a:r>
              <a:rPr lang="en-US" sz="2600" dirty="0">
                <a:hlinkClick r:id="rId14" tooltip="Zin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zinc</a:t>
            </a:r>
            <a:r>
              <a:rPr lang="en-US" sz="2600" dirty="0"/>
              <a:t> </a:t>
            </a:r>
            <a:r>
              <a:rPr lang="en-US" sz="2600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refining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43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D186-C24C-4883-B1AA-CC840EB5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Silver fertilizer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57099B6-470A-499E-A607-FFC92A4BC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999" y="1408822"/>
            <a:ext cx="3692801" cy="3516189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CD94B7-E048-42E4-82B7-8927CBDB8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505" y="2357437"/>
            <a:ext cx="4093058" cy="409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0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23B7-D5E0-4A08-A060-4C5F32FF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on Plants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A0722-70C8-40C4-AB62-B53174994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. In the agriculture industry, they are increasingly being used as components of new fertilizers  </a:t>
            </a:r>
          </a:p>
          <a:p>
            <a:r>
              <a:rPr lang="en-US" dirty="0"/>
              <a:t>plant protection products  </a:t>
            </a:r>
          </a:p>
          <a:p>
            <a:r>
              <a:rPr lang="en-US" dirty="0"/>
              <a:t>herbicides </a:t>
            </a:r>
          </a:p>
          <a:p>
            <a:r>
              <a:rPr lang="en-US" dirty="0"/>
              <a:t>preparations for prolonging cut flower durability </a:t>
            </a:r>
          </a:p>
          <a:p>
            <a:r>
              <a:rPr lang="en-US" dirty="0"/>
              <a:t>Recently, nanoparticles and nanomaterials have been suggested as potential biostimulators that might improve plant propagation and growth</a:t>
            </a:r>
          </a:p>
          <a:p>
            <a:r>
              <a:rPr lang="en-US" dirty="0"/>
              <a:t>improve plant resistance to stress</a:t>
            </a:r>
          </a:p>
          <a:p>
            <a:r>
              <a:rPr lang="en-US" dirty="0"/>
              <a:t>Germination</a:t>
            </a:r>
          </a:p>
          <a:p>
            <a:r>
              <a:rPr lang="en-US" dirty="0"/>
              <a:t>growth invigoration</a:t>
            </a:r>
          </a:p>
          <a:p>
            <a:r>
              <a:rPr lang="en-US" dirty="0"/>
              <a:t>increased biomass accumulation</a:t>
            </a:r>
          </a:p>
        </p:txBody>
      </p:sp>
    </p:spTree>
    <p:extLst>
      <p:ext uri="{BB962C8B-B14F-4D97-AF65-F5344CB8AC3E}">
        <p14:creationId xmlns:p14="http://schemas.microsoft.com/office/powerpoint/2010/main" val="130457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EC49-2992-4AB3-ADE1-6315DE36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0D0AE-3282-4073-87F1-BC8E2C9BD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Silver nanoparticles may also show phytotoxicity, manifested by limited germination and seedling growth </a:t>
            </a:r>
          </a:p>
          <a:p>
            <a:r>
              <a:rPr lang="en-US" dirty="0"/>
              <a:t>decreased biomass of leaves and shoots</a:t>
            </a:r>
          </a:p>
          <a:p>
            <a:r>
              <a:rPr lang="en-US" dirty="0"/>
              <a:t>delay in flowering time</a:t>
            </a:r>
          </a:p>
          <a:p>
            <a:r>
              <a:rPr lang="en-US" dirty="0"/>
              <a:t>inhibition of photosynthesis</a:t>
            </a:r>
          </a:p>
        </p:txBody>
      </p:sp>
    </p:spTree>
    <p:extLst>
      <p:ext uri="{BB962C8B-B14F-4D97-AF65-F5344CB8AC3E}">
        <p14:creationId xmlns:p14="http://schemas.microsoft.com/office/powerpoint/2010/main" val="247711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78BD-FFBB-4338-9D09-5834C9A7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on Human 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2ECA1-271C-464B-9BC6-F7AC65EB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Silver has a long and intriguing history as an antibiotic in human health care. </a:t>
            </a:r>
          </a:p>
          <a:p>
            <a:r>
              <a:rPr lang="en-US" dirty="0"/>
              <a:t>It has been developed for use in water purification</a:t>
            </a:r>
          </a:p>
          <a:p>
            <a:r>
              <a:rPr lang="en-US" dirty="0"/>
              <a:t>wound care</a:t>
            </a:r>
          </a:p>
          <a:p>
            <a:r>
              <a:rPr lang="en-US" dirty="0"/>
              <a:t>bone prostheses</a:t>
            </a:r>
          </a:p>
          <a:p>
            <a:r>
              <a:rPr lang="en-US" dirty="0"/>
              <a:t>reconstructive </a:t>
            </a:r>
            <a:r>
              <a:rPr lang="en-US" dirty="0" err="1"/>
              <a:t>orthopaedic</a:t>
            </a:r>
            <a:r>
              <a:rPr lang="en-US" dirty="0"/>
              <a:t> surgery</a:t>
            </a:r>
          </a:p>
          <a:p>
            <a:r>
              <a:rPr lang="en-US" dirty="0"/>
              <a:t>cardiac devices</a:t>
            </a:r>
          </a:p>
          <a:p>
            <a:r>
              <a:rPr lang="en-US" dirty="0"/>
              <a:t>surgical appliances</a:t>
            </a:r>
          </a:p>
          <a:p>
            <a:r>
              <a:rPr lang="en-US" dirty="0"/>
              <a:t>Advancing biotechnology has enabled incorporation of ionizable silver into fabrics for clinical use to reduce the risk of nosocomial infections and for personal hygiene</a:t>
            </a:r>
          </a:p>
          <a:p>
            <a:r>
              <a:rPr lang="en-US" dirty="0"/>
              <a:t>The silver ion is biologically active and readily interacts with proteins, amino acid residues, free anions and receptors on mammalian and eukaryotic cell membranes</a:t>
            </a:r>
          </a:p>
        </p:txBody>
      </p:sp>
    </p:spTree>
    <p:extLst>
      <p:ext uri="{BB962C8B-B14F-4D97-AF65-F5344CB8AC3E}">
        <p14:creationId xmlns:p14="http://schemas.microsoft.com/office/powerpoint/2010/main" val="186734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F0CB0-0BDF-48E2-B3D5-04DE8E7C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9E177-406D-4A64-913E-2FD4FE760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The adverse effects of chronic exposure to silver are a permanent bluish-gray discoloration of the skin (argyria) or eyes (</a:t>
            </a:r>
            <a:r>
              <a:rPr lang="en-US" dirty="0" err="1"/>
              <a:t>argyrosis</a:t>
            </a:r>
            <a:r>
              <a:rPr lang="en-US" dirty="0"/>
              <a:t>)</a:t>
            </a:r>
          </a:p>
          <a:p>
            <a:r>
              <a:rPr lang="en-US" dirty="0"/>
              <a:t>exposure to soluble silver compounds may produce other toxic effects</a:t>
            </a:r>
          </a:p>
          <a:p>
            <a:r>
              <a:rPr lang="en-US" dirty="0"/>
              <a:t>liver and kidney damage</a:t>
            </a:r>
          </a:p>
          <a:p>
            <a:r>
              <a:rPr lang="en-US" dirty="0"/>
              <a:t>irritation of the eyes</a:t>
            </a:r>
          </a:p>
          <a:p>
            <a:r>
              <a:rPr lang="en-US" dirty="0"/>
              <a:t>Skin respiratory </a:t>
            </a:r>
          </a:p>
          <a:p>
            <a:r>
              <a:rPr lang="en-US" dirty="0"/>
              <a:t>intestinal tract</a:t>
            </a:r>
          </a:p>
          <a:p>
            <a:r>
              <a:rPr lang="en-US" dirty="0"/>
              <a:t>changes in blood cells</a:t>
            </a:r>
          </a:p>
        </p:txBody>
      </p:sp>
    </p:spTree>
    <p:extLst>
      <p:ext uri="{BB962C8B-B14F-4D97-AF65-F5344CB8AC3E}">
        <p14:creationId xmlns:p14="http://schemas.microsoft.com/office/powerpoint/2010/main" val="2489952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345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Introduction</vt:lpstr>
      <vt:lpstr>Silver fertilizer</vt:lpstr>
      <vt:lpstr>Effects on Plants</vt:lpstr>
      <vt:lpstr>Disadvantages</vt:lpstr>
      <vt:lpstr>Effects on Human being</vt:lpstr>
      <vt:lpstr>Disadvantages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alisadaqat125@gmail.com</dc:creator>
  <cp:lastModifiedBy>alisadaqat125@gmail.com</cp:lastModifiedBy>
  <cp:revision>9</cp:revision>
  <dcterms:created xsi:type="dcterms:W3CDTF">2020-02-19T06:11:24Z</dcterms:created>
  <dcterms:modified xsi:type="dcterms:W3CDTF">2020-04-19T18:44:02Z</dcterms:modified>
</cp:coreProperties>
</file>