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83" r:id="rId6"/>
    <p:sldId id="261" r:id="rId7"/>
    <p:sldId id="259" r:id="rId8"/>
    <p:sldId id="263" r:id="rId9"/>
    <p:sldId id="260" r:id="rId10"/>
    <p:sldId id="262" r:id="rId11"/>
    <p:sldId id="264" r:id="rId12"/>
    <p:sldId id="265" r:id="rId13"/>
    <p:sldId id="267" r:id="rId14"/>
    <p:sldId id="266" r:id="rId15"/>
    <p:sldId id="269" r:id="rId16"/>
    <p:sldId id="270" r:id="rId17"/>
    <p:sldId id="271" r:id="rId18"/>
    <p:sldId id="272" r:id="rId19"/>
    <p:sldId id="274" r:id="rId20"/>
    <p:sldId id="284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>
        <p:scale>
          <a:sx n="66" d="100"/>
          <a:sy n="66" d="100"/>
        </p:scale>
        <p:origin x="83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F3BE-761C-4F1A-A5D2-0413A0D4D9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4D6-A311-40C9-9C6B-2AC4258C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7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F3BE-761C-4F1A-A5D2-0413A0D4D9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4D6-A311-40C9-9C6B-2AC4258C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8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F3BE-761C-4F1A-A5D2-0413A0D4D9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4D6-A311-40C9-9C6B-2AC4258C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F3BE-761C-4F1A-A5D2-0413A0D4D9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4D6-A311-40C9-9C6B-2AC4258C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F3BE-761C-4F1A-A5D2-0413A0D4D9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4D6-A311-40C9-9C6B-2AC4258C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7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F3BE-761C-4F1A-A5D2-0413A0D4D9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4D6-A311-40C9-9C6B-2AC4258C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F3BE-761C-4F1A-A5D2-0413A0D4D9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4D6-A311-40C9-9C6B-2AC4258C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5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F3BE-761C-4F1A-A5D2-0413A0D4D9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4D6-A311-40C9-9C6B-2AC4258C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8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F3BE-761C-4F1A-A5D2-0413A0D4D9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4D6-A311-40C9-9C6B-2AC4258C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F3BE-761C-4F1A-A5D2-0413A0D4D9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4D6-A311-40C9-9C6B-2AC4258C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8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F3BE-761C-4F1A-A5D2-0413A0D4D9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4D6-A311-40C9-9C6B-2AC4258C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6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DF3BE-761C-4F1A-A5D2-0413A0D4D9BF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A4D6-A311-40C9-9C6B-2AC4258C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6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72" y="217714"/>
            <a:ext cx="10599057" cy="313508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UNIT NO. </a:t>
            </a:r>
            <a:r>
              <a:rPr lang="en-US" b="1" dirty="0" smtClean="0">
                <a:cs typeface="Aharoni" panose="02010803020104030203" pitchFamily="2" charset="-79"/>
              </a:rPr>
              <a:t>7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APPROACHES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TO FARM AND COMMUNITY FORESTRY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48" y="3352799"/>
            <a:ext cx="9736104" cy="328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816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Identifying Program Objectives</a:t>
            </a:r>
            <a:endParaRPr lang="en-US" sz="48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89693" cy="475259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+mj-lt"/>
              </a:rPr>
              <a:t>M</a:t>
            </a:r>
            <a:r>
              <a:rPr lang="en-US" b="1" dirty="0" smtClean="0">
                <a:latin typeface="+mj-lt"/>
              </a:rPr>
              <a:t>ust based </a:t>
            </a:r>
            <a:r>
              <a:rPr lang="en-US" b="1" dirty="0">
                <a:latin typeface="+mj-lt"/>
              </a:rPr>
              <a:t>on a well-defined and consistent set of </a:t>
            </a:r>
            <a:r>
              <a:rPr lang="en-US" b="1" dirty="0" smtClean="0">
                <a:latin typeface="+mj-lt"/>
              </a:rPr>
              <a:t>objectives</a:t>
            </a:r>
          </a:p>
          <a:p>
            <a:r>
              <a:rPr lang="en-US" b="1" dirty="0" smtClean="0">
                <a:latin typeface="+mj-lt"/>
              </a:rPr>
              <a:t>A </a:t>
            </a:r>
            <a:r>
              <a:rPr lang="en-US" b="1" dirty="0">
                <a:latin typeface="+mj-lt"/>
              </a:rPr>
              <a:t>number of broad aims can be </a:t>
            </a:r>
            <a:r>
              <a:rPr lang="en-US" b="1" dirty="0" smtClean="0">
                <a:latin typeface="+mj-lt"/>
              </a:rPr>
              <a:t>distinguished</a:t>
            </a:r>
            <a:r>
              <a:rPr lang="en-US" b="1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such as:</a:t>
            </a:r>
            <a:endParaRPr lang="en-US" b="1" dirty="0">
              <a:latin typeface="+mj-lt"/>
            </a:endParaRPr>
          </a:p>
          <a:p>
            <a:pPr>
              <a:buFontTx/>
              <a:buChar char="-"/>
            </a:pPr>
            <a:r>
              <a:rPr lang="en-US" b="1" dirty="0" smtClean="0">
                <a:latin typeface="+mj-lt"/>
              </a:rPr>
              <a:t>Provision of basic necessities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+mj-lt"/>
              </a:rPr>
              <a:t>Participation of </a:t>
            </a:r>
            <a:r>
              <a:rPr lang="en-US" b="1" dirty="0">
                <a:latin typeface="+mj-lt"/>
              </a:rPr>
              <a:t>rural people </a:t>
            </a:r>
            <a:endParaRPr lang="en-US" b="1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US" b="1" dirty="0" smtClean="0">
                <a:latin typeface="+mj-lt"/>
              </a:rPr>
              <a:t>Management of degraded </a:t>
            </a:r>
            <a:r>
              <a:rPr lang="en-US" b="1" dirty="0">
                <a:latin typeface="+mj-lt"/>
              </a:rPr>
              <a:t>and marginal lands </a:t>
            </a:r>
            <a:endParaRPr lang="en-US" b="1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US" b="1" dirty="0">
                <a:latin typeface="+mj-lt"/>
              </a:rPr>
              <a:t>Increasing wood </a:t>
            </a:r>
            <a:r>
              <a:rPr lang="en-US" b="1" dirty="0" smtClean="0">
                <a:latin typeface="+mj-lt"/>
              </a:rPr>
              <a:t>production</a:t>
            </a:r>
          </a:p>
          <a:p>
            <a:pPr>
              <a:buFontTx/>
              <a:buChar char="-"/>
            </a:pPr>
            <a:r>
              <a:rPr lang="en-US" b="1" dirty="0">
                <a:latin typeface="+mj-lt"/>
              </a:rPr>
              <a:t>S</a:t>
            </a:r>
            <a:r>
              <a:rPr lang="en-US" b="1" dirty="0" smtClean="0">
                <a:latin typeface="+mj-lt"/>
              </a:rPr>
              <a:t>ocio-economic </a:t>
            </a:r>
            <a:r>
              <a:rPr lang="en-US" b="1" dirty="0">
                <a:latin typeface="+mj-lt"/>
              </a:rPr>
              <a:t>development of rural people </a:t>
            </a:r>
            <a:r>
              <a:rPr lang="en-US" b="1" dirty="0" smtClean="0">
                <a:latin typeface="+mj-lt"/>
              </a:rPr>
              <a:t>through: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+mj-lt"/>
              </a:rPr>
              <a:t>employment generation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+mj-lt"/>
              </a:rPr>
              <a:t>Institution building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+mj-lt"/>
              </a:rPr>
              <a:t>Economic growth</a:t>
            </a:r>
          </a:p>
        </p:txBody>
      </p:sp>
    </p:spTree>
    <p:extLst>
      <p:ext uri="{BB962C8B-B14F-4D97-AF65-F5344CB8AC3E}">
        <p14:creationId xmlns:p14="http://schemas.microsoft.com/office/powerpoint/2010/main" val="1558312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>
                <a:latin typeface="Aharoni" panose="02010803020104030203" pitchFamily="2" charset="-79"/>
                <a:cs typeface="Aharoni" panose="02010803020104030203" pitchFamily="2" charset="-79"/>
              </a:rPr>
              <a:t>Types of Community Forestry Development </a:t>
            </a:r>
            <a:r>
              <a:rPr lang="en-US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Strategies</a:t>
            </a:r>
            <a:endParaRPr lang="en-US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3" y="1954414"/>
            <a:ext cx="10696977" cy="462669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</a:t>
            </a:r>
            <a:r>
              <a:rPr lang="en-US" dirty="0" smtClean="0"/>
              <a:t>ho </a:t>
            </a:r>
            <a:r>
              <a:rPr lang="en-US" dirty="0"/>
              <a:t>are the individuals or institutions with primary </a:t>
            </a:r>
            <a:r>
              <a:rPr lang="en-US" dirty="0" smtClean="0"/>
              <a:t>management responsibilities</a:t>
            </a:r>
            <a:r>
              <a:rPr lang="en-US" dirty="0"/>
              <a:t>? 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How is </a:t>
            </a:r>
            <a:r>
              <a:rPr lang="en-US" dirty="0"/>
              <a:t>the control, use or ownership of trees and of land resources defined and organized?</a:t>
            </a:r>
          </a:p>
          <a:p>
            <a:r>
              <a:rPr lang="en-US" dirty="0"/>
              <a:t>C</a:t>
            </a:r>
            <a:r>
              <a:rPr lang="en-US" dirty="0" smtClean="0"/>
              <a:t>ontrol </a:t>
            </a:r>
            <a:r>
              <a:rPr lang="en-US" dirty="0"/>
              <a:t>of tree and land resources </a:t>
            </a:r>
            <a:r>
              <a:rPr lang="en-US" dirty="0" smtClean="0"/>
              <a:t>belongs either </a:t>
            </a:r>
            <a:r>
              <a:rPr lang="en-US" dirty="0"/>
              <a:t>to the community </a:t>
            </a:r>
            <a:r>
              <a:rPr lang="en-US" dirty="0" smtClean="0"/>
              <a:t>or private </a:t>
            </a:r>
            <a:r>
              <a:rPr lang="en-US" dirty="0"/>
              <a:t>groups </a:t>
            </a:r>
            <a:endParaRPr lang="en-US" dirty="0" smtClean="0"/>
          </a:p>
          <a:p>
            <a:r>
              <a:rPr lang="en-US" dirty="0" smtClean="0"/>
              <a:t>Control </a:t>
            </a:r>
            <a:r>
              <a:rPr lang="en-US" dirty="0"/>
              <a:t>is defined by </a:t>
            </a:r>
            <a:r>
              <a:rPr lang="en-US" dirty="0" smtClean="0"/>
              <a:t>legal </a:t>
            </a:r>
            <a:r>
              <a:rPr lang="en-US" dirty="0"/>
              <a:t>and institutional arrangements, traditions, </a:t>
            </a:r>
            <a:r>
              <a:rPr lang="en-US" dirty="0" smtClean="0"/>
              <a:t>cultures etc.</a:t>
            </a:r>
          </a:p>
          <a:p>
            <a:r>
              <a:rPr lang="en-US" dirty="0" smtClean="0"/>
              <a:t>A program’s </a:t>
            </a:r>
            <a:r>
              <a:rPr lang="en-US" dirty="0"/>
              <a:t>design will define tree management </a:t>
            </a:r>
            <a:r>
              <a:rPr lang="en-US" dirty="0" smtClean="0"/>
              <a:t>responsibilities</a:t>
            </a:r>
          </a:p>
          <a:p>
            <a:r>
              <a:rPr lang="en-US" dirty="0"/>
              <a:t>R</a:t>
            </a:r>
            <a:r>
              <a:rPr lang="en-US" dirty="0" smtClean="0"/>
              <a:t>esponsibility </a:t>
            </a:r>
            <a:r>
              <a:rPr lang="en-US" dirty="0"/>
              <a:t>for land management and for tree </a:t>
            </a:r>
            <a:r>
              <a:rPr lang="en-US" dirty="0" smtClean="0"/>
              <a:t>planting lie </a:t>
            </a:r>
            <a:r>
              <a:rPr lang="en-US" dirty="0"/>
              <a:t>with the community </a:t>
            </a:r>
            <a:r>
              <a:rPr lang="en-US" dirty="0" smtClean="0"/>
              <a:t>and </a:t>
            </a:r>
            <a:r>
              <a:rPr lang="en-US" dirty="0"/>
              <a:t>with </a:t>
            </a:r>
            <a:r>
              <a:rPr lang="en-US" dirty="0" smtClean="0"/>
              <a:t>individuals/households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74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Strategic </a:t>
            </a:r>
            <a:r>
              <a:rPr lang="en-US" sz="6000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Approaches</a:t>
            </a:r>
            <a:endParaRPr lang="en-US" sz="60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577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ommunity </a:t>
            </a:r>
            <a:r>
              <a:rPr lang="en-US" dirty="0"/>
              <a:t>organizations such as schools or </a:t>
            </a:r>
            <a:r>
              <a:rPr lang="en-US" dirty="0" smtClean="0"/>
              <a:t>cooperatives, establishing </a:t>
            </a:r>
            <a:r>
              <a:rPr lang="en-US" dirty="0"/>
              <a:t>nurseries or plant trees </a:t>
            </a:r>
            <a:r>
              <a:rPr lang="en-US" dirty="0" smtClean="0"/>
              <a:t>on fragmented woodlots</a:t>
            </a:r>
          </a:p>
          <a:p>
            <a:r>
              <a:rPr lang="en-US" dirty="0" smtClean="0"/>
              <a:t>Community </a:t>
            </a:r>
            <a:r>
              <a:rPr lang="en-US" dirty="0"/>
              <a:t>strategies, making available state land for communal </a:t>
            </a:r>
            <a:r>
              <a:rPr lang="en-US" dirty="0" smtClean="0"/>
              <a:t>planting</a:t>
            </a:r>
          </a:p>
          <a:p>
            <a:r>
              <a:rPr lang="en-US" dirty="0"/>
              <a:t>D</a:t>
            </a:r>
            <a:r>
              <a:rPr lang="en-US" dirty="0" smtClean="0"/>
              <a:t>eveloping </a:t>
            </a:r>
            <a:r>
              <a:rPr lang="en-US" dirty="0"/>
              <a:t>mechanisms to assure participants the benefits of their </a:t>
            </a:r>
            <a:r>
              <a:rPr lang="en-US" dirty="0" smtClean="0"/>
              <a:t>labor</a:t>
            </a:r>
          </a:p>
          <a:p>
            <a:r>
              <a:rPr lang="en-US" dirty="0" smtClean="0"/>
              <a:t>Careful </a:t>
            </a:r>
            <a:r>
              <a:rPr lang="en-US" dirty="0"/>
              <a:t>development of technical options which fit into the farm production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Developing </a:t>
            </a:r>
            <a:r>
              <a:rPr lang="en-US" dirty="0"/>
              <a:t>market information or credit </a:t>
            </a:r>
            <a:r>
              <a:rPr lang="en-US" dirty="0" smtClean="0"/>
              <a:t>facilities for </a:t>
            </a:r>
            <a:r>
              <a:rPr lang="en-US" dirty="0"/>
              <a:t>market focused forestry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4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82" y="179780"/>
            <a:ext cx="6015875" cy="6497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2631" y="5164429"/>
            <a:ext cx="32325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Developing Community Forestry Strategies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349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65100"/>
            <a:ext cx="10883900" cy="19573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PARTICIPATORY </a:t>
            </a:r>
            <a:r>
              <a:rPr lang="en-US" sz="4800" u="sng" dirty="0">
                <a:latin typeface="Aharoni" panose="02010803020104030203" pitchFamily="2" charset="-79"/>
                <a:cs typeface="Aharoni" panose="02010803020104030203" pitchFamily="2" charset="-79"/>
              </a:rPr>
              <a:t>LAND USE PLANNING </a:t>
            </a:r>
            <a:br>
              <a:rPr lang="en-US" sz="4800" u="sng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u="sng" dirty="0">
                <a:latin typeface="Aharoni" panose="02010803020104030203" pitchFamily="2" charset="-79"/>
                <a:cs typeface="Aharoni" panose="02010803020104030203" pitchFamily="2" charset="-79"/>
              </a:rPr>
              <a:t>AND FOREST LAND ALLOCATION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270125"/>
            <a:ext cx="10515600" cy="435133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and </a:t>
            </a:r>
            <a:r>
              <a:rPr lang="en-US" dirty="0"/>
              <a:t>use planning </a:t>
            </a:r>
            <a:r>
              <a:rPr lang="en-US" dirty="0" smtClean="0"/>
              <a:t>is </a:t>
            </a:r>
            <a:r>
              <a:rPr lang="en-US" dirty="0"/>
              <a:t>a pre-requisite for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</a:t>
            </a:r>
            <a:r>
              <a:rPr lang="en-US" dirty="0" smtClean="0"/>
              <a:t>orest </a:t>
            </a:r>
            <a:r>
              <a:rPr lang="en-US" dirty="0"/>
              <a:t>land </a:t>
            </a:r>
            <a:r>
              <a:rPr lang="en-US" dirty="0" smtClean="0"/>
              <a:t>allocation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</a:t>
            </a:r>
            <a:r>
              <a:rPr lang="en-US" dirty="0" smtClean="0"/>
              <a:t>ustainable </a:t>
            </a:r>
            <a:r>
              <a:rPr lang="en-US" dirty="0"/>
              <a:t>use of allocated </a:t>
            </a:r>
            <a:r>
              <a:rPr lang="en-US" dirty="0" smtClean="0"/>
              <a:t>lands</a:t>
            </a:r>
          </a:p>
          <a:p>
            <a:r>
              <a:rPr lang="en-US" dirty="0"/>
              <a:t>Decentralized and participatory approach to land use planning (LUP) and forest land allocation (FLA</a:t>
            </a:r>
            <a:r>
              <a:rPr lang="en-US" dirty="0" smtClean="0"/>
              <a:t>)</a:t>
            </a:r>
          </a:p>
          <a:p>
            <a:r>
              <a:rPr lang="en-US" dirty="0" smtClean="0"/>
              <a:t>Improving </a:t>
            </a:r>
            <a:r>
              <a:rPr lang="en-US" dirty="0"/>
              <a:t>the capacity of local </a:t>
            </a:r>
            <a:r>
              <a:rPr lang="en-US" dirty="0" smtClean="0"/>
              <a:t>administrations at </a:t>
            </a:r>
            <a:r>
              <a:rPr lang="en-US" dirty="0"/>
              <a:t>the district </a:t>
            </a:r>
            <a:r>
              <a:rPr lang="en-US" dirty="0" smtClean="0"/>
              <a:t>level: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Plan </a:t>
            </a:r>
            <a:r>
              <a:rPr lang="en-US" dirty="0"/>
              <a:t>community forestry </a:t>
            </a:r>
            <a:r>
              <a:rPr lang="en-US" dirty="0" smtClean="0"/>
              <a:t>actions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</a:t>
            </a:r>
            <a:r>
              <a:rPr lang="en-US" dirty="0" smtClean="0"/>
              <a:t>mplement </a:t>
            </a:r>
            <a:r>
              <a:rPr lang="en-US" dirty="0"/>
              <a:t>community forestry </a:t>
            </a:r>
            <a:r>
              <a:rPr lang="en-US" dirty="0" smtClean="0"/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3217732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Aharoni" panose="02010803020104030203" pitchFamily="2" charset="-79"/>
                <a:cs typeface="Aharoni" panose="02010803020104030203" pitchFamily="2" charset="-79"/>
              </a:rPr>
              <a:t>FOUNDATIONS FOR THE DEVELOPMENT OF THE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Development of approach </a:t>
            </a:r>
            <a:r>
              <a:rPr lang="en-US" dirty="0"/>
              <a:t>to land use planning and forest land allocation </a:t>
            </a:r>
            <a:r>
              <a:rPr lang="en-US" dirty="0" smtClean="0"/>
              <a:t>for: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enhance </a:t>
            </a:r>
            <a:r>
              <a:rPr lang="en-US" dirty="0"/>
              <a:t>sustainable management of forest </a:t>
            </a:r>
            <a:r>
              <a:rPr lang="en-US" dirty="0" smtClean="0"/>
              <a:t>land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Improve </a:t>
            </a:r>
            <a:r>
              <a:rPr lang="en-US" dirty="0"/>
              <a:t>livelihood of local </a:t>
            </a:r>
            <a:r>
              <a:rPr lang="en-US" dirty="0" smtClean="0"/>
              <a:t>populations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Participation </a:t>
            </a:r>
            <a:r>
              <a:rPr lang="en-US" dirty="0"/>
              <a:t>of concerned </a:t>
            </a:r>
            <a:r>
              <a:rPr lang="en-US" dirty="0" smtClean="0"/>
              <a:t>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86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18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 OUTLINE OF THE </a:t>
            </a:r>
            <a:r>
              <a:rPr lang="en-US" sz="4800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METHODOLOGY</a:t>
            </a:r>
            <a:endParaRPr lang="en-US" sz="4800" b="1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latin typeface="+mj-lt"/>
              </a:rPr>
              <a:t>Organization </a:t>
            </a:r>
            <a:r>
              <a:rPr lang="en-US" b="1" dirty="0">
                <a:latin typeface="+mj-lt"/>
              </a:rPr>
              <a:t>and Management of the </a:t>
            </a:r>
            <a:r>
              <a:rPr lang="en-US" b="1" dirty="0" smtClean="0">
                <a:latin typeface="+mj-lt"/>
              </a:rPr>
              <a:t>Process</a:t>
            </a:r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Land Use </a:t>
            </a:r>
            <a:r>
              <a:rPr lang="en-US" b="1" dirty="0" smtClean="0">
                <a:latin typeface="+mj-lt"/>
              </a:rPr>
              <a:t>Planning</a:t>
            </a:r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Forest Land Allocation</a:t>
            </a:r>
          </a:p>
        </p:txBody>
      </p:sp>
    </p:spTree>
    <p:extLst>
      <p:ext uri="{BB962C8B-B14F-4D97-AF65-F5344CB8AC3E}">
        <p14:creationId xmlns:p14="http://schemas.microsoft.com/office/powerpoint/2010/main" val="674805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u="sng" dirty="0">
                <a:latin typeface="Aharoni" panose="02010803020104030203" pitchFamily="2" charset="-79"/>
                <a:cs typeface="Aharoni" panose="02010803020104030203" pitchFamily="2" charset="-79"/>
              </a:rPr>
              <a:t>Organization and Management of 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4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+mj-lt"/>
              </a:rPr>
              <a:t>The activities related to organization and management of the process include: </a:t>
            </a:r>
          </a:p>
          <a:p>
            <a:r>
              <a:rPr lang="en-US" sz="3200" b="1" dirty="0" smtClean="0">
                <a:latin typeface="+mj-lt"/>
              </a:rPr>
              <a:t>Identify stakeholders</a:t>
            </a:r>
            <a:endParaRPr lang="en-US" sz="3200" b="1" dirty="0">
              <a:latin typeface="+mj-lt"/>
            </a:endParaRPr>
          </a:p>
          <a:p>
            <a:r>
              <a:rPr lang="en-US" sz="3200" b="1" dirty="0" smtClean="0">
                <a:latin typeface="+mj-lt"/>
              </a:rPr>
              <a:t>Organize </a:t>
            </a:r>
            <a:r>
              <a:rPr lang="en-US" sz="3200" b="1" dirty="0">
                <a:latin typeface="+mj-lt"/>
              </a:rPr>
              <a:t>working groups, defining roles and </a:t>
            </a:r>
            <a:r>
              <a:rPr lang="en-US" sz="3200" b="1" dirty="0" smtClean="0">
                <a:latin typeface="+mj-lt"/>
              </a:rPr>
              <a:t>responsibilities  </a:t>
            </a:r>
            <a:endParaRPr lang="en-US" sz="3200" b="1" dirty="0">
              <a:latin typeface="+mj-lt"/>
            </a:endParaRPr>
          </a:p>
          <a:p>
            <a:r>
              <a:rPr lang="en-US" sz="3200" b="1" dirty="0" smtClean="0">
                <a:latin typeface="+mj-lt"/>
              </a:rPr>
              <a:t>Prepare </a:t>
            </a:r>
            <a:r>
              <a:rPr lang="en-US" sz="3200" b="1" dirty="0">
                <a:latin typeface="+mj-lt"/>
              </a:rPr>
              <a:t>a detailed </a:t>
            </a:r>
            <a:r>
              <a:rPr lang="en-US" sz="3200" b="1" dirty="0" smtClean="0">
                <a:latin typeface="+mj-lt"/>
              </a:rPr>
              <a:t>work plan</a:t>
            </a:r>
          </a:p>
          <a:p>
            <a:r>
              <a:rPr lang="en-US" sz="3200" b="1" dirty="0">
                <a:latin typeface="+mj-lt"/>
              </a:rPr>
              <a:t>T</a:t>
            </a:r>
            <a:r>
              <a:rPr lang="en-US" sz="3200" b="1" dirty="0" smtClean="0">
                <a:latin typeface="+mj-lt"/>
              </a:rPr>
              <a:t>rain </a:t>
            </a:r>
            <a:r>
              <a:rPr lang="en-US" sz="3200" b="1" dirty="0">
                <a:latin typeface="+mj-lt"/>
              </a:rPr>
              <a:t>working group </a:t>
            </a:r>
            <a:r>
              <a:rPr lang="en-US" sz="3200" b="1" dirty="0" smtClean="0">
                <a:latin typeface="+mj-lt"/>
              </a:rPr>
              <a:t>members</a:t>
            </a:r>
            <a:endParaRPr lang="en-US" sz="3200" b="1" dirty="0">
              <a:latin typeface="+mj-lt"/>
            </a:endParaRPr>
          </a:p>
          <a:p>
            <a:r>
              <a:rPr lang="en-US" sz="3200" b="1" dirty="0" smtClean="0">
                <a:latin typeface="+mj-lt"/>
              </a:rPr>
              <a:t>Organize </a:t>
            </a:r>
            <a:r>
              <a:rPr lang="en-US" sz="3200" b="1" dirty="0">
                <a:latin typeface="+mj-lt"/>
              </a:rPr>
              <a:t>monitoring and </a:t>
            </a:r>
            <a:r>
              <a:rPr lang="en-US" sz="3200" b="1" dirty="0" smtClean="0">
                <a:latin typeface="+mj-lt"/>
              </a:rPr>
              <a:t>evaluation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2359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>
                <a:latin typeface="Aharoni" panose="02010803020104030203" pitchFamily="2" charset="-79"/>
                <a:cs typeface="Aharoni" panose="02010803020104030203" pitchFamily="2" charset="-79"/>
              </a:rPr>
              <a:t> Land Use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Land </a:t>
            </a:r>
            <a:r>
              <a:rPr lang="en-US" b="1" dirty="0">
                <a:latin typeface="+mj-lt"/>
              </a:rPr>
              <a:t>use planning is carried out at three levels: </a:t>
            </a:r>
            <a:endParaRPr lang="en-US" b="1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Community</a:t>
            </a:r>
          </a:p>
          <a:p>
            <a:r>
              <a:rPr lang="en-US" b="1" dirty="0" smtClean="0">
                <a:latin typeface="+mj-lt"/>
              </a:rPr>
              <a:t>Village</a:t>
            </a:r>
          </a:p>
          <a:p>
            <a:r>
              <a:rPr lang="en-US" b="1" dirty="0" smtClean="0">
                <a:latin typeface="+mj-lt"/>
              </a:rPr>
              <a:t>Household/Parcels</a:t>
            </a:r>
            <a:endParaRPr lang="en-US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71" y="2998741"/>
            <a:ext cx="4978400" cy="37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11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44133"/>
              </p:ext>
            </p:extLst>
          </p:nvPr>
        </p:nvGraphicFramePr>
        <p:xfrm>
          <a:off x="678873" y="360902"/>
          <a:ext cx="10737272" cy="60814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55400"/>
                <a:gridCol w="2579926"/>
                <a:gridCol w="2445711"/>
                <a:gridCol w="2356235"/>
              </a:tblGrid>
              <a:tr h="63162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DIFFERENT LEVELS OF LAND USE PLANNING 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380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Village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Household/Parcel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5825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Scope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Detailed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Micro-planning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6550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Area Covered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Whole community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Micro-area or equivalent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Individual allocated forest land </a:t>
                      </a:r>
                    </a:p>
                  </a:txBody>
                  <a:tcPr/>
                </a:tc>
              </a:tr>
              <a:tr h="3789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Level</a:t>
                      </a:r>
                      <a:r>
                        <a:rPr lang="en-US" sz="1800" baseline="0" dirty="0" smtClean="0"/>
                        <a:t> of Detail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Reconnaissance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Detailed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 detailed </a:t>
                      </a:r>
                      <a:endParaRPr lang="en-US" sz="1600" dirty="0"/>
                    </a:p>
                  </a:txBody>
                  <a:tcPr/>
                </a:tc>
              </a:tr>
              <a:tr h="12372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Sources</a:t>
                      </a:r>
                      <a:r>
                        <a:rPr lang="en-US" sz="1800" baseline="0" dirty="0" smtClean="0"/>
                        <a:t> of Information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Mainly secondary; Extensive field checking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Secondary and primary information from farmers; intensive field checking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Mainly direct field observation </a:t>
                      </a:r>
                    </a:p>
                  </a:txBody>
                  <a:tcPr/>
                </a:tc>
              </a:tr>
              <a:tr h="10431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Participation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and direct,  </a:t>
                      </a:r>
                    </a:p>
                    <a:p>
                      <a:r>
                        <a:rPr lang="en-US" sz="1600" dirty="0" smtClean="0"/>
                        <a:t>Commune and village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 and indirect, </a:t>
                      </a:r>
                    </a:p>
                    <a:p>
                      <a:r>
                        <a:rPr lang="en-US" sz="1600" dirty="0" smtClean="0"/>
                        <a:t>Village meeting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Direct participation of household, on site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8490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Mapping</a:t>
                      </a:r>
                      <a:r>
                        <a:rPr lang="en-US" sz="1800" baseline="0" dirty="0" smtClean="0"/>
                        <a:t> Scale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1:10 000 </a:t>
                      </a:r>
                    </a:p>
                    <a:p>
                      <a:r>
                        <a:rPr lang="nb-NO" sz="1600" dirty="0" smtClean="0"/>
                        <a:t>1:25 000 for communes&gt;25000ha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/>
                        <a:t>1:5 000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Sketch map </a:t>
                      </a:r>
                    </a:p>
                    <a:p>
                      <a:r>
                        <a:rPr lang="nb-NO" sz="1600" dirty="0" smtClean="0"/>
                        <a:t>1:1 000 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54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COMMUNITY FORESTRY </a:t>
            </a:r>
            <a:endParaRPr lang="en-US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7" y="1596980"/>
            <a:ext cx="10844011" cy="4829578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3200" b="1" dirty="0" smtClean="0">
                <a:latin typeface="+mj-lt"/>
              </a:rPr>
              <a:t>Community </a:t>
            </a:r>
            <a:r>
              <a:rPr lang="en-US" sz="3200" b="1" dirty="0">
                <a:latin typeface="+mj-lt"/>
              </a:rPr>
              <a:t>forestry was initially defined by FAO in </a:t>
            </a:r>
            <a:r>
              <a:rPr lang="en-US" sz="3200" b="1" dirty="0" smtClean="0">
                <a:latin typeface="+mj-lt"/>
              </a:rPr>
              <a:t>1978</a:t>
            </a:r>
          </a:p>
          <a:p>
            <a:r>
              <a:rPr lang="en-US" sz="3200" b="1" dirty="0">
                <a:latin typeface="+mj-lt"/>
              </a:rPr>
              <a:t>Community forestry refers to a group of objectives, rather than to a single development </a:t>
            </a:r>
            <a:r>
              <a:rPr lang="en-US" sz="3200" b="1" dirty="0" smtClean="0">
                <a:latin typeface="+mj-lt"/>
              </a:rPr>
              <a:t>norm</a:t>
            </a:r>
          </a:p>
          <a:p>
            <a:r>
              <a:rPr lang="en-US" sz="3200" b="1" dirty="0" smtClean="0">
                <a:latin typeface="+mj-lt"/>
              </a:rPr>
              <a:t>Community </a:t>
            </a:r>
            <a:r>
              <a:rPr lang="en-US" sz="3200" b="1" dirty="0">
                <a:latin typeface="+mj-lt"/>
              </a:rPr>
              <a:t>forestry is an evolving branch </a:t>
            </a:r>
            <a:r>
              <a:rPr lang="en-US" sz="3200" b="1" dirty="0" smtClean="0">
                <a:latin typeface="+mj-lt"/>
              </a:rPr>
              <a:t>of </a:t>
            </a:r>
            <a:r>
              <a:rPr lang="en-US" sz="3200" b="1" dirty="0">
                <a:latin typeface="+mj-lt"/>
              </a:rPr>
              <a:t>forestry </a:t>
            </a:r>
            <a:r>
              <a:rPr lang="en-US" sz="3200" b="1" dirty="0" smtClean="0">
                <a:latin typeface="+mj-lt"/>
              </a:rPr>
              <a:t>where by</a:t>
            </a:r>
          </a:p>
          <a:p>
            <a:pPr marL="0" indent="0">
              <a:buNone/>
            </a:pPr>
            <a:r>
              <a:rPr lang="en-US" sz="3200" b="1" dirty="0" smtClean="0">
                <a:latin typeface="+mj-lt"/>
              </a:rPr>
              <a:t>the local </a:t>
            </a:r>
            <a:r>
              <a:rPr lang="en-US" sz="3200" b="1" dirty="0">
                <a:latin typeface="+mj-lt"/>
              </a:rPr>
              <a:t>community </a:t>
            </a:r>
            <a:r>
              <a:rPr lang="en-US" sz="3200" b="1" dirty="0" smtClean="0">
                <a:latin typeface="+mj-lt"/>
              </a:rPr>
              <a:t>plays </a:t>
            </a:r>
            <a:r>
              <a:rPr lang="en-US" sz="3200" b="1" dirty="0">
                <a:latin typeface="+mj-lt"/>
              </a:rPr>
              <a:t>a significant </a:t>
            </a:r>
            <a:endParaRPr lang="en-US" sz="32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3200" b="1" dirty="0" smtClean="0">
                <a:latin typeface="+mj-lt"/>
              </a:rPr>
              <a:t>role in </a:t>
            </a:r>
            <a:r>
              <a:rPr lang="en-US" sz="3200" b="1" dirty="0">
                <a:latin typeface="+mj-lt"/>
              </a:rPr>
              <a:t>forest </a:t>
            </a:r>
            <a:r>
              <a:rPr lang="en-US" sz="3200" b="1" dirty="0" smtClean="0">
                <a:latin typeface="+mj-lt"/>
              </a:rPr>
              <a:t>management </a:t>
            </a:r>
            <a:r>
              <a:rPr lang="en-US" sz="3200" b="1" dirty="0">
                <a:latin typeface="+mj-lt"/>
              </a:rPr>
              <a:t>and land use </a:t>
            </a:r>
            <a:endParaRPr lang="en-US" sz="32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3200" b="1" dirty="0" smtClean="0">
                <a:latin typeface="+mj-lt"/>
              </a:rPr>
              <a:t>decision making by </a:t>
            </a:r>
            <a:r>
              <a:rPr lang="en-US" sz="3200" b="1" dirty="0">
                <a:latin typeface="+mj-lt"/>
              </a:rPr>
              <a:t>themselves in the </a:t>
            </a:r>
            <a:endParaRPr lang="en-US" sz="32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3200" b="1" dirty="0" smtClean="0">
                <a:latin typeface="+mj-lt"/>
              </a:rPr>
              <a:t>facilitating support </a:t>
            </a:r>
            <a:r>
              <a:rPr lang="en-US" sz="3200" b="1" dirty="0">
                <a:latin typeface="+mj-lt"/>
              </a:rPr>
              <a:t>of government as well as </a:t>
            </a:r>
            <a:endParaRPr lang="en-US" sz="32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3200" b="1" dirty="0" smtClean="0">
                <a:latin typeface="+mj-lt"/>
              </a:rPr>
              <a:t>change agents</a:t>
            </a:r>
            <a:endParaRPr lang="en-US" sz="32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12" y="3930096"/>
            <a:ext cx="3802743" cy="2852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548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9" y="541738"/>
            <a:ext cx="9059636" cy="57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21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544" y="1153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Community </a:t>
            </a:r>
            <a:r>
              <a:rPr lang="en-US" sz="4800" u="sng" dirty="0">
                <a:latin typeface="Aharoni" panose="02010803020104030203" pitchFamily="2" charset="-79"/>
                <a:cs typeface="Aharoni" panose="02010803020104030203" pitchFamily="2" charset="-79"/>
              </a:rPr>
              <a:t>Land Use </a:t>
            </a:r>
            <a:r>
              <a:rPr lang="en-US" sz="48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Plan</a:t>
            </a:r>
            <a:endParaRPr lang="en-US" sz="48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1" y="1440872"/>
            <a:ext cx="11513127" cy="541712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j-lt"/>
              </a:rPr>
              <a:t>Ensures </a:t>
            </a:r>
            <a:r>
              <a:rPr lang="en-US" b="1" dirty="0">
                <a:latin typeface="+mj-lt"/>
              </a:rPr>
              <a:t>sustainable use of the </a:t>
            </a:r>
            <a:r>
              <a:rPr lang="en-US" b="1" dirty="0" smtClean="0">
                <a:latin typeface="+mj-lt"/>
              </a:rPr>
              <a:t>land</a:t>
            </a:r>
          </a:p>
          <a:p>
            <a:r>
              <a:rPr lang="en-US" b="1" dirty="0" smtClean="0">
                <a:latin typeface="+mj-lt"/>
              </a:rPr>
              <a:t>Community </a:t>
            </a:r>
            <a:r>
              <a:rPr lang="en-US" b="1" dirty="0">
                <a:latin typeface="+mj-lt"/>
              </a:rPr>
              <a:t>LUP is a comprehensive and concrete proposal for land use </a:t>
            </a:r>
            <a:r>
              <a:rPr lang="en-US" b="1" dirty="0" smtClean="0">
                <a:latin typeface="+mj-lt"/>
              </a:rPr>
              <a:t>prepared for: </a:t>
            </a:r>
            <a:endParaRPr lang="en-US" b="1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+mj-lt"/>
              </a:rPr>
              <a:t>Providing </a:t>
            </a:r>
            <a:r>
              <a:rPr lang="en-US" b="1" dirty="0">
                <a:latin typeface="+mj-lt"/>
              </a:rPr>
              <a:t>orientations for the use of the land in the </a:t>
            </a:r>
            <a:r>
              <a:rPr lang="en-US" b="1" dirty="0" smtClean="0">
                <a:latin typeface="+mj-lt"/>
              </a:rPr>
              <a:t>future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+mj-lt"/>
              </a:rPr>
              <a:t>Identifies </a:t>
            </a:r>
            <a:r>
              <a:rPr lang="en-US" b="1" dirty="0">
                <a:latin typeface="+mj-lt"/>
              </a:rPr>
              <a:t>what land should be used for </a:t>
            </a:r>
            <a:r>
              <a:rPr lang="en-US" b="1" dirty="0" smtClean="0">
                <a:latin typeface="+mj-lt"/>
              </a:rPr>
              <a:t>agriculture, forestry, conservation etc.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+mj-lt"/>
              </a:rPr>
              <a:t>Identifies </a:t>
            </a:r>
            <a:r>
              <a:rPr lang="en-US" b="1" dirty="0">
                <a:latin typeface="+mj-lt"/>
              </a:rPr>
              <a:t>and addresses local population's needs for forest </a:t>
            </a:r>
            <a:r>
              <a:rPr lang="en-US" b="1" dirty="0" smtClean="0">
                <a:latin typeface="+mj-lt"/>
              </a:rPr>
              <a:t>land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</a:rPr>
              <a:t>P</a:t>
            </a:r>
            <a:r>
              <a:rPr lang="en-US" b="1" dirty="0" smtClean="0">
                <a:latin typeface="+mj-lt"/>
              </a:rPr>
              <a:t>resent </a:t>
            </a:r>
            <a:r>
              <a:rPr lang="en-US" b="1" dirty="0">
                <a:latin typeface="+mj-lt"/>
              </a:rPr>
              <a:t>use of such lands and capacity to manage </a:t>
            </a:r>
            <a:r>
              <a:rPr lang="en-US" b="1" dirty="0" smtClean="0">
                <a:latin typeface="+mj-lt"/>
              </a:rPr>
              <a:t>them</a:t>
            </a:r>
          </a:p>
          <a:p>
            <a:r>
              <a:rPr lang="en-US" b="1" dirty="0" smtClean="0">
                <a:latin typeface="+mj-lt"/>
              </a:rPr>
              <a:t>It includes: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</a:rPr>
              <a:t>M</a:t>
            </a:r>
            <a:r>
              <a:rPr lang="en-US" b="1" dirty="0" smtClean="0">
                <a:latin typeface="+mj-lt"/>
              </a:rPr>
              <a:t>ap </a:t>
            </a:r>
            <a:r>
              <a:rPr lang="en-US" b="1" dirty="0">
                <a:latin typeface="+mj-lt"/>
              </a:rPr>
              <a:t>showing proposed land uses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</a:rPr>
              <a:t>Brief report describing the different categories </a:t>
            </a:r>
            <a:r>
              <a:rPr lang="en-US" b="1" dirty="0" smtClean="0">
                <a:latin typeface="+mj-lt"/>
              </a:rPr>
              <a:t>of uses </a:t>
            </a:r>
            <a:r>
              <a:rPr lang="en-US" b="1" dirty="0">
                <a:latin typeface="+mj-lt"/>
              </a:rPr>
              <a:t>along with recommendations for specific land use </a:t>
            </a:r>
            <a:r>
              <a:rPr lang="en-US" b="1" dirty="0" smtClean="0">
                <a:latin typeface="+mj-lt"/>
              </a:rPr>
              <a:t>practices 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7175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How to prepare </a:t>
            </a:r>
            <a:r>
              <a:rPr lang="en-US" u="sng" dirty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Community Land Use Plan (LUP)?</a:t>
            </a:r>
            <a:endParaRPr lang="en-US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29" y="1825624"/>
            <a:ext cx="10715171" cy="4865461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dirty="0"/>
              <a:t>C</a:t>
            </a:r>
            <a:r>
              <a:rPr lang="en-US" dirty="0" smtClean="0"/>
              <a:t>ollect </a:t>
            </a:r>
            <a:r>
              <a:rPr lang="en-US" dirty="0"/>
              <a:t>secondary, information related to land and resource </a:t>
            </a:r>
            <a:r>
              <a:rPr lang="en-US" dirty="0" smtClean="0"/>
              <a:t>use</a:t>
            </a:r>
            <a:endParaRPr lang="en-US" dirty="0"/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U</a:t>
            </a:r>
            <a:r>
              <a:rPr lang="en-US" dirty="0" smtClean="0"/>
              <a:t>pdate </a:t>
            </a:r>
            <a:r>
              <a:rPr lang="en-US" dirty="0"/>
              <a:t>existing </a:t>
            </a:r>
            <a:r>
              <a:rPr lang="en-US" dirty="0" smtClean="0"/>
              <a:t>information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Analyze </a:t>
            </a:r>
            <a:r>
              <a:rPr lang="en-US" dirty="0"/>
              <a:t>information and identify main </a:t>
            </a:r>
            <a:r>
              <a:rPr lang="en-US" dirty="0" smtClean="0"/>
              <a:t>issues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Identify </a:t>
            </a:r>
            <a:r>
              <a:rPr lang="en-US" dirty="0"/>
              <a:t>development goals of the </a:t>
            </a:r>
            <a:r>
              <a:rPr lang="en-US" dirty="0" smtClean="0"/>
              <a:t>community </a:t>
            </a:r>
            <a:r>
              <a:rPr lang="en-US" dirty="0"/>
              <a:t>and specific objectives for forest land </a:t>
            </a:r>
            <a:r>
              <a:rPr lang="en-US" dirty="0" smtClean="0"/>
              <a:t>allocation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Develop </a:t>
            </a:r>
            <a:r>
              <a:rPr lang="en-US" dirty="0"/>
              <a:t>options to address forest land and resource use issues and to meet </a:t>
            </a:r>
            <a:r>
              <a:rPr lang="en-US" dirty="0" smtClean="0"/>
              <a:t>objectives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A</a:t>
            </a:r>
            <a:r>
              <a:rPr lang="en-US" dirty="0" smtClean="0"/>
              <a:t>ssess </a:t>
            </a:r>
            <a:r>
              <a:rPr lang="en-US" dirty="0"/>
              <a:t>options and prepare </a:t>
            </a:r>
            <a:r>
              <a:rPr lang="en-US" dirty="0" smtClean="0"/>
              <a:t>community </a:t>
            </a:r>
            <a:r>
              <a:rPr lang="en-US" dirty="0"/>
              <a:t>land use </a:t>
            </a:r>
            <a:r>
              <a:rPr lang="en-US" dirty="0" smtClean="0"/>
              <a:t>plan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Discuss community </a:t>
            </a:r>
            <a:r>
              <a:rPr lang="en-US" dirty="0"/>
              <a:t>land use plan in commune meetings, </a:t>
            </a: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F</a:t>
            </a:r>
            <a:r>
              <a:rPr lang="en-US" dirty="0" smtClean="0"/>
              <a:t>inalize </a:t>
            </a:r>
            <a:r>
              <a:rPr lang="en-US" dirty="0"/>
              <a:t>and obtain formal approval from authorities </a:t>
            </a:r>
            <a:r>
              <a:rPr lang="en-US" dirty="0" smtClean="0"/>
              <a:t>at </a:t>
            </a:r>
            <a:r>
              <a:rPr lang="en-US" dirty="0"/>
              <a:t>district and provincial </a:t>
            </a:r>
            <a:r>
              <a:rPr lang="en-US" dirty="0" smtClean="0"/>
              <a:t>levels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31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Type </a:t>
            </a:r>
            <a:r>
              <a:rPr lang="en-US" u="sng" dirty="0">
                <a:latin typeface="Aharoni" panose="02010803020104030203" pitchFamily="2" charset="-79"/>
                <a:cs typeface="Aharoni" panose="02010803020104030203" pitchFamily="2" charset="-79"/>
              </a:rPr>
              <a:t>of information required to prepare the </a:t>
            </a:r>
            <a:r>
              <a:rPr lang="en-US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Community LUP</a:t>
            </a:r>
            <a:endParaRPr lang="en-US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Socio-economic </a:t>
            </a:r>
            <a:r>
              <a:rPr lang="en-US" dirty="0"/>
              <a:t>data, needs, aspirations and know how of commune </a:t>
            </a:r>
            <a:r>
              <a:rPr lang="en-US" dirty="0" smtClean="0"/>
              <a:t>population</a:t>
            </a:r>
            <a:endParaRPr lang="en-US" dirty="0"/>
          </a:p>
          <a:p>
            <a:r>
              <a:rPr lang="en-US" dirty="0" smtClean="0"/>
              <a:t>Topographic </a:t>
            </a:r>
            <a:r>
              <a:rPr lang="en-US" dirty="0"/>
              <a:t>map, including administrative boundaries, land tenure, </a:t>
            </a:r>
            <a:r>
              <a:rPr lang="en-US" dirty="0" smtClean="0"/>
              <a:t>occupation</a:t>
            </a:r>
            <a:endParaRPr lang="en-US" dirty="0"/>
          </a:p>
          <a:p>
            <a:r>
              <a:rPr lang="en-US" dirty="0" smtClean="0"/>
              <a:t>Present </a:t>
            </a:r>
            <a:r>
              <a:rPr lang="en-US" dirty="0"/>
              <a:t>land use and vegetation </a:t>
            </a:r>
            <a:r>
              <a:rPr lang="en-US" dirty="0" smtClean="0"/>
              <a:t>cover</a:t>
            </a:r>
            <a:endParaRPr lang="en-US" dirty="0"/>
          </a:p>
          <a:p>
            <a:r>
              <a:rPr lang="en-US" dirty="0" smtClean="0"/>
              <a:t>Site </a:t>
            </a:r>
            <a:r>
              <a:rPr lang="en-US" dirty="0"/>
              <a:t>conditions and potential/capability</a:t>
            </a:r>
          </a:p>
        </p:txBody>
      </p:sp>
    </p:spTree>
    <p:extLst>
      <p:ext uri="{BB962C8B-B14F-4D97-AF65-F5344CB8AC3E}">
        <p14:creationId xmlns:p14="http://schemas.microsoft.com/office/powerpoint/2010/main" val="2914472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>
                <a:latin typeface="Aharoni" panose="02010803020104030203" pitchFamily="2" charset="-79"/>
                <a:cs typeface="Aharoni" panose="02010803020104030203" pitchFamily="2" charset="-79"/>
              </a:rPr>
              <a:t>Village Land Use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detailed orientations on land use in a </a:t>
            </a:r>
            <a:r>
              <a:rPr lang="en-US" dirty="0" smtClean="0"/>
              <a:t>village</a:t>
            </a:r>
          </a:p>
          <a:p>
            <a:r>
              <a:rPr lang="en-US" dirty="0" smtClean="0"/>
              <a:t>Prepared for </a:t>
            </a:r>
            <a:r>
              <a:rPr lang="en-US" dirty="0"/>
              <a:t>one of more villages or hamlets, for a specific micro-area or for equivalent </a:t>
            </a:r>
            <a:r>
              <a:rPr lang="en-US" dirty="0" smtClean="0"/>
              <a:t>areas</a:t>
            </a:r>
          </a:p>
          <a:p>
            <a:r>
              <a:rPr lang="en-US" dirty="0"/>
              <a:t>P</a:t>
            </a:r>
            <a:r>
              <a:rPr lang="en-US" dirty="0" smtClean="0"/>
              <a:t>rocess </a:t>
            </a:r>
            <a:r>
              <a:rPr lang="en-US" dirty="0"/>
              <a:t>for the preparation of the village land use plan is the same as for the preparation of commune land use </a:t>
            </a:r>
            <a:r>
              <a:rPr lang="en-US" dirty="0" smtClean="0"/>
              <a:t>plans but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</a:t>
            </a:r>
            <a:r>
              <a:rPr lang="en-US" dirty="0" smtClean="0"/>
              <a:t>uch </a:t>
            </a:r>
            <a:r>
              <a:rPr lang="en-US" dirty="0"/>
              <a:t>more </a:t>
            </a:r>
            <a:r>
              <a:rPr lang="en-US" dirty="0" smtClean="0"/>
              <a:t>detailed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</a:t>
            </a:r>
            <a:r>
              <a:rPr lang="en-US" dirty="0" smtClean="0"/>
              <a:t>equires </a:t>
            </a:r>
            <a:r>
              <a:rPr lang="en-US" dirty="0"/>
              <a:t>a much more direct and intensive participation of concerned populations 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intensive and detailed field </a:t>
            </a:r>
            <a:r>
              <a:rPr lang="en-US" dirty="0" smtClean="0"/>
              <a:t>work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village land use plan is normally prepared after the </a:t>
            </a:r>
            <a:r>
              <a:rPr lang="en-US" dirty="0" smtClean="0"/>
              <a:t>community </a:t>
            </a:r>
            <a:r>
              <a:rPr lang="en-US" dirty="0"/>
              <a:t>land use plan has been approved by competent </a:t>
            </a:r>
            <a:r>
              <a:rPr lang="en-US" dirty="0" smtClean="0"/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4265899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u="sng" dirty="0">
                <a:latin typeface="Aharoni" panose="02010803020104030203" pitchFamily="2" charset="-79"/>
                <a:cs typeface="Aharoni" panose="02010803020104030203" pitchFamily="2" charset="-79"/>
              </a:rPr>
              <a:t>Land Use Plan for Individual Parcels of Allocated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8482"/>
            <a:ext cx="10515600" cy="4351338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repared </a:t>
            </a:r>
            <a:r>
              <a:rPr lang="en-US" dirty="0"/>
              <a:t>for each parcel of forest land </a:t>
            </a:r>
            <a:r>
              <a:rPr lang="en-US" dirty="0" smtClean="0"/>
              <a:t>allocated</a:t>
            </a:r>
          </a:p>
          <a:p>
            <a:r>
              <a:rPr lang="en-US" dirty="0" smtClean="0"/>
              <a:t>Provides guidelines about </a:t>
            </a:r>
            <a:r>
              <a:rPr lang="en-US" dirty="0"/>
              <a:t>future use of the allocated forest </a:t>
            </a:r>
            <a:r>
              <a:rPr lang="en-US" dirty="0" smtClean="0"/>
              <a:t>land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etailed</a:t>
            </a:r>
            <a:r>
              <a:rPr lang="en-US" dirty="0"/>
              <a:t>, micro-planning exercise is </a:t>
            </a:r>
            <a:r>
              <a:rPr lang="en-US" dirty="0" smtClean="0"/>
              <a:t>done on </a:t>
            </a:r>
            <a:r>
              <a:rPr lang="en-US" dirty="0"/>
              <a:t>the </a:t>
            </a:r>
            <a:r>
              <a:rPr lang="en-US" dirty="0" smtClean="0"/>
              <a:t>land allocated</a:t>
            </a:r>
            <a:r>
              <a:rPr lang="en-US" dirty="0"/>
              <a:t>, in cooperation with representatives of the household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repared </a:t>
            </a:r>
            <a:r>
              <a:rPr lang="en-US" dirty="0"/>
              <a:t>at the time when surveying crews from the </a:t>
            </a:r>
            <a:r>
              <a:rPr lang="en-US" dirty="0" smtClean="0"/>
              <a:t>community </a:t>
            </a:r>
            <a:r>
              <a:rPr lang="en-US" dirty="0"/>
              <a:t>cadastral units go to the </a:t>
            </a:r>
            <a:r>
              <a:rPr lang="en-US" dirty="0" smtClean="0"/>
              <a:t>field: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</a:t>
            </a:r>
            <a:r>
              <a:rPr lang="en-US" dirty="0" smtClean="0"/>
              <a:t>o delineate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To measure </a:t>
            </a:r>
            <a:r>
              <a:rPr lang="en-US" dirty="0"/>
              <a:t>and sketch/map each individual parcel of </a:t>
            </a:r>
            <a:r>
              <a:rPr lang="en-US" dirty="0" smtClean="0"/>
              <a:t>land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83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Forest </a:t>
            </a:r>
            <a:r>
              <a:rPr lang="en-US" sz="4800" u="sng" dirty="0">
                <a:latin typeface="Aharoni" panose="02010803020104030203" pitchFamily="2" charset="-79"/>
                <a:cs typeface="Aharoni" panose="02010803020104030203" pitchFamily="2" charset="-79"/>
              </a:rPr>
              <a:t>Land Allocation (FLA)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0139"/>
            <a:ext cx="10515600" cy="435133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dirty="0" smtClean="0"/>
              <a:t>Hold </a:t>
            </a:r>
            <a:r>
              <a:rPr lang="en-US" dirty="0"/>
              <a:t>a training session on participatory forest land </a:t>
            </a:r>
            <a:r>
              <a:rPr lang="en-US" dirty="0" smtClean="0"/>
              <a:t>allocation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Prepare </a:t>
            </a:r>
            <a:r>
              <a:rPr lang="en-US" dirty="0"/>
              <a:t>an operational plan for carrying out forest land </a:t>
            </a:r>
            <a:r>
              <a:rPr lang="en-US" dirty="0" smtClean="0"/>
              <a:t>allocation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Organize </a:t>
            </a:r>
            <a:r>
              <a:rPr lang="en-US" dirty="0"/>
              <a:t>commune and village </a:t>
            </a:r>
            <a:r>
              <a:rPr lang="en-US" dirty="0" smtClean="0"/>
              <a:t>meetings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Assist </a:t>
            </a:r>
            <a:r>
              <a:rPr lang="en-US" dirty="0"/>
              <a:t>households in completing application forms for forest </a:t>
            </a:r>
            <a:r>
              <a:rPr lang="en-US" dirty="0" smtClean="0"/>
              <a:t>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4" y="3946192"/>
            <a:ext cx="5238297" cy="286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2499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29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7.   Prepare </a:t>
            </a:r>
            <a:r>
              <a:rPr lang="en-US" dirty="0"/>
              <a:t>forest land allocation </a:t>
            </a:r>
            <a:r>
              <a:rPr lang="en-US" dirty="0" smtClean="0"/>
              <a:t>scheme</a:t>
            </a:r>
          </a:p>
          <a:p>
            <a:pPr marL="514350" indent="-514350">
              <a:buAutoNum type="arabicPeriod" startAt="8"/>
            </a:pPr>
            <a:r>
              <a:rPr lang="en-US" dirty="0" smtClean="0"/>
              <a:t>Present </a:t>
            </a:r>
            <a:r>
              <a:rPr lang="en-US" dirty="0"/>
              <a:t>forest land allocation scheme in village </a:t>
            </a:r>
            <a:r>
              <a:rPr lang="en-US" dirty="0" smtClean="0"/>
              <a:t>meetings</a:t>
            </a:r>
          </a:p>
          <a:p>
            <a:pPr marL="514350" indent="-514350">
              <a:buAutoNum type="arabicPeriod" startAt="8"/>
            </a:pPr>
            <a:r>
              <a:rPr lang="en-US" dirty="0" smtClean="0"/>
              <a:t>Delineate </a:t>
            </a:r>
            <a:r>
              <a:rPr lang="en-US" dirty="0"/>
              <a:t>and measure allocated parcels in the field</a:t>
            </a:r>
          </a:p>
          <a:p>
            <a:pPr marL="514350" indent="-514350">
              <a:buAutoNum type="arabicPeriod" startAt="8"/>
            </a:pPr>
            <a:r>
              <a:rPr lang="en-US" dirty="0" smtClean="0"/>
              <a:t>Prepare </a:t>
            </a:r>
            <a:r>
              <a:rPr lang="en-US" dirty="0"/>
              <a:t>land use plan for allocated </a:t>
            </a:r>
            <a:r>
              <a:rPr lang="en-US" dirty="0" smtClean="0"/>
              <a:t>parcel</a:t>
            </a:r>
          </a:p>
          <a:p>
            <a:pPr marL="514350" indent="-514350">
              <a:buAutoNum type="arabicPeriod" startAt="8"/>
            </a:pPr>
            <a:r>
              <a:rPr lang="en-US" dirty="0" smtClean="0"/>
              <a:t>Prepare </a:t>
            </a:r>
            <a:r>
              <a:rPr lang="en-US" dirty="0"/>
              <a:t>cadastral </a:t>
            </a:r>
            <a:r>
              <a:rPr lang="en-US" dirty="0" smtClean="0"/>
              <a:t>map</a:t>
            </a:r>
          </a:p>
          <a:p>
            <a:pPr marL="514350" indent="-514350">
              <a:buAutoNum type="arabicPeriod" startAt="8"/>
            </a:pPr>
            <a:r>
              <a:rPr lang="en-US" dirty="0" smtClean="0"/>
              <a:t>Prepare </a:t>
            </a:r>
            <a:r>
              <a:rPr lang="en-US" dirty="0"/>
              <a:t>cadastral </a:t>
            </a:r>
            <a:r>
              <a:rPr lang="en-US" dirty="0" smtClean="0"/>
              <a:t>register</a:t>
            </a:r>
          </a:p>
          <a:p>
            <a:pPr marL="514350" indent="-514350">
              <a:buAutoNum type="arabicPeriod" startAt="8"/>
            </a:pPr>
            <a:r>
              <a:rPr lang="en-US" dirty="0" smtClean="0"/>
              <a:t>Obtain </a:t>
            </a:r>
            <a:r>
              <a:rPr lang="en-US" dirty="0"/>
              <a:t>official approvals for the forest land allocation </a:t>
            </a:r>
            <a:r>
              <a:rPr lang="en-US" dirty="0" smtClean="0"/>
              <a:t>scheme</a:t>
            </a:r>
          </a:p>
          <a:p>
            <a:pPr marL="514350" indent="-514350">
              <a:buAutoNum type="arabicPeriod" startAt="8"/>
            </a:pPr>
            <a:r>
              <a:rPr lang="en-US" dirty="0" smtClean="0"/>
              <a:t>Issue </a:t>
            </a:r>
            <a:r>
              <a:rPr lang="en-US" dirty="0"/>
              <a:t>Land Tenure Certificates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Forest </a:t>
            </a:r>
            <a:r>
              <a:rPr lang="en-US" sz="4800" u="sng" dirty="0">
                <a:latin typeface="Aharoni" panose="02010803020104030203" pitchFamily="2" charset="-79"/>
                <a:cs typeface="Aharoni" panose="02010803020104030203" pitchFamily="2" charset="-79"/>
              </a:rPr>
              <a:t>Land Allocation (FLA)</a:t>
            </a:r>
          </a:p>
        </p:txBody>
      </p:sp>
    </p:spTree>
    <p:extLst>
      <p:ext uri="{BB962C8B-B14F-4D97-AF65-F5344CB8AC3E}">
        <p14:creationId xmlns:p14="http://schemas.microsoft.com/office/powerpoint/2010/main" val="2338675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6" y="1487488"/>
            <a:ext cx="11001828" cy="521811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100" b="1" dirty="0">
                <a:latin typeface="+mj-lt"/>
              </a:rPr>
              <a:t> Policy Level </a:t>
            </a:r>
            <a:endParaRPr lang="en-US" sz="3100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+mj-lt"/>
              </a:rPr>
              <a:t>Legal </a:t>
            </a:r>
            <a:r>
              <a:rPr lang="en-US" b="1" dirty="0">
                <a:latin typeface="+mj-lt"/>
              </a:rPr>
              <a:t>Aspects </a:t>
            </a:r>
            <a:endParaRPr lang="en-US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</a:rPr>
              <a:t> Land and Forest Classifications </a:t>
            </a:r>
            <a:endParaRPr lang="en-US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</a:rPr>
              <a:t> Clarify Objectives </a:t>
            </a:r>
            <a:endParaRPr lang="en-US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</a:rPr>
              <a:t> Security of Tenure and Benefits </a:t>
            </a:r>
            <a:endParaRPr lang="en-US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</a:rPr>
              <a:t> Impacts </a:t>
            </a:r>
            <a:endParaRPr lang="en-US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+mj-lt"/>
              </a:rPr>
              <a:t> </a:t>
            </a:r>
            <a:r>
              <a:rPr lang="en-US" sz="3100" b="1" dirty="0">
                <a:latin typeface="+mj-lt"/>
              </a:rPr>
              <a:t>Operational Level </a:t>
            </a:r>
            <a:endParaRPr lang="en-US" sz="3100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</a:rPr>
              <a:t> Institutional </a:t>
            </a:r>
            <a:r>
              <a:rPr lang="en-US" b="1" dirty="0" smtClean="0">
                <a:latin typeface="+mj-lt"/>
              </a:rPr>
              <a:t>Aspects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</a:rPr>
              <a:t> Participation </a:t>
            </a:r>
            <a:endParaRPr lang="en-US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</a:rPr>
              <a:t> Local knowledge </a:t>
            </a:r>
            <a:endParaRPr lang="en-US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</a:rPr>
              <a:t>Level of Technology </a:t>
            </a:r>
            <a:endParaRPr lang="en-US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</a:rPr>
              <a:t>Sustainable Use of Allocated Land </a:t>
            </a:r>
            <a:endParaRPr lang="en-US" b="1" dirty="0" smtClean="0"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ISSUES </a:t>
            </a:r>
            <a:r>
              <a:rPr lang="en-US" u="sng" dirty="0">
                <a:latin typeface="Aharoni" panose="02010803020104030203" pitchFamily="2" charset="-79"/>
                <a:cs typeface="Aharoni" panose="02010803020104030203" pitchFamily="2" charset="-79"/>
              </a:rPr>
              <a:t>DURING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333722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9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>
                <a:latin typeface="Aharoni" panose="02010803020104030203" pitchFamily="2" charset="-79"/>
                <a:cs typeface="Aharoni" panose="02010803020104030203" pitchFamily="2" charset="-79"/>
              </a:rPr>
              <a:t> 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methodology for Participatory Land Use Planning and Forest Land </a:t>
            </a:r>
            <a:r>
              <a:rPr lang="en-US" dirty="0" smtClean="0"/>
              <a:t>Allocation emphasizes </a:t>
            </a:r>
            <a:r>
              <a:rPr lang="en-US" dirty="0"/>
              <a:t>participation of local populations </a:t>
            </a:r>
            <a:endParaRPr lang="en-US" dirty="0" smtClean="0"/>
          </a:p>
          <a:p>
            <a:r>
              <a:rPr lang="en-US" dirty="0" smtClean="0"/>
              <a:t>Multidisciplinary </a:t>
            </a:r>
            <a:r>
              <a:rPr lang="en-US" dirty="0"/>
              <a:t>working groups and a level of technology adapted to currently available </a:t>
            </a:r>
            <a:r>
              <a:rPr lang="en-US" dirty="0" smtClean="0"/>
              <a:t>resources</a:t>
            </a:r>
          </a:p>
          <a:p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a general framework and guidelines that need to be adapted to specific </a:t>
            </a:r>
            <a:r>
              <a:rPr lang="en-US" dirty="0" smtClean="0"/>
              <a:t>situations</a:t>
            </a:r>
          </a:p>
          <a:p>
            <a:r>
              <a:rPr lang="en-US" dirty="0" smtClean="0"/>
              <a:t>Provide </a:t>
            </a:r>
            <a:r>
              <a:rPr lang="en-US" dirty="0"/>
              <a:t>a solid basis for forest land allocation on the basis of sound land use planning involving local populations and the sustainable development and use of the allocated </a:t>
            </a:r>
            <a:r>
              <a:rPr lang="en-US" dirty="0" smtClean="0"/>
              <a:t>lands</a:t>
            </a:r>
          </a:p>
          <a:p>
            <a:r>
              <a:rPr lang="en-US" dirty="0" smtClean="0"/>
              <a:t>Methodology </a:t>
            </a:r>
            <a:r>
              <a:rPr lang="en-US" dirty="0"/>
              <a:t>is still being </a:t>
            </a:r>
            <a:r>
              <a:rPr lang="en-US" dirty="0" smtClean="0"/>
              <a:t>refined so that it should </a:t>
            </a:r>
            <a:r>
              <a:rPr lang="en-US" dirty="0"/>
              <a:t>be applied in all </a:t>
            </a:r>
            <a:r>
              <a:rPr lang="en-US" dirty="0" smtClean="0"/>
              <a:t>situations</a:t>
            </a:r>
          </a:p>
        </p:txBody>
      </p:sp>
    </p:spTree>
    <p:extLst>
      <p:ext uri="{BB962C8B-B14F-4D97-AF65-F5344CB8AC3E}">
        <p14:creationId xmlns:p14="http://schemas.microsoft.com/office/powerpoint/2010/main" val="56662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Community </a:t>
            </a:r>
            <a:r>
              <a:rPr lang="en-US" dirty="0"/>
              <a:t>forestry encompasses: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Broad spectrum of possible linkages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between </a:t>
            </a:r>
            <a:r>
              <a:rPr lang="en-US" dirty="0"/>
              <a:t>people and trees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Outputs of trees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People's dependence on existing forests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 </a:t>
            </a:r>
            <a:r>
              <a:rPr lang="en-US" dirty="0"/>
              <a:t>with reforestation</a:t>
            </a:r>
          </a:p>
          <a:p>
            <a:r>
              <a:rPr lang="en-US" dirty="0" smtClean="0"/>
              <a:t>Community </a:t>
            </a:r>
            <a:r>
              <a:rPr lang="en-US" dirty="0"/>
              <a:t>forestry must be an integral part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/>
              <a:t>rural development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basic precept  that the central purpose of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rural </a:t>
            </a:r>
            <a:r>
              <a:rPr lang="en-US" dirty="0"/>
              <a:t>development is to help the poor become self-reliant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COMMUNITY FORESTRY </a:t>
            </a:r>
            <a:endParaRPr lang="en-US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964" y="1825625"/>
            <a:ext cx="5078408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0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451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ORIGINS OF COMMUNITY FORESTRY</a:t>
            </a:r>
            <a:endParaRPr lang="en-US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1746913"/>
            <a:ext cx="11573301" cy="494049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j-lt"/>
              </a:rPr>
              <a:t>Any </a:t>
            </a:r>
            <a:r>
              <a:rPr lang="en-US" b="1" dirty="0">
                <a:latin typeface="+mj-lt"/>
              </a:rPr>
              <a:t>situation which intimately involves local people in a forestry </a:t>
            </a:r>
            <a:r>
              <a:rPr lang="en-US" b="1" dirty="0" smtClean="0">
                <a:latin typeface="+mj-lt"/>
              </a:rPr>
              <a:t>activity</a:t>
            </a:r>
          </a:p>
          <a:p>
            <a:r>
              <a:rPr lang="en-US" b="1" dirty="0" smtClean="0">
                <a:latin typeface="+mj-lt"/>
              </a:rPr>
              <a:t>In the 1950s and 1960s,  government involvement was in favor of industrial forestry</a:t>
            </a:r>
          </a:p>
          <a:p>
            <a:r>
              <a:rPr lang="en-US" b="1" dirty="0">
                <a:latin typeface="+mj-lt"/>
              </a:rPr>
              <a:t>S</a:t>
            </a:r>
            <a:r>
              <a:rPr lang="en-US" b="1" dirty="0" smtClean="0">
                <a:latin typeface="+mj-lt"/>
              </a:rPr>
              <a:t>udden </a:t>
            </a:r>
            <a:r>
              <a:rPr lang="en-US" b="1" dirty="0">
                <a:latin typeface="+mj-lt"/>
              </a:rPr>
              <a:t>and intense </a:t>
            </a:r>
            <a:r>
              <a:rPr lang="en-US" b="1" dirty="0" smtClean="0">
                <a:latin typeface="+mj-lt"/>
              </a:rPr>
              <a:t>interest between </a:t>
            </a:r>
            <a:r>
              <a:rPr lang="en-US" b="1" dirty="0">
                <a:latin typeface="+mj-lt"/>
              </a:rPr>
              <a:t>people and </a:t>
            </a:r>
            <a:r>
              <a:rPr lang="en-US" b="1" dirty="0" smtClean="0">
                <a:latin typeface="+mj-lt"/>
              </a:rPr>
              <a:t>trees was developed </a:t>
            </a:r>
            <a:r>
              <a:rPr lang="en-US" b="1" dirty="0">
                <a:latin typeface="+mj-lt"/>
              </a:rPr>
              <a:t>in the middle and latter part of the </a:t>
            </a:r>
            <a:r>
              <a:rPr lang="en-US" b="1" dirty="0" smtClean="0">
                <a:latin typeface="+mj-lt"/>
              </a:rPr>
              <a:t>1970s</a:t>
            </a:r>
          </a:p>
          <a:p>
            <a:r>
              <a:rPr lang="en-US" b="1" dirty="0" smtClean="0">
                <a:latin typeface="+mj-lt"/>
              </a:rPr>
              <a:t>In 1975, National Forest Policy was given which contains the people’s participation in the forestry activities as given by NGO.</a:t>
            </a:r>
          </a:p>
          <a:p>
            <a:r>
              <a:rPr lang="en-US" b="1" dirty="0" smtClean="0">
                <a:latin typeface="+mj-lt"/>
              </a:rPr>
              <a:t>FAO</a:t>
            </a:r>
            <a:r>
              <a:rPr lang="en-US" b="1" dirty="0">
                <a:latin typeface="+mj-lt"/>
              </a:rPr>
              <a:t>, with support from SIDA, </a:t>
            </a:r>
            <a:r>
              <a:rPr lang="en-US" b="1" dirty="0" smtClean="0">
                <a:latin typeface="+mj-lt"/>
              </a:rPr>
              <a:t>resulted in a </a:t>
            </a:r>
            <a:r>
              <a:rPr lang="en-US" b="1" dirty="0">
                <a:latin typeface="+mj-lt"/>
              </a:rPr>
              <a:t>seminal </a:t>
            </a:r>
            <a:r>
              <a:rPr lang="en-US" b="1" dirty="0" smtClean="0">
                <a:latin typeface="+mj-lt"/>
              </a:rPr>
              <a:t>1978, </a:t>
            </a:r>
            <a:r>
              <a:rPr lang="en-US" b="1" dirty="0">
                <a:latin typeface="+mj-lt"/>
              </a:rPr>
              <a:t>state-of-knowledge publication “Forestry for Local Community </a:t>
            </a:r>
            <a:r>
              <a:rPr lang="en-US" b="1" dirty="0" smtClean="0">
                <a:latin typeface="+mj-lt"/>
              </a:rPr>
              <a:t>Development”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7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42" y="1738026"/>
            <a:ext cx="5281386" cy="468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96257" y="41246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ORIGINS OF COMMUNITY FORESTRY</a:t>
            </a:r>
            <a:endParaRPr lang="en-US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9663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ORIGINS OF COMMUNITY FORESTRY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FAO and SIDA launched a special action programme: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</a:rPr>
              <a:t>To heighten awareness of the importance of “community forestry”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</a:rPr>
              <a:t>To help individual countries initiate or upgrade field programmes in community forestry </a:t>
            </a:r>
          </a:p>
          <a:p>
            <a:r>
              <a:rPr lang="en-US" b="1" dirty="0">
                <a:latin typeface="+mj-lt"/>
              </a:rPr>
              <a:t>1978 Eighth World Forestry Congress,  devoted to the theme “Forests for People”, served to give the concept of community forestry rapid and intensive exposure</a:t>
            </a:r>
          </a:p>
          <a:p>
            <a:r>
              <a:rPr lang="en-US" b="1" dirty="0">
                <a:latin typeface="+mj-lt"/>
              </a:rPr>
              <a:t>By 1979, field projects and programmes were initiated</a:t>
            </a:r>
          </a:p>
          <a:p>
            <a:r>
              <a:rPr lang="en-US" b="1" dirty="0">
                <a:latin typeface="+mj-lt"/>
              </a:rPr>
              <a:t>Later on, this was a common components of all policies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7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95" y="300344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SCOPE OF COMMUNITY FORESTRY</a:t>
            </a:r>
            <a:endParaRPr lang="en-US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95" y="1799771"/>
            <a:ext cx="10971646" cy="4884365"/>
          </a:xfrm>
        </p:spPr>
        <p:txBody>
          <a:bodyPr>
            <a:normAutofit/>
          </a:bodyPr>
          <a:lstStyle/>
          <a:p>
            <a:r>
              <a:rPr lang="en-US" dirty="0" smtClean="0"/>
              <a:t>Developing </a:t>
            </a:r>
            <a:r>
              <a:rPr lang="en-US" dirty="0" smtClean="0"/>
              <a:t>community forests</a:t>
            </a:r>
          </a:p>
          <a:p>
            <a:r>
              <a:rPr lang="en-US" dirty="0" smtClean="0"/>
              <a:t>Establishing better marketing systems</a:t>
            </a:r>
          </a:p>
          <a:p>
            <a:r>
              <a:rPr lang="en-US" dirty="0" smtClean="0"/>
              <a:t>Provide an effective means of helping the poorer members of the community</a:t>
            </a:r>
          </a:p>
          <a:p>
            <a:r>
              <a:rPr lang="en-US" dirty="0" smtClean="0"/>
              <a:t>Seldom </a:t>
            </a:r>
            <a:r>
              <a:rPr lang="en-US" dirty="0"/>
              <a:t>managed to meet the </a:t>
            </a:r>
            <a:r>
              <a:rPr lang="en-US" dirty="0" smtClean="0"/>
              <a:t>expectations</a:t>
            </a:r>
          </a:p>
          <a:p>
            <a:r>
              <a:rPr lang="en-US" dirty="0" smtClean="0"/>
              <a:t>Overburdened </a:t>
            </a:r>
            <a:r>
              <a:rPr lang="en-US" dirty="0"/>
              <a:t>with rhetoric and over-ambitious </a:t>
            </a:r>
            <a:r>
              <a:rPr lang="en-US" dirty="0" smtClean="0"/>
              <a:t>objectives</a:t>
            </a:r>
          </a:p>
          <a:p>
            <a:r>
              <a:rPr lang="en-US" dirty="0"/>
              <a:t>D</a:t>
            </a:r>
            <a:r>
              <a:rPr lang="en-US" dirty="0" smtClean="0"/>
              <a:t>o not automatically benefits rather require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painstaking </a:t>
            </a:r>
            <a:r>
              <a:rPr lang="en-US" dirty="0" smtClean="0"/>
              <a:t>preparation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9" y="4185654"/>
            <a:ext cx="4072146" cy="267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85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Complex issues are community management, land and benefit distribution </a:t>
            </a:r>
          </a:p>
          <a:p>
            <a:r>
              <a:rPr lang="en-US" b="1" dirty="0">
                <a:latin typeface="+mj-lt"/>
              </a:rPr>
              <a:t>Focus should be on design and implementation of community forestry programs</a:t>
            </a:r>
          </a:p>
          <a:p>
            <a:r>
              <a:rPr lang="en-US" b="1" dirty="0">
                <a:latin typeface="+mj-lt"/>
              </a:rPr>
              <a:t>Unsatisfactory record not be allowed to obscure the substantial achievements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+mj-lt"/>
              </a:rPr>
              <a:t>If the plantation is treated as a purely commercial enterprise, similar to a farm forestry  thus will be a net increase in the total biomass production, but the available fodder and fuel wood to the poor may be reduced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SCOPE OF COMMUNITY FORESTRY</a:t>
            </a:r>
            <a:endParaRPr lang="en-US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079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IDENTIFYING STRATEGIES FOR COMMUNITY AND FARM FORESTRY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b="1" dirty="0">
              <a:latin typeface="+mj-lt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>
                <a:latin typeface="+mj-lt"/>
              </a:rPr>
              <a:t>Identifying </a:t>
            </a:r>
            <a:r>
              <a:rPr lang="en-US" b="1" dirty="0" smtClean="0">
                <a:latin typeface="+mj-lt"/>
              </a:rPr>
              <a:t>Program </a:t>
            </a:r>
            <a:r>
              <a:rPr lang="en-US" b="1" dirty="0">
                <a:latin typeface="+mj-lt"/>
              </a:rPr>
              <a:t>O</a:t>
            </a:r>
            <a:r>
              <a:rPr lang="en-US" b="1" dirty="0" smtClean="0">
                <a:latin typeface="+mj-lt"/>
              </a:rPr>
              <a:t>bjectives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>
                <a:latin typeface="+mj-lt"/>
              </a:rPr>
              <a:t>Types of Community Forestry </a:t>
            </a:r>
            <a:r>
              <a:rPr lang="en-US" b="1" dirty="0">
                <a:latin typeface="+mj-lt"/>
              </a:rPr>
              <a:t>P</a:t>
            </a:r>
            <a:r>
              <a:rPr lang="en-US" b="1" dirty="0" smtClean="0">
                <a:latin typeface="+mj-lt"/>
              </a:rPr>
              <a:t>rogram </a:t>
            </a:r>
            <a:r>
              <a:rPr lang="en-US" b="1" dirty="0">
                <a:latin typeface="+mj-lt"/>
              </a:rPr>
              <a:t>S</a:t>
            </a:r>
            <a:r>
              <a:rPr lang="en-US" b="1" dirty="0" smtClean="0">
                <a:latin typeface="+mj-lt"/>
              </a:rPr>
              <a:t>trategies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>
                <a:latin typeface="+mj-lt"/>
              </a:rPr>
              <a:t>Strategic Approaches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079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1509</Words>
  <Application>Microsoft Office PowerPoint</Application>
  <PresentationFormat>Widescreen</PresentationFormat>
  <Paragraphs>221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Aharoni</vt:lpstr>
      <vt:lpstr>Arial</vt:lpstr>
      <vt:lpstr>Calibri</vt:lpstr>
      <vt:lpstr>Calibri Light</vt:lpstr>
      <vt:lpstr>Wingdings</vt:lpstr>
      <vt:lpstr>Office Theme</vt:lpstr>
      <vt:lpstr>UNIT NO. 7 APPROACHES TO FARM AND COMMUNITY FORESTRY</vt:lpstr>
      <vt:lpstr>COMMUNITY FORESTRY </vt:lpstr>
      <vt:lpstr>COMMUNITY FORESTRY </vt:lpstr>
      <vt:lpstr>ORIGINS OF COMMUNITY FORESTRY</vt:lpstr>
      <vt:lpstr>PowerPoint Presentation</vt:lpstr>
      <vt:lpstr>ORIGINS OF COMMUNITY FORESTRY</vt:lpstr>
      <vt:lpstr>SCOPE OF COMMUNITY FORESTRY</vt:lpstr>
      <vt:lpstr>SCOPE OF COMMUNITY FORESTRY</vt:lpstr>
      <vt:lpstr>IDENTIFYING STRATEGIES FOR COMMUNITY AND FARM FORESTRY</vt:lpstr>
      <vt:lpstr>Identifying Program Objectives</vt:lpstr>
      <vt:lpstr>Types of Community Forestry Development Strategies</vt:lpstr>
      <vt:lpstr>Strategic Approaches</vt:lpstr>
      <vt:lpstr>PowerPoint Presentation</vt:lpstr>
      <vt:lpstr>PARTICIPATORY LAND USE PLANNING  AND FOREST LAND ALLOCATION </vt:lpstr>
      <vt:lpstr>FOUNDATIONS FOR THE DEVELOPMENT OF THE METHODOLOGY</vt:lpstr>
      <vt:lpstr> OUTLINE OF THE METHODOLOGY</vt:lpstr>
      <vt:lpstr>Organization and Management of the Process</vt:lpstr>
      <vt:lpstr> Land Use Planning</vt:lpstr>
      <vt:lpstr>PowerPoint Presentation</vt:lpstr>
      <vt:lpstr>PowerPoint Presentation</vt:lpstr>
      <vt:lpstr>Community Land Use Plan</vt:lpstr>
      <vt:lpstr>How to prepare the Community Land Use Plan (LUP)?</vt:lpstr>
      <vt:lpstr>Type of information required to prepare the Community LUP</vt:lpstr>
      <vt:lpstr>Village Land Use Plan</vt:lpstr>
      <vt:lpstr>Land Use Plan for Individual Parcels of Allocated Land</vt:lpstr>
      <vt:lpstr>Forest Land Allocation (FLA)</vt:lpstr>
      <vt:lpstr>Forest Land Allocation (FLA)</vt:lpstr>
      <vt:lpstr>ISSUES DURING IMPLEMENTATION </vt:lpstr>
      <vt:lpstr> CONCLUSION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APPROACHES TO FARM AND COMMUNITY FORESTRY</dc:title>
  <dc:creator>BlueLady</dc:creator>
  <cp:lastModifiedBy>BlueLady</cp:lastModifiedBy>
  <cp:revision>32</cp:revision>
  <dcterms:created xsi:type="dcterms:W3CDTF">2017-04-17T04:40:27Z</dcterms:created>
  <dcterms:modified xsi:type="dcterms:W3CDTF">2017-04-17T17:43:15Z</dcterms:modified>
</cp:coreProperties>
</file>