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66" r:id="rId3"/>
    <p:sldId id="267" r:id="rId4"/>
    <p:sldId id="257" r:id="rId5"/>
    <p:sldId id="258" r:id="rId6"/>
    <p:sldId id="259" r:id="rId7"/>
    <p:sldId id="260" r:id="rId8"/>
    <p:sldId id="261" r:id="rId9"/>
    <p:sldId id="262" r:id="rId10"/>
    <p:sldId id="264" r:id="rId11"/>
    <p:sldId id="263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90" r:id="rId35"/>
    <p:sldId id="291" r:id="rId36"/>
    <p:sldId id="292" r:id="rId37"/>
    <p:sldId id="289" r:id="rId38"/>
    <p:sldId id="293" r:id="rId39"/>
    <p:sldId id="294" r:id="rId40"/>
    <p:sldId id="300" r:id="rId41"/>
    <p:sldId id="296" r:id="rId42"/>
    <p:sldId id="297" r:id="rId43"/>
    <p:sldId id="298" r:id="rId44"/>
    <p:sldId id="299" r:id="rId45"/>
    <p:sldId id="295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82D90-6EDA-4C0E-B4EB-A78CCFBB6B6C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C44B-F7AB-41F6-96ED-E45654A42AB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82D90-6EDA-4C0E-B4EB-A78CCFBB6B6C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C44B-F7AB-41F6-96ED-E45654A42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82D90-6EDA-4C0E-B4EB-A78CCFBB6B6C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C44B-F7AB-41F6-96ED-E45654A42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82D90-6EDA-4C0E-B4EB-A78CCFBB6B6C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C44B-F7AB-41F6-96ED-E45654A42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82D90-6EDA-4C0E-B4EB-A78CCFBB6B6C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C44B-F7AB-41F6-96ED-E45654A42AB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82D90-6EDA-4C0E-B4EB-A78CCFBB6B6C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C44B-F7AB-41F6-96ED-E45654A42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82D90-6EDA-4C0E-B4EB-A78CCFBB6B6C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C44B-F7AB-41F6-96ED-E45654A42AB7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82D90-6EDA-4C0E-B4EB-A78CCFBB6B6C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C44B-F7AB-41F6-96ED-E45654A42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82D90-6EDA-4C0E-B4EB-A78CCFBB6B6C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C44B-F7AB-41F6-96ED-E45654A42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82D90-6EDA-4C0E-B4EB-A78CCFBB6B6C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C44B-F7AB-41F6-96ED-E45654A42AB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82D90-6EDA-4C0E-B4EB-A78CCFBB6B6C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C44B-F7AB-41F6-96ED-E45654A42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6982D90-6EDA-4C0E-B4EB-A78CCFBB6B6C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363C44B-F7AB-41F6-96ED-E45654A42AB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ADRENOCORTICAL HORMONES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003964"/>
            <a:ext cx="6400800" cy="1253836"/>
          </a:xfrm>
        </p:spPr>
        <p:txBody>
          <a:bodyPr>
            <a:normAutofit/>
          </a:bodyPr>
          <a:lstStyle/>
          <a:p>
            <a:r>
              <a:rPr lang="en-US" dirty="0" smtClean="0"/>
              <a:t>                                       Dr. </a:t>
            </a:r>
            <a:r>
              <a:rPr lang="en-US" dirty="0" err="1" smtClean="0"/>
              <a:t>Faryal</a:t>
            </a:r>
            <a:r>
              <a:rPr lang="en-US" dirty="0" smtClean="0"/>
              <a:t> </a:t>
            </a:r>
            <a:r>
              <a:rPr lang="en-US" dirty="0" err="1" smtClean="0"/>
              <a:t>Mazhar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397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  ACTONS OF ALDOSTERONE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199"/>
            <a:ext cx="8915400" cy="5257801"/>
          </a:xfrm>
        </p:spPr>
        <p:txBody>
          <a:bodyPr/>
          <a:lstStyle/>
          <a:p>
            <a:r>
              <a:rPr lang="en-US" b="1" dirty="0" smtClean="0"/>
              <a:t>1. ON RENAL TUBULES: </a:t>
            </a:r>
            <a:r>
              <a:rPr lang="en-US" dirty="0" smtClean="0"/>
              <a:t>Increases sodium absorption in exchange for </a:t>
            </a:r>
            <a:r>
              <a:rPr lang="en-US" dirty="0" err="1" smtClean="0"/>
              <a:t>Potasium</a:t>
            </a:r>
            <a:r>
              <a:rPr lang="en-US" dirty="0" smtClean="0"/>
              <a:t> and Hydrogen ions by late distal tubule, collecting tubule and collecting duct.</a:t>
            </a:r>
          </a:p>
          <a:p>
            <a:endParaRPr lang="en-US" dirty="0"/>
          </a:p>
          <a:p>
            <a:r>
              <a:rPr lang="en-US" b="1" dirty="0" smtClean="0"/>
              <a:t>2. ON CIRCULATION:</a:t>
            </a:r>
            <a:r>
              <a:rPr lang="en-US" dirty="0" smtClean="0"/>
              <a:t> Increases blood volume, cardiac output and blood pressure.</a:t>
            </a:r>
          </a:p>
          <a:p>
            <a:endParaRPr lang="en-US" b="1" dirty="0"/>
          </a:p>
          <a:p>
            <a:r>
              <a:rPr lang="en-US" b="1" dirty="0" smtClean="0"/>
              <a:t>3. ON SWEAT &amp; SALIVARY GLANDS: Increase Sodium and Chloride reabsorption and </a:t>
            </a:r>
            <a:r>
              <a:rPr lang="en-US" b="1" dirty="0" err="1" smtClean="0"/>
              <a:t>Potasium</a:t>
            </a:r>
            <a:r>
              <a:rPr lang="en-US" b="1" dirty="0" smtClean="0"/>
              <a:t> excretion. </a:t>
            </a:r>
          </a:p>
          <a:p>
            <a:endParaRPr lang="en-US" b="1" dirty="0"/>
          </a:p>
          <a:p>
            <a:r>
              <a:rPr lang="en-US" b="1" dirty="0" smtClean="0"/>
              <a:t>4</a:t>
            </a:r>
            <a:r>
              <a:rPr lang="en-US" dirty="0" smtClean="0"/>
              <a:t>. </a:t>
            </a:r>
            <a:r>
              <a:rPr lang="en-US" b="1" dirty="0" smtClean="0"/>
              <a:t>ON</a:t>
            </a:r>
            <a:r>
              <a:rPr lang="en-US" dirty="0" smtClean="0"/>
              <a:t> </a:t>
            </a:r>
            <a:r>
              <a:rPr lang="en-US" b="1" dirty="0" smtClean="0"/>
              <a:t>GIT:</a:t>
            </a:r>
            <a:r>
              <a:rPr lang="en-US" dirty="0" smtClean="0"/>
              <a:t> </a:t>
            </a:r>
            <a:r>
              <a:rPr lang="en-US" dirty="0"/>
              <a:t>Increases sodium &amp; Chloride absorption in intestine especially colon.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0581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CONTROLLERS</a:t>
            </a:r>
            <a:r>
              <a:rPr lang="en-US" dirty="0" smtClean="0"/>
              <a:t> </a:t>
            </a:r>
            <a:r>
              <a:rPr lang="en-US" b="1" dirty="0" smtClean="0"/>
              <a:t>OF</a:t>
            </a:r>
            <a:r>
              <a:rPr lang="en-US" dirty="0" smtClean="0"/>
              <a:t> </a:t>
            </a:r>
            <a:r>
              <a:rPr lang="en-US" b="1" dirty="0" smtClean="0"/>
              <a:t>ALDOSTERONE</a:t>
            </a:r>
            <a:br>
              <a:rPr lang="en-US" b="1" dirty="0" smtClean="0"/>
            </a:br>
            <a:r>
              <a:rPr lang="en-US" b="1" dirty="0"/>
              <a:t> </a:t>
            </a:r>
            <a:r>
              <a:rPr lang="en-US" b="1" dirty="0" smtClean="0"/>
              <a:t>                     SECRETION            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36" y="1600200"/>
            <a:ext cx="8880764" cy="52578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b="1" dirty="0" smtClean="0"/>
              <a:t>1. ANGIOTENSIN II STIMULATES ALDOSTERONE SECRETION by stimulating the cells of ZONA GLOMERULOSA.                                                                              </a:t>
            </a:r>
          </a:p>
          <a:p>
            <a:r>
              <a:rPr lang="en-US" dirty="0" smtClean="0"/>
              <a:t>The control of ALDOSTERONE secretion by ANGIOTENSIN II IS </a:t>
            </a:r>
            <a:r>
              <a:rPr lang="en-US" dirty="0" err="1" smtClean="0"/>
              <a:t>IS</a:t>
            </a:r>
            <a:r>
              <a:rPr lang="en-US" dirty="0" smtClean="0"/>
              <a:t> CLOSELY LINKED TO THE REGULATION OF EXTRACELLULAR FLUID VOLUME and ARTERIAL PRESSURE.</a:t>
            </a:r>
          </a:p>
          <a:p>
            <a:r>
              <a:rPr lang="en-US" dirty="0" smtClean="0"/>
              <a:t>The Renin-angiotensin system is activated in the presence of HYPOVOLAEMIA and HYPOTENSION.</a:t>
            </a:r>
          </a:p>
          <a:p>
            <a:r>
              <a:rPr lang="en-US" dirty="0" smtClean="0"/>
              <a:t>High plasma levels of ANGIOTENSIN II stimulates ALDOSTERONE secretion.</a:t>
            </a:r>
          </a:p>
          <a:p>
            <a:r>
              <a:rPr lang="en-US" dirty="0" smtClean="0"/>
              <a:t>In turn, ALDOSTERONE increases sodium reabsorption in the distal nephron.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255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CONTROLLERS</a:t>
            </a:r>
            <a:r>
              <a:rPr lang="en-US" dirty="0"/>
              <a:t> </a:t>
            </a:r>
            <a:r>
              <a:rPr lang="en-US" b="1" dirty="0"/>
              <a:t>OF</a:t>
            </a:r>
            <a:r>
              <a:rPr lang="en-US" dirty="0"/>
              <a:t> </a:t>
            </a:r>
            <a:r>
              <a:rPr lang="en-US" b="1" dirty="0"/>
              <a:t>ALDOSTERONE</a:t>
            </a:r>
            <a:br>
              <a:rPr lang="en-US" b="1" dirty="0"/>
            </a:br>
            <a:r>
              <a:rPr lang="en-US" b="1" dirty="0"/>
              <a:t>                      SECRETION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73" y="1600199"/>
            <a:ext cx="8998527" cy="5243945"/>
          </a:xfrm>
        </p:spPr>
        <p:txBody>
          <a:bodyPr/>
          <a:lstStyle/>
          <a:p>
            <a:r>
              <a:rPr lang="en-US" sz="2800" b="1" dirty="0" smtClean="0"/>
              <a:t>2</a:t>
            </a:r>
            <a:r>
              <a:rPr lang="en-US" sz="2800" dirty="0" smtClean="0"/>
              <a:t>. </a:t>
            </a:r>
            <a:r>
              <a:rPr lang="en-US" sz="2800" b="1" dirty="0" smtClean="0"/>
              <a:t>POTASIUM</a:t>
            </a:r>
            <a:r>
              <a:rPr lang="en-US" sz="2800" dirty="0" smtClean="0"/>
              <a:t> </a:t>
            </a:r>
            <a:r>
              <a:rPr lang="en-US" sz="2800" b="1" dirty="0" smtClean="0"/>
              <a:t>STIMULATES</a:t>
            </a:r>
            <a:r>
              <a:rPr lang="en-US" sz="2800" dirty="0" smtClean="0"/>
              <a:t> </a:t>
            </a:r>
            <a:r>
              <a:rPr lang="en-US" sz="2800" b="1" dirty="0" smtClean="0"/>
              <a:t>ALDOSTERONE</a:t>
            </a:r>
            <a:r>
              <a:rPr lang="en-US" sz="2800" dirty="0" smtClean="0"/>
              <a:t> </a:t>
            </a:r>
            <a:r>
              <a:rPr lang="en-US" sz="2800" b="1" dirty="0" smtClean="0"/>
              <a:t>SECRETION</a:t>
            </a:r>
            <a:r>
              <a:rPr lang="en-US" sz="2800" dirty="0" smtClean="0"/>
              <a:t>. Increments in plasma </a:t>
            </a:r>
            <a:r>
              <a:rPr lang="en-US" sz="2800" dirty="0" err="1" smtClean="0"/>
              <a:t>potasium</a:t>
            </a:r>
            <a:r>
              <a:rPr lang="en-US" sz="2800" dirty="0" smtClean="0"/>
              <a:t> concentration increase ALDOSTERONE secretion by depolarizing the cell membrane, opening CALCIUM CHANNELS, thereby increasing the intracellular calcium concentration.</a:t>
            </a:r>
          </a:p>
          <a:p>
            <a:r>
              <a:rPr lang="en-US" sz="2800" dirty="0" smtClean="0"/>
              <a:t>ALDOSTERONE plays a critical role in eliminating ingested </a:t>
            </a:r>
            <a:r>
              <a:rPr lang="en-US" sz="2800" dirty="0" err="1" smtClean="0"/>
              <a:t>potasium</a:t>
            </a:r>
            <a:r>
              <a:rPr lang="en-US" sz="2800" dirty="0" smtClean="0"/>
              <a:t>.</a:t>
            </a:r>
          </a:p>
          <a:p>
            <a:endParaRPr lang="en-US" dirty="0"/>
          </a:p>
          <a:p>
            <a:r>
              <a:rPr lang="en-US" sz="2800" b="1" dirty="0" smtClean="0"/>
              <a:t>3. ACTH PLAYS A PERMISSIVE ROLE IN THE REGULATION OF ALDOSTERONE SECRETION.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990307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          GLUCOCORTICOIDS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36" y="1600200"/>
            <a:ext cx="9033164" cy="5257800"/>
          </a:xfrm>
        </p:spPr>
        <p:txBody>
          <a:bodyPr/>
          <a:lstStyle/>
          <a:p>
            <a:r>
              <a:rPr lang="en-US" dirty="0" smtClean="0"/>
              <a:t>Cortisol is the primary Glucocorticoid secreted by adrenal cortex.</a:t>
            </a:r>
          </a:p>
          <a:p>
            <a:endParaRPr lang="en-US" dirty="0"/>
          </a:p>
          <a:p>
            <a:r>
              <a:rPr lang="en-US" dirty="0" smtClean="0"/>
              <a:t>More than 95% of Glucocorticoid activity exerted by Cortisol, most of remaining activity is due to </a:t>
            </a:r>
            <a:r>
              <a:rPr lang="en-US" dirty="0" err="1" smtClean="0"/>
              <a:t>Corticosterone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Cortisone mediates most of its effects by binding with intracellular receptors in target tissues and inducing or repressing gene transcription; this results in alterations in the synthesis of enzymes that alter cell function.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919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      ACTIONS OF CORTISOL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5257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Cortisol exerts the following effects on Metabolism:</a:t>
            </a:r>
          </a:p>
          <a:p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1. ON CARBOHYDRATE METABOLISM:</a:t>
            </a:r>
          </a:p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Tends to increase the blood Glucose concentration in two ways.</a:t>
            </a:r>
          </a:p>
          <a:p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First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, cortisol increases hepatic production of Glucose by increasing GLUCONEOGENESIS. The Protein mobilized from peripheral tissues are converted to Glucose &amp; Glycogen in the liver. </a:t>
            </a:r>
          </a:p>
          <a:p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Second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, by impairing the utilization of Glucose in peripheral tissues: Cortisol has an anti-insulin effect and like Growth Hormone is DIABETOGENIC.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508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     ACTIONS OF CORTISOL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 smtClean="0"/>
              <a:t>2. ON PROTEIN METABOLISM:</a:t>
            </a:r>
          </a:p>
          <a:p>
            <a:r>
              <a:rPr lang="en-US" sz="2800" b="1" dirty="0" smtClean="0"/>
              <a:t>Decreases protein stores in </a:t>
            </a:r>
            <a:r>
              <a:rPr lang="en-US" sz="2800" b="1" dirty="0" err="1" smtClean="0"/>
              <a:t>extrahepatic</a:t>
            </a:r>
            <a:r>
              <a:rPr lang="en-US" sz="2800" b="1" dirty="0" smtClean="0"/>
              <a:t> tissue.</a:t>
            </a:r>
          </a:p>
          <a:p>
            <a:r>
              <a:rPr lang="en-US" sz="2800" dirty="0" smtClean="0"/>
              <a:t>In muscle and </a:t>
            </a:r>
            <a:r>
              <a:rPr lang="en-US" sz="2800" dirty="0" err="1" smtClean="0"/>
              <a:t>oter</a:t>
            </a:r>
            <a:r>
              <a:rPr lang="en-US" sz="2800" dirty="0" smtClean="0"/>
              <a:t> </a:t>
            </a:r>
            <a:r>
              <a:rPr lang="en-US" sz="2800" dirty="0" err="1" smtClean="0"/>
              <a:t>extrahepatic</a:t>
            </a:r>
            <a:r>
              <a:rPr lang="en-US" sz="2800" dirty="0" smtClean="0"/>
              <a:t> tissue. Cortisol decreases </a:t>
            </a:r>
            <a:r>
              <a:rPr lang="en-US" sz="2800" dirty="0" err="1" smtClean="0"/>
              <a:t>aminoacid</a:t>
            </a:r>
            <a:r>
              <a:rPr lang="en-US" sz="2800" dirty="0" smtClean="0"/>
              <a:t> uptake and inhibits protein synthesis, at the same time, it INCREASES the degradation of proteins.</a:t>
            </a:r>
          </a:p>
          <a:p>
            <a:endParaRPr lang="en-US" sz="2800" b="1" dirty="0"/>
          </a:p>
          <a:p>
            <a:r>
              <a:rPr lang="en-US" sz="2800" b="1" dirty="0" smtClean="0"/>
              <a:t>3. ON FAT METABOLISM:</a:t>
            </a:r>
          </a:p>
          <a:p>
            <a:r>
              <a:rPr lang="en-US" sz="2800" dirty="0" smtClean="0"/>
              <a:t>Mobilizes fatty acids from adipose tissue</a:t>
            </a:r>
          </a:p>
          <a:p>
            <a:r>
              <a:rPr lang="en-US" sz="2800" dirty="0" smtClean="0"/>
              <a:t>Increase free fatty acid concentration in blood.</a:t>
            </a:r>
          </a:p>
          <a:p>
            <a:r>
              <a:rPr lang="en-US" sz="2800" dirty="0" smtClean="0"/>
              <a:t>Increase utilization of free fatty acid for energy.</a:t>
            </a:r>
          </a:p>
          <a:p>
            <a:r>
              <a:rPr lang="en-US" sz="2800" dirty="0" smtClean="0"/>
              <a:t>Ketosis, due to conversion of free fatty acid into acetyl-S- CoA.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611458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839200" cy="990600"/>
          </a:xfrm>
        </p:spPr>
        <p:txBody>
          <a:bodyPr/>
          <a:lstStyle/>
          <a:p>
            <a:r>
              <a:rPr lang="en-US" dirty="0" smtClean="0"/>
              <a:t>          </a:t>
            </a:r>
            <a:r>
              <a:rPr lang="en-US" b="1" dirty="0" smtClean="0"/>
              <a:t>ACTIONS</a:t>
            </a:r>
            <a:r>
              <a:rPr lang="en-US" dirty="0" smtClean="0"/>
              <a:t> </a:t>
            </a:r>
            <a:r>
              <a:rPr lang="en-US" b="1" dirty="0" smtClean="0"/>
              <a:t>OF</a:t>
            </a:r>
            <a:r>
              <a:rPr lang="en-US" dirty="0" smtClean="0"/>
              <a:t> </a:t>
            </a:r>
            <a:r>
              <a:rPr lang="en-US" b="1" dirty="0" smtClean="0"/>
              <a:t>CORTISOL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02382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4. FUNCTION IN STRESS:</a:t>
            </a:r>
          </a:p>
          <a:p>
            <a:endParaRPr lang="en-US" sz="2800" b="1" dirty="0" smtClean="0"/>
          </a:p>
          <a:p>
            <a:r>
              <a:rPr lang="en-US" sz="2800" dirty="0" smtClean="0"/>
              <a:t>Increased cortisol is Important for Resistance to Stress.</a:t>
            </a:r>
          </a:p>
          <a:p>
            <a:r>
              <a:rPr lang="en-US" sz="2800" dirty="0" smtClean="0"/>
              <a:t>Physical or mental stress increases ACTH secretion, which in turn stimulates the adrenal cortex to secrete Cortisol.</a:t>
            </a:r>
          </a:p>
          <a:p>
            <a:r>
              <a:rPr lang="en-US" sz="2800" dirty="0" smtClean="0"/>
              <a:t>Mobilized amino acids &amp; fatty acids provide energy for synthesis of other </a:t>
            </a:r>
            <a:r>
              <a:rPr lang="en-US" sz="2800" dirty="0" err="1" smtClean="0"/>
              <a:t>conpounds</a:t>
            </a:r>
            <a:r>
              <a:rPr lang="en-US" sz="2800" dirty="0" smtClean="0"/>
              <a:t> needed in time of stress.</a:t>
            </a:r>
          </a:p>
          <a:p>
            <a:r>
              <a:rPr lang="en-US" sz="2800" dirty="0" smtClean="0"/>
              <a:t>Damaged tissues </a:t>
            </a:r>
            <a:r>
              <a:rPr lang="en-US" sz="2800" dirty="0" err="1" smtClean="0"/>
              <a:t>utize</a:t>
            </a:r>
            <a:r>
              <a:rPr lang="en-US" sz="2800" dirty="0" smtClean="0"/>
              <a:t> mobilized </a:t>
            </a:r>
            <a:r>
              <a:rPr lang="en-US" sz="2800" dirty="0" err="1" smtClean="0"/>
              <a:t>aminoacid</a:t>
            </a:r>
            <a:r>
              <a:rPr lang="en-US" sz="2800" dirty="0" smtClean="0"/>
              <a:t> to form new proteins.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41568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839200" cy="990600"/>
          </a:xfrm>
        </p:spPr>
        <p:txBody>
          <a:bodyPr/>
          <a:lstStyle/>
          <a:p>
            <a:r>
              <a:rPr lang="en-US" b="1" dirty="0" smtClean="0"/>
              <a:t>        ACTIONS OF CORTISOL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816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5. ANTI-INFLAMMATORY EFFECT:</a:t>
            </a:r>
          </a:p>
          <a:p>
            <a:r>
              <a:rPr lang="en-US" sz="2800" dirty="0" smtClean="0"/>
              <a:t>Inhibition of phospholipase decreases the synthesis of </a:t>
            </a:r>
            <a:r>
              <a:rPr lang="en-US" sz="2800" dirty="0" err="1" smtClean="0"/>
              <a:t>arachidonic</a:t>
            </a:r>
            <a:r>
              <a:rPr lang="en-US" sz="2800" dirty="0" smtClean="0"/>
              <a:t> acid, which is the precursor of </a:t>
            </a:r>
            <a:r>
              <a:rPr lang="en-US" sz="2800" b="1" dirty="0" err="1" smtClean="0"/>
              <a:t>leukotrienes</a:t>
            </a:r>
            <a:r>
              <a:rPr lang="en-US" sz="2800" dirty="0" smtClean="0"/>
              <a:t>, </a:t>
            </a:r>
            <a:r>
              <a:rPr lang="en-US" sz="2800" b="1" dirty="0" smtClean="0"/>
              <a:t>prostaglandins</a:t>
            </a:r>
            <a:r>
              <a:rPr lang="en-US" sz="2800" dirty="0" smtClean="0"/>
              <a:t> and </a:t>
            </a:r>
            <a:r>
              <a:rPr lang="en-US" sz="2800" b="1" dirty="0" err="1" smtClean="0"/>
              <a:t>thromboxanes</a:t>
            </a:r>
            <a:r>
              <a:rPr lang="en-US" sz="2800" dirty="0" smtClean="0"/>
              <a:t>, mediators of the local inflammatory response that includes dilation of capillaries, increased capillary permeability &amp; migration of leukocytes into the area of tissue injury.</a:t>
            </a:r>
          </a:p>
          <a:p>
            <a:r>
              <a:rPr lang="en-US" sz="2800" dirty="0" smtClean="0"/>
              <a:t>Stabilization of </a:t>
            </a:r>
            <a:r>
              <a:rPr lang="en-US" sz="2800" dirty="0" err="1" smtClean="0"/>
              <a:t>lysosomal</a:t>
            </a:r>
            <a:r>
              <a:rPr lang="en-US" sz="2800" dirty="0" smtClean="0"/>
              <a:t> membranes decrease the release of </a:t>
            </a:r>
            <a:r>
              <a:rPr lang="en-US" sz="2800" dirty="0" err="1" smtClean="0"/>
              <a:t>proteolytic</a:t>
            </a:r>
            <a:r>
              <a:rPr lang="en-US" sz="2800" dirty="0" smtClean="0"/>
              <a:t> enzymes by damaged cells.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504468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8686800" cy="990600"/>
          </a:xfrm>
        </p:spPr>
        <p:txBody>
          <a:bodyPr/>
          <a:lstStyle/>
          <a:p>
            <a:r>
              <a:rPr lang="en-US" b="1" dirty="0" smtClean="0"/>
              <a:t>          ACTIONS OF CORTISOL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91600" cy="514696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6. SUPPRESSION OF IMMUNE SYSTEM:</a:t>
            </a:r>
          </a:p>
          <a:p>
            <a:r>
              <a:rPr lang="en-US" sz="2800" dirty="0" smtClean="0"/>
              <a:t>Due to decreased production of T cells &amp; antibodies that contribute to the inflammatory process.</a:t>
            </a:r>
          </a:p>
          <a:p>
            <a:endParaRPr lang="en-US" sz="2800" dirty="0"/>
          </a:p>
          <a:p>
            <a:r>
              <a:rPr lang="en-US" sz="2800" b="1" dirty="0" smtClean="0"/>
              <a:t>7. INHIBITION OF FIBROBLASTIC ACTIVITY.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40125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33400"/>
            <a:ext cx="9067800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        CONTROLLER OF CORTISOL  </a:t>
            </a:r>
            <a:br>
              <a:rPr lang="en-US" b="1" dirty="0" smtClean="0"/>
            </a:br>
            <a:r>
              <a:rPr lang="en-US" b="1" dirty="0"/>
              <a:t> </a:t>
            </a:r>
            <a:r>
              <a:rPr lang="en-US" b="1" dirty="0" smtClean="0"/>
              <a:t>                     SECRETION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27" y="1600199"/>
            <a:ext cx="9060873" cy="5174673"/>
          </a:xfrm>
        </p:spPr>
        <p:txBody>
          <a:bodyPr>
            <a:normAutofit fontScale="92500"/>
          </a:bodyPr>
          <a:lstStyle/>
          <a:p>
            <a:r>
              <a:rPr lang="en-US" sz="2800" b="1" dirty="0" smtClean="0"/>
              <a:t>ACTH STIMULATES CORTISOL SECRETION.</a:t>
            </a:r>
          </a:p>
          <a:p>
            <a:endParaRPr lang="en-US" sz="2800" b="1" dirty="0"/>
          </a:p>
          <a:p>
            <a:r>
              <a:rPr lang="en-US" sz="2800" dirty="0" smtClean="0"/>
              <a:t>The secretion of CORTISOL is under control of the hypothalamic-</a:t>
            </a:r>
            <a:r>
              <a:rPr lang="en-US" sz="2800" dirty="0" err="1" smtClean="0"/>
              <a:t>pituitary.corticotropin</a:t>
            </a:r>
            <a:r>
              <a:rPr lang="en-US" sz="2800" dirty="0" smtClean="0"/>
              <a:t>-releasing hormone (CRH-ACTH axis)</a:t>
            </a:r>
          </a:p>
          <a:p>
            <a:r>
              <a:rPr lang="en-US" sz="2800" dirty="0" smtClean="0"/>
              <a:t>The release of ACTH (</a:t>
            </a:r>
            <a:r>
              <a:rPr lang="en-US" sz="2800" dirty="0" err="1" smtClean="0"/>
              <a:t>Corticotrpin</a:t>
            </a:r>
            <a:r>
              <a:rPr lang="en-US" sz="2800" dirty="0" smtClean="0"/>
              <a:t>) from the pituitary is dependent on the CRH.</a:t>
            </a:r>
          </a:p>
          <a:p>
            <a:r>
              <a:rPr lang="en-US" sz="2800" dirty="0" smtClean="0"/>
              <a:t>Chronic stimulation of the adrenal cortex by the adrenal cortex by ACTH causes hypertrophy and hyperplasia of the </a:t>
            </a:r>
            <a:r>
              <a:rPr lang="en-US" sz="2800" b="1" dirty="0" err="1" smtClean="0"/>
              <a:t>zona</a:t>
            </a:r>
            <a:r>
              <a:rPr lang="en-US" sz="2800" dirty="0" smtClean="0"/>
              <a:t> </a:t>
            </a:r>
            <a:r>
              <a:rPr lang="en-US" sz="2800" b="1" dirty="0" err="1" smtClean="0"/>
              <a:t>fasciculata</a:t>
            </a:r>
            <a:r>
              <a:rPr lang="en-US" sz="2800" dirty="0" smtClean="0"/>
              <a:t> &amp; </a:t>
            </a:r>
            <a:r>
              <a:rPr lang="en-US" sz="2800" b="1" dirty="0" err="1" smtClean="0"/>
              <a:t>zona</a:t>
            </a:r>
            <a:r>
              <a:rPr lang="en-US" sz="2800" dirty="0" smtClean="0"/>
              <a:t> </a:t>
            </a:r>
            <a:r>
              <a:rPr lang="en-US" sz="2800" b="1" dirty="0" err="1" smtClean="0"/>
              <a:t>reticularis</a:t>
            </a:r>
            <a:r>
              <a:rPr lang="en-US" sz="2800" dirty="0" smtClean="0"/>
              <a:t> and increased synthesis of several enzymes that convert cholesterol into the final product cortisol.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41537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                   CORTISOL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82" y="1600200"/>
            <a:ext cx="8970818" cy="5257800"/>
          </a:xfrm>
        </p:spPr>
        <p:txBody>
          <a:bodyPr/>
          <a:lstStyle/>
          <a:p>
            <a:r>
              <a:rPr lang="en-US" sz="2800" dirty="0" smtClean="0"/>
              <a:t>Produced in </a:t>
            </a:r>
            <a:r>
              <a:rPr lang="en-US" sz="2800" dirty="0" err="1" smtClean="0"/>
              <a:t>Zona</a:t>
            </a:r>
            <a:r>
              <a:rPr lang="en-US" sz="2800" dirty="0" smtClean="0"/>
              <a:t> </a:t>
            </a:r>
            <a:r>
              <a:rPr lang="en-US" sz="2800" b="1" dirty="0" smtClean="0"/>
              <a:t>FASCICULATA</a:t>
            </a:r>
            <a:r>
              <a:rPr lang="en-US" sz="2800" dirty="0" smtClean="0"/>
              <a:t> AND </a:t>
            </a:r>
            <a:r>
              <a:rPr lang="en-US" sz="2800" dirty="0" err="1" smtClean="0"/>
              <a:t>Zona</a:t>
            </a:r>
            <a:r>
              <a:rPr lang="en-US" sz="2800" dirty="0" smtClean="0"/>
              <a:t> </a:t>
            </a:r>
            <a:r>
              <a:rPr lang="en-US" sz="2800" b="1" dirty="0" smtClean="0"/>
              <a:t>RETICULARIS</a:t>
            </a:r>
            <a:r>
              <a:rPr lang="en-US" sz="2800" dirty="0" smtClean="0"/>
              <a:t> of Adrenal cortex.</a:t>
            </a:r>
          </a:p>
          <a:p>
            <a:endParaRPr lang="en-US" dirty="0" smtClean="0"/>
          </a:p>
          <a:p>
            <a:r>
              <a:rPr lang="en-US" sz="2800" dirty="0" smtClean="0"/>
              <a:t>More than 95% of Glucocorticoid activity exerted by the adrenocortical hormones can be attributed to cortisol, most of the remaining activity is due to </a:t>
            </a:r>
            <a:r>
              <a:rPr lang="en-US" sz="2800" dirty="0" err="1" smtClean="0"/>
              <a:t>corticosterone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Cortisol acts by binding with intracellular receptors in target tissues and inducing or repressing gene transcription, this </a:t>
            </a:r>
            <a:r>
              <a:rPr lang="en-US" sz="2800" dirty="0" err="1" smtClean="0"/>
              <a:t>resuls</a:t>
            </a:r>
            <a:r>
              <a:rPr lang="en-US" sz="2800" dirty="0" smtClean="0"/>
              <a:t> in alteration in the synthesis of enzymes that alter cell function.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311402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        CONTROLLER OF CORTISOL</a:t>
            </a:r>
            <a:br>
              <a:rPr lang="en-US" b="1" dirty="0" smtClean="0"/>
            </a:br>
            <a:r>
              <a:rPr lang="en-US" b="1" dirty="0"/>
              <a:t> </a:t>
            </a:r>
            <a:r>
              <a:rPr lang="en-US" b="1" dirty="0" smtClean="0"/>
              <a:t>                      SECRETION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Blood levels of free (unbound) cortisol are controlled in a </a:t>
            </a:r>
            <a:r>
              <a:rPr lang="en-US" sz="2800" b="1" dirty="0" smtClean="0"/>
              <a:t>NEGATIVE</a:t>
            </a:r>
            <a:r>
              <a:rPr lang="en-US" sz="2800" dirty="0" smtClean="0"/>
              <a:t> </a:t>
            </a:r>
            <a:r>
              <a:rPr lang="en-US" sz="2800" b="1" dirty="0" smtClean="0"/>
              <a:t>FEEDBACK</a:t>
            </a:r>
            <a:r>
              <a:rPr lang="en-US" sz="2800" dirty="0" smtClean="0"/>
              <a:t> fashion.</a:t>
            </a:r>
          </a:p>
          <a:p>
            <a:endParaRPr lang="en-US" sz="2800" dirty="0"/>
          </a:p>
          <a:p>
            <a:r>
              <a:rPr lang="en-US" sz="2800" dirty="0" smtClean="0"/>
              <a:t>Increased plasma levels of cortisol decreases ACTH secretion through a </a:t>
            </a:r>
            <a:r>
              <a:rPr lang="en-US" sz="2800" b="1" dirty="0" smtClean="0"/>
              <a:t>direct</a:t>
            </a:r>
            <a:r>
              <a:rPr lang="en-US" sz="2800" dirty="0" smtClean="0"/>
              <a:t> effect on the pituitary as well as </a:t>
            </a:r>
            <a:r>
              <a:rPr lang="en-US" sz="2800" b="1" dirty="0" smtClean="0"/>
              <a:t>indirect</a:t>
            </a:r>
            <a:r>
              <a:rPr lang="en-US" sz="2800" dirty="0" smtClean="0"/>
              <a:t> inhibition of CRH release from the hypothalamus.</a:t>
            </a:r>
          </a:p>
          <a:p>
            <a:r>
              <a:rPr lang="en-US" sz="2800" dirty="0" smtClean="0"/>
              <a:t>The secretion of CORTISOL is highest on the early morning &amp; reaches its lowest in the late evening BECAUSE there is </a:t>
            </a:r>
            <a:r>
              <a:rPr lang="en-US" sz="2800" b="1" dirty="0" smtClean="0"/>
              <a:t>diurnal</a:t>
            </a:r>
            <a:r>
              <a:rPr lang="en-US" sz="2800" dirty="0" smtClean="0"/>
              <a:t> or </a:t>
            </a:r>
            <a:r>
              <a:rPr lang="en-US" sz="2800" b="1" dirty="0" smtClean="0"/>
              <a:t>circadian</a:t>
            </a:r>
            <a:r>
              <a:rPr lang="en-US" sz="2800" dirty="0" smtClean="0"/>
              <a:t> </a:t>
            </a:r>
            <a:r>
              <a:rPr lang="en-US" sz="2800" b="1" dirty="0" smtClean="0"/>
              <a:t>rhythm</a:t>
            </a:r>
            <a:r>
              <a:rPr lang="en-US" sz="2800" dirty="0" smtClean="0"/>
              <a:t> in ACTH secretion due to changes in frequency &amp; duration of CRH bursts from the hypothalamus.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480292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8991600" cy="990600"/>
          </a:xfrm>
        </p:spPr>
        <p:txBody>
          <a:bodyPr/>
          <a:lstStyle/>
          <a:p>
            <a:r>
              <a:rPr lang="en-US" b="1" dirty="0" smtClean="0"/>
              <a:t>           ADRENAL  ANDROGENS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 smtClean="0"/>
              <a:t>DHEA</a:t>
            </a:r>
            <a:r>
              <a:rPr lang="en-US" sz="2800" dirty="0" smtClean="0"/>
              <a:t> and </a:t>
            </a:r>
            <a:r>
              <a:rPr lang="en-US" sz="2800" b="1" dirty="0" err="1" smtClean="0"/>
              <a:t>androstenedione</a:t>
            </a:r>
            <a:r>
              <a:rPr lang="en-US" sz="2800" dirty="0" smtClean="0"/>
              <a:t> have weak androgenic effects.</a:t>
            </a:r>
          </a:p>
          <a:p>
            <a:r>
              <a:rPr lang="en-US" sz="2800" dirty="0" smtClean="0"/>
              <a:t>The most potent androgen in males is </a:t>
            </a:r>
            <a:r>
              <a:rPr lang="en-US" sz="2800" b="1" dirty="0" smtClean="0"/>
              <a:t>testosterone</a:t>
            </a:r>
          </a:p>
          <a:p>
            <a:r>
              <a:rPr lang="en-US" sz="2800" dirty="0" smtClean="0"/>
              <a:t> secreted by the testes.</a:t>
            </a:r>
            <a:endParaRPr lang="en-US" sz="2800" dirty="0"/>
          </a:p>
          <a:p>
            <a:r>
              <a:rPr lang="en-US" sz="2800" dirty="0" smtClean="0"/>
              <a:t>In females, adrenal androgens are responsible for pubic &amp; axillary hair.</a:t>
            </a:r>
          </a:p>
          <a:p>
            <a:r>
              <a:rPr lang="en-US" sz="2800" dirty="0" smtClean="0"/>
              <a:t>Most of the </a:t>
            </a:r>
            <a:r>
              <a:rPr lang="en-US" sz="2800" b="1" dirty="0" smtClean="0"/>
              <a:t>androgenic</a:t>
            </a:r>
            <a:r>
              <a:rPr lang="en-US" sz="2800" dirty="0" smtClean="0"/>
              <a:t> </a:t>
            </a:r>
            <a:r>
              <a:rPr lang="en-US" sz="2800" b="1" dirty="0" smtClean="0"/>
              <a:t>activity</a:t>
            </a:r>
            <a:r>
              <a:rPr lang="en-US" sz="2800" dirty="0" smtClean="0"/>
              <a:t> </a:t>
            </a:r>
            <a:r>
              <a:rPr lang="en-US" sz="2800" dirty="0" err="1" smtClean="0"/>
              <a:t>iof</a:t>
            </a:r>
            <a:r>
              <a:rPr lang="en-US" sz="2800" dirty="0" smtClean="0"/>
              <a:t> adrenal hormones may be due to the conversion of adrenal androgens to testosterone in peripheral tissues.</a:t>
            </a:r>
          </a:p>
          <a:p>
            <a:r>
              <a:rPr lang="en-US" sz="2800" dirty="0" smtClean="0"/>
              <a:t>When adrenal androgens are secreted in excessive amounts, as in Cushing’s syndrome, </a:t>
            </a:r>
            <a:r>
              <a:rPr lang="en-US" sz="2800" dirty="0"/>
              <a:t>a</a:t>
            </a:r>
            <a:r>
              <a:rPr lang="en-US" sz="2800" dirty="0" smtClean="0"/>
              <a:t>ppreciable masculinization may be produced in both males and females.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216817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64" y="1905000"/>
            <a:ext cx="9060872" cy="2590800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         ABNORMALITIES OF ADRENOCORTICAL SECRETION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2083107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27" y="381000"/>
            <a:ext cx="9060873" cy="1143000"/>
          </a:xfrm>
        </p:spPr>
        <p:txBody>
          <a:bodyPr>
            <a:noAutofit/>
          </a:bodyPr>
          <a:lstStyle/>
          <a:p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>       CUSHING’S SYNDROME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8915400" cy="5105400"/>
          </a:xfrm>
        </p:spPr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Clinical condition produced by prolonged increases in plasma Glucocorticoids (Cortisol)</a:t>
            </a:r>
          </a:p>
          <a:p>
            <a:endParaRPr lang="en-US" sz="2800" dirty="0"/>
          </a:p>
          <a:p>
            <a:r>
              <a:rPr lang="en-US" sz="2800" dirty="0" smtClean="0"/>
              <a:t>It was described by Harvey Cushing.</a:t>
            </a:r>
          </a:p>
          <a:p>
            <a:endParaRPr lang="en-US" sz="2800" dirty="0"/>
          </a:p>
          <a:p>
            <a:r>
              <a:rPr lang="en-US" sz="2800" dirty="0" smtClean="0"/>
              <a:t>It may be </a:t>
            </a:r>
            <a:r>
              <a:rPr lang="en-US" sz="2800" b="1" dirty="0" smtClean="0"/>
              <a:t>ACTH-independent</a:t>
            </a:r>
            <a:r>
              <a:rPr lang="en-US" sz="2800" dirty="0" smtClean="0"/>
              <a:t> or </a:t>
            </a:r>
            <a:r>
              <a:rPr lang="en-US" sz="2800" b="1" dirty="0" smtClean="0"/>
              <a:t>ACTH-dependent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139417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457200"/>
            <a:ext cx="8991600" cy="10668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CAUSES OF ACTH-dependent Cushing’s  </a:t>
            </a:r>
            <a:br>
              <a:rPr lang="en-US" sz="3600" b="1" dirty="0" smtClean="0"/>
            </a:br>
            <a:r>
              <a:rPr lang="en-US" sz="3600" b="1" dirty="0"/>
              <a:t> </a:t>
            </a:r>
            <a:r>
              <a:rPr lang="en-US" sz="3600" b="1" dirty="0" smtClean="0"/>
              <a:t>                       Syndrome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1. Glucocorticoid secreting Adrenal </a:t>
            </a:r>
            <a:r>
              <a:rPr lang="en-US" sz="2800" dirty="0" err="1" smtClean="0"/>
              <a:t>Tumours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2. Adrenal Hyperplasia</a:t>
            </a:r>
          </a:p>
          <a:p>
            <a:endParaRPr lang="en-US" sz="2800" dirty="0"/>
          </a:p>
          <a:p>
            <a:r>
              <a:rPr lang="en-US" sz="2800" dirty="0" smtClean="0"/>
              <a:t>3. Prolonged administration of exogenous Glucocorticoids for diseases such as Rheumatoid arthritis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332992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219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CAUSES OF ACTH-dependent Cushing’s</a:t>
            </a:r>
            <a:br>
              <a:rPr lang="en-US" b="1" dirty="0" smtClean="0"/>
            </a:br>
            <a:r>
              <a:rPr lang="en-US" b="1"/>
              <a:t> </a:t>
            </a:r>
            <a:r>
              <a:rPr lang="en-US" b="1" smtClean="0"/>
              <a:t>                      syndrome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109" y="1600200"/>
            <a:ext cx="8811491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ACTH secreting </a:t>
            </a:r>
            <a:r>
              <a:rPr lang="en-US" sz="2800" dirty="0" err="1" smtClean="0"/>
              <a:t>tumours</a:t>
            </a:r>
            <a:r>
              <a:rPr lang="en-US" sz="2800" dirty="0" smtClean="0"/>
              <a:t> of the anterior pituitary</a:t>
            </a:r>
          </a:p>
          <a:p>
            <a:r>
              <a:rPr lang="en-US" sz="2800" dirty="0" smtClean="0"/>
              <a:t> gland &amp; </a:t>
            </a:r>
            <a:r>
              <a:rPr lang="en-US" sz="2800" dirty="0" err="1" smtClean="0"/>
              <a:t>tumours</a:t>
            </a:r>
            <a:r>
              <a:rPr lang="en-US" sz="2800" dirty="0" smtClean="0"/>
              <a:t> of other organs, usually the lungs,</a:t>
            </a:r>
          </a:p>
          <a:p>
            <a:r>
              <a:rPr lang="en-US" sz="2800" dirty="0" smtClean="0"/>
              <a:t> that secrete ACTH(ectopic ACTH syndrome) or </a:t>
            </a:r>
          </a:p>
          <a:p>
            <a:r>
              <a:rPr lang="en-US" sz="2800" dirty="0" err="1" smtClean="0"/>
              <a:t>corticotropin</a:t>
            </a:r>
            <a:r>
              <a:rPr lang="en-US" sz="2800" dirty="0" smtClean="0"/>
              <a:t> releasing hormone(CRH).</a:t>
            </a:r>
          </a:p>
          <a:p>
            <a:endParaRPr lang="en-US" sz="2800" dirty="0"/>
          </a:p>
          <a:p>
            <a:r>
              <a:rPr lang="en-US" sz="2800" dirty="0" smtClean="0"/>
              <a:t>CUSHING SYNDROME due </a:t>
            </a:r>
            <a:r>
              <a:rPr lang="en-US" sz="2800" dirty="0" err="1" smtClean="0"/>
              <a:t>toanterior</a:t>
            </a:r>
            <a:r>
              <a:rPr lang="en-US" sz="2800" dirty="0" smtClean="0"/>
              <a:t> pituitary </a:t>
            </a:r>
            <a:r>
              <a:rPr lang="en-US" sz="2800" dirty="0" err="1" smtClean="0"/>
              <a:t>tumours</a:t>
            </a:r>
            <a:r>
              <a:rPr lang="en-US" sz="2800" dirty="0" smtClean="0"/>
              <a:t> is called </a:t>
            </a:r>
            <a:r>
              <a:rPr lang="en-US" sz="2800" b="1" dirty="0" smtClean="0"/>
              <a:t>CUSHING</a:t>
            </a:r>
            <a:r>
              <a:rPr lang="en-US" sz="2800" dirty="0" smtClean="0"/>
              <a:t> </a:t>
            </a:r>
            <a:r>
              <a:rPr lang="en-US" sz="2800" b="1" dirty="0" smtClean="0"/>
              <a:t>DISEASE</a:t>
            </a:r>
            <a:r>
              <a:rPr lang="en-US" sz="2800" dirty="0" smtClean="0"/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30298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SYMPTOMS OF CUSHING’S SYNDROME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52578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1. Mobilization of fat from the </a:t>
            </a:r>
            <a:r>
              <a:rPr lang="en-US" sz="2800" dirty="0" err="1" smtClean="0"/>
              <a:t>extemities</a:t>
            </a:r>
            <a:r>
              <a:rPr lang="en-US" sz="2800" dirty="0" smtClean="0"/>
              <a:t> to the abdomen, face and supraclavicular areas (buffalo hump).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2. Hypertension &amp; hypokalemia due to high plasma level of cortisol and 11-hydroxycorticosterone.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3. Protein depletion resulting in muscle weakness, loss of connective tissue and thinning of the skin leading to purple </a:t>
            </a:r>
            <a:r>
              <a:rPr lang="en-US" sz="2800" dirty="0" err="1" smtClean="0"/>
              <a:t>striae</a:t>
            </a:r>
            <a:r>
              <a:rPr lang="en-US" sz="2800" dirty="0" smtClean="0"/>
              <a:t> &amp; impaired growth in children.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4. Osteoporosis &amp; vertebral fractures due to their direct effect on bone&gt;</a:t>
            </a:r>
          </a:p>
          <a:p>
            <a:pPr marL="514350" indent="-514350">
              <a:buAutoNum type="arabicPeriod"/>
            </a:pPr>
            <a:endParaRPr lang="en-US" sz="2800" dirty="0"/>
          </a:p>
          <a:p>
            <a:pPr marL="514350" indent="-514350">
              <a:buAutoNum type="arabicPeriod"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954652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457200"/>
            <a:ext cx="9074727" cy="10668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   SYMPTOMS OF </a:t>
            </a:r>
            <a:r>
              <a:rPr lang="en-US" sz="3200" b="1" dirty="0" err="1" smtClean="0"/>
              <a:t>OF</a:t>
            </a:r>
            <a:r>
              <a:rPr lang="en-US" sz="3200" b="1" dirty="0" smtClean="0"/>
              <a:t> CUSHING’S SYNDROME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5. Impaired response to infections due to a suppressed immune system.</a:t>
            </a:r>
          </a:p>
          <a:p>
            <a:r>
              <a:rPr lang="en-US" sz="2800" dirty="0" smtClean="0"/>
              <a:t>6. Impaired carbohydrate metabolism, </a:t>
            </a:r>
            <a:r>
              <a:rPr lang="en-US" sz="2800" dirty="0" err="1" smtClean="0"/>
              <a:t>hyperglycaemia</a:t>
            </a:r>
            <a:r>
              <a:rPr lang="en-US" sz="2800" dirty="0" smtClean="0"/>
              <a:t>, and even insulin-resistant diabetes mellitus.</a:t>
            </a:r>
          </a:p>
          <a:p>
            <a:r>
              <a:rPr lang="en-US" sz="2800" dirty="0" smtClean="0"/>
              <a:t>7. Masculinizing effect when adrenal androgens are excreted in excess.</a:t>
            </a:r>
          </a:p>
          <a:p>
            <a:r>
              <a:rPr lang="en-US" sz="2800" dirty="0" smtClean="0"/>
              <a:t>8. Glucocorticoids in excess accelerate the basic electroencephalographic rhythms &amp; produce mental aberrations ranging from increased appetite, insomnia and euphoria to frank toxic psychosis.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625526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                DIAGNOSIS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48768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1.</a:t>
            </a:r>
            <a:r>
              <a:rPr lang="en-US" sz="2800" dirty="0" smtClean="0"/>
              <a:t> </a:t>
            </a:r>
            <a:r>
              <a:rPr lang="en-US" sz="2800" b="1" dirty="0" smtClean="0"/>
              <a:t>Clinical</a:t>
            </a:r>
            <a:r>
              <a:rPr lang="en-US" sz="2800" dirty="0" smtClean="0"/>
              <a:t> </a:t>
            </a:r>
            <a:r>
              <a:rPr lang="en-US" sz="2800" b="1" dirty="0" smtClean="0"/>
              <a:t>Features:</a:t>
            </a:r>
            <a:r>
              <a:rPr lang="en-US" sz="2800" dirty="0" smtClean="0"/>
              <a:t>    Buffalo Torso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             Moon face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             Masculinizing effects</a:t>
            </a:r>
          </a:p>
          <a:p>
            <a:r>
              <a:rPr lang="en-US" sz="2800" b="1" dirty="0" smtClean="0"/>
              <a:t>2. Increased blood Glucose level</a:t>
            </a:r>
          </a:p>
          <a:p>
            <a:r>
              <a:rPr lang="en-US" sz="2800" b="1" dirty="0" smtClean="0"/>
              <a:t>3. Increased blood cortisol level</a:t>
            </a:r>
          </a:p>
          <a:p>
            <a:r>
              <a:rPr lang="en-US" sz="2800" b="1" dirty="0" smtClean="0"/>
              <a:t>4. Increased urinary excretion of 17-hydroxysteroids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7806968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</a:t>
            </a:r>
            <a:r>
              <a:rPr lang="en-US" b="1" dirty="0" smtClean="0"/>
              <a:t>TREATMENT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105400"/>
          </a:xfrm>
        </p:spPr>
        <p:txBody>
          <a:bodyPr/>
          <a:lstStyle/>
          <a:p>
            <a:r>
              <a:rPr lang="en-US" sz="2800" dirty="0" smtClean="0"/>
              <a:t>1. Removal of Adrenal </a:t>
            </a:r>
            <a:r>
              <a:rPr lang="en-US" sz="2800" dirty="0" err="1" smtClean="0"/>
              <a:t>tumour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2. </a:t>
            </a:r>
            <a:r>
              <a:rPr lang="en-US" sz="2800" dirty="0" err="1" smtClean="0"/>
              <a:t>Transsphenoidal</a:t>
            </a:r>
            <a:r>
              <a:rPr lang="en-US" sz="2800" dirty="0" smtClean="0"/>
              <a:t> surgery for pituitary ACTH-   secreting </a:t>
            </a:r>
            <a:r>
              <a:rPr lang="en-US" sz="2800" dirty="0" err="1" smtClean="0"/>
              <a:t>microadenomas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/>
              <a:t>3</a:t>
            </a:r>
            <a:r>
              <a:rPr lang="en-US" sz="2800" dirty="0" smtClean="0"/>
              <a:t>. Medical management with: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Ketoconazole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</a:t>
            </a:r>
            <a:r>
              <a:rPr lang="en-US" sz="2800" dirty="0" err="1" smtClean="0"/>
              <a:t>Metyrapone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</a:t>
            </a:r>
            <a:r>
              <a:rPr lang="en-US" sz="2800" dirty="0" err="1" smtClean="0"/>
              <a:t>Mitotane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93722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b="1" dirty="0" smtClean="0"/>
              <a:t>FUNCTIONS</a:t>
            </a:r>
            <a:r>
              <a:rPr lang="en-US" dirty="0" smtClean="0"/>
              <a:t> </a:t>
            </a:r>
            <a:r>
              <a:rPr lang="en-US" b="1" dirty="0" smtClean="0"/>
              <a:t>OF</a:t>
            </a:r>
            <a:r>
              <a:rPr lang="en-US" dirty="0" smtClean="0"/>
              <a:t> </a:t>
            </a:r>
            <a:r>
              <a:rPr lang="en-US" b="1" dirty="0" smtClean="0"/>
              <a:t>GLUCOCORTICOIDS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 fontScale="32500" lnSpcReduction="20000"/>
          </a:bodyPr>
          <a:lstStyle/>
          <a:p>
            <a:r>
              <a:rPr lang="en-US" sz="6000" b="1" dirty="0" smtClean="0"/>
              <a:t>1. EFFECT ON PROTEIN METABOLISM:</a:t>
            </a:r>
          </a:p>
          <a:p>
            <a:r>
              <a:rPr lang="en-US" sz="7000" dirty="0" smtClean="0"/>
              <a:t>Decreases protein stores in </a:t>
            </a:r>
            <a:r>
              <a:rPr lang="en-US" sz="7000" dirty="0" err="1" smtClean="0"/>
              <a:t>extrahepatic</a:t>
            </a:r>
            <a:r>
              <a:rPr lang="en-US" sz="7000" dirty="0" smtClean="0"/>
              <a:t> tissues by decreasing amino acid uptake, inhibits protein synthesis and increasing the degradation of proteins.</a:t>
            </a:r>
          </a:p>
          <a:p>
            <a:endParaRPr lang="en-US" dirty="0"/>
          </a:p>
          <a:p>
            <a:r>
              <a:rPr lang="en-US" sz="6000" b="1" dirty="0" smtClean="0"/>
              <a:t>2. EFFECT ON CARBOHYDRATE METABOLISM:</a:t>
            </a:r>
          </a:p>
          <a:p>
            <a:r>
              <a:rPr lang="en-US" sz="6000" dirty="0" smtClean="0"/>
              <a:t>Increases the blood Glucose concentration by Gluconeogenesis</a:t>
            </a:r>
          </a:p>
          <a:p>
            <a:r>
              <a:rPr lang="en-US" sz="6000" dirty="0" smtClean="0"/>
              <a:t> in liver by mobilizing amino acids AND decreases Glucose utilization by cells.</a:t>
            </a:r>
          </a:p>
          <a:p>
            <a:endParaRPr lang="en-US" dirty="0"/>
          </a:p>
          <a:p>
            <a:r>
              <a:rPr lang="en-US" sz="6000" b="1" dirty="0" smtClean="0"/>
              <a:t>3. METABOLISM OF FATTY ACIDS:</a:t>
            </a:r>
          </a:p>
          <a:p>
            <a:r>
              <a:rPr lang="en-US" sz="7400" dirty="0" smtClean="0"/>
              <a:t>Mobilizes fatty Acids from adipose tissue.</a:t>
            </a:r>
          </a:p>
          <a:p>
            <a:endParaRPr lang="en-US" dirty="0"/>
          </a:p>
          <a:p>
            <a:r>
              <a:rPr lang="en-US" sz="5100" b="1" dirty="0" smtClean="0"/>
              <a:t>4. FUNCTION IN STRESS:</a:t>
            </a:r>
          </a:p>
          <a:p>
            <a:r>
              <a:rPr lang="en-US" sz="7400" dirty="0" smtClean="0"/>
              <a:t>Physical or mental stress increases ACTH secretion.</a:t>
            </a:r>
          </a:p>
          <a:p>
            <a:endParaRPr lang="en-US" dirty="0"/>
          </a:p>
          <a:p>
            <a:r>
              <a:rPr lang="en-US" sz="5100" b="1" dirty="0" smtClean="0"/>
              <a:t>5. ANTI- INFLAMATORY EFFECT:</a:t>
            </a:r>
          </a:p>
          <a:p>
            <a:endParaRPr lang="en-US" b="1" dirty="0"/>
          </a:p>
          <a:p>
            <a:r>
              <a:rPr lang="en-US" sz="5100" b="1" dirty="0" smtClean="0"/>
              <a:t>6. ANTI-ALLERGIC EFFECTS &amp; SUPPRESSS IMMUNE RESPONSES;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6514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991600" cy="12192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DIFFERENCE BETWEEN  CUSHING’S SYNDROME &amp; </a:t>
            </a:r>
            <a:br>
              <a:rPr lang="en-US" sz="2800" b="1" dirty="0" smtClean="0"/>
            </a:br>
            <a:r>
              <a:rPr lang="en-US" sz="2800" b="1" dirty="0"/>
              <a:t> </a:t>
            </a:r>
            <a:r>
              <a:rPr lang="en-US" sz="2800" b="1" dirty="0" smtClean="0"/>
              <a:t>                          CUSHING’S DISEASE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73352"/>
            <a:ext cx="4343400" cy="3813048"/>
          </a:xfrm>
        </p:spPr>
        <p:txBody>
          <a:bodyPr/>
          <a:lstStyle/>
          <a:p>
            <a:r>
              <a:rPr lang="en-US" b="1" dirty="0" smtClean="0"/>
              <a:t>CUSHING’S</a:t>
            </a:r>
            <a:r>
              <a:rPr lang="en-US" dirty="0" smtClean="0"/>
              <a:t> </a:t>
            </a:r>
            <a:r>
              <a:rPr lang="en-US" b="1" dirty="0" smtClean="0"/>
              <a:t>SYNROME</a:t>
            </a:r>
            <a:r>
              <a:rPr lang="en-US" dirty="0" smtClean="0"/>
              <a:t> is caused by excessive cortisol secretion by adrenal cortex </a:t>
            </a:r>
            <a:r>
              <a:rPr lang="en-US" dirty="0" err="1" smtClean="0"/>
              <a:t>tumour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343400" cy="3432048"/>
          </a:xfrm>
        </p:spPr>
        <p:txBody>
          <a:bodyPr/>
          <a:lstStyle/>
          <a:p>
            <a:r>
              <a:rPr lang="en-US" b="1" dirty="0" smtClean="0"/>
              <a:t>CUSHING’S</a:t>
            </a:r>
            <a:r>
              <a:rPr lang="en-US" dirty="0" smtClean="0"/>
              <a:t> </a:t>
            </a:r>
            <a:r>
              <a:rPr lang="en-US" b="1" dirty="0" smtClean="0"/>
              <a:t>DISEASE</a:t>
            </a:r>
            <a:r>
              <a:rPr lang="en-US" dirty="0" smtClean="0"/>
              <a:t> is caused by excessive ACTH secretion by basophilic adenoma of anterior pituitary gland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1082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915400" cy="990600"/>
          </a:xfrm>
        </p:spPr>
        <p:txBody>
          <a:bodyPr/>
          <a:lstStyle/>
          <a:p>
            <a:r>
              <a:rPr lang="en-US" smtClean="0"/>
              <a:t>         </a:t>
            </a:r>
            <a:r>
              <a:rPr lang="en-US" b="1" smtClean="0"/>
              <a:t>ADDISON’S</a:t>
            </a:r>
            <a:r>
              <a:rPr lang="en-US" smtClean="0"/>
              <a:t> </a:t>
            </a:r>
            <a:r>
              <a:rPr lang="en-US" b="1" dirty="0" smtClean="0"/>
              <a:t>DISEASE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15400" cy="5105400"/>
          </a:xfrm>
        </p:spPr>
        <p:txBody>
          <a:bodyPr/>
          <a:lstStyle/>
          <a:p>
            <a:endParaRPr lang="en-US" dirty="0" smtClean="0"/>
          </a:p>
          <a:p>
            <a:r>
              <a:rPr lang="en-US" sz="3200" dirty="0" smtClean="0"/>
              <a:t>Results from impaired secretion of adrenocortical hormones. from adrenal cortex.</a:t>
            </a:r>
          </a:p>
          <a:p>
            <a:endParaRPr lang="en-US" sz="3200" dirty="0"/>
          </a:p>
          <a:p>
            <a:r>
              <a:rPr lang="en-US" sz="3200" dirty="0" smtClean="0"/>
              <a:t>Addison’s disease occurs when more than 90% of adrenal tissue is destroyed.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475651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533400"/>
            <a:ext cx="9116290" cy="9906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    CAUSES OF ADDISON’S DIAEASE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1, Primary </a:t>
            </a:r>
            <a:r>
              <a:rPr lang="en-US" sz="2800" dirty="0" err="1" smtClean="0"/>
              <a:t>destuction</a:t>
            </a:r>
            <a:r>
              <a:rPr lang="en-US" sz="2800" dirty="0" smtClean="0"/>
              <a:t> of adrenal cortex due to autoimmunity.</a:t>
            </a:r>
          </a:p>
          <a:p>
            <a:r>
              <a:rPr lang="en-US" sz="2800" dirty="0" smtClean="0"/>
              <a:t>2. Tuberculosis is leading etiology.</a:t>
            </a:r>
          </a:p>
          <a:p>
            <a:r>
              <a:rPr lang="en-US" sz="2800" dirty="0" smtClean="0"/>
              <a:t>3. Other granulomatous disease like </a:t>
            </a:r>
            <a:r>
              <a:rPr lang="en-US" sz="2800" dirty="0" err="1" smtClean="0"/>
              <a:t>histoplasmosis</a:t>
            </a:r>
            <a:r>
              <a:rPr lang="en-US" sz="2800" dirty="0" smtClean="0"/>
              <a:t>, </a:t>
            </a:r>
            <a:r>
              <a:rPr lang="en-US" sz="2800" dirty="0" err="1" smtClean="0"/>
              <a:t>coccidioidomycosis</a:t>
            </a:r>
            <a:r>
              <a:rPr lang="en-US" sz="2800" dirty="0" smtClean="0"/>
              <a:t>, </a:t>
            </a:r>
            <a:r>
              <a:rPr lang="en-US" sz="2800" dirty="0" err="1" smtClean="0"/>
              <a:t>cryptococcosis</a:t>
            </a:r>
            <a:r>
              <a:rPr lang="en-US" sz="2800" dirty="0" smtClean="0"/>
              <a:t> &amp; </a:t>
            </a:r>
            <a:r>
              <a:rPr lang="en-US" sz="2800" dirty="0" err="1" smtClean="0"/>
              <a:t>sarcoidosis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4. Bilateral </a:t>
            </a:r>
            <a:r>
              <a:rPr lang="en-US" sz="2800" dirty="0" err="1" smtClean="0"/>
              <a:t>adrenalectomy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5. Bilateral </a:t>
            </a:r>
            <a:r>
              <a:rPr lang="en-US" sz="2800" dirty="0" err="1" smtClean="0"/>
              <a:t>tumour</a:t>
            </a:r>
            <a:r>
              <a:rPr lang="en-US" sz="2800" dirty="0" smtClean="0"/>
              <a:t> </a:t>
            </a:r>
            <a:r>
              <a:rPr lang="en-US" sz="2800" dirty="0" err="1" smtClean="0"/>
              <a:t>metastase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6. Bilateral hemorrhage.</a:t>
            </a:r>
          </a:p>
          <a:p>
            <a:r>
              <a:rPr lang="en-US" sz="2800" dirty="0" smtClean="0"/>
              <a:t>7. CMV, HIV</a:t>
            </a:r>
          </a:p>
          <a:p>
            <a:r>
              <a:rPr lang="en-US" sz="2800" dirty="0" smtClean="0"/>
              <a:t>8. Amyloidosis</a:t>
            </a:r>
          </a:p>
          <a:p>
            <a:r>
              <a:rPr lang="en-US" sz="2800" dirty="0" smtClean="0"/>
              <a:t>9. Failure of anterior pituitary gland to secrete ACTH.</a:t>
            </a:r>
          </a:p>
          <a:p>
            <a:r>
              <a:rPr lang="en-US" sz="2800" dirty="0" smtClean="0"/>
              <a:t>10. Congenital Diseases.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393962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219200"/>
          </a:xfrm>
        </p:spPr>
        <p:txBody>
          <a:bodyPr/>
          <a:lstStyle/>
          <a:p>
            <a:r>
              <a:rPr lang="en-US" b="1" dirty="0" smtClean="0"/>
              <a:t>              CLINICAL FEATURES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15400" cy="5181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1. Fatigue &amp; weakness</a:t>
            </a:r>
          </a:p>
          <a:p>
            <a:r>
              <a:rPr lang="en-US" sz="2800" dirty="0" smtClean="0"/>
              <a:t>2. Anorexia.</a:t>
            </a:r>
          </a:p>
          <a:p>
            <a:r>
              <a:rPr lang="en-US" sz="2800" dirty="0" smtClean="0"/>
              <a:t>3. Nausea and </a:t>
            </a:r>
            <a:r>
              <a:rPr lang="en-US" sz="2800" dirty="0" err="1" smtClean="0"/>
              <a:t>vomitting</a:t>
            </a:r>
            <a:endParaRPr lang="en-US" sz="2800" dirty="0" smtClean="0"/>
          </a:p>
          <a:p>
            <a:r>
              <a:rPr lang="en-US" sz="2800" dirty="0" smtClean="0"/>
              <a:t>4. Weight loss</a:t>
            </a:r>
          </a:p>
          <a:p>
            <a:r>
              <a:rPr lang="en-US" sz="2800" dirty="0" smtClean="0"/>
              <a:t>5. Abdominal pain</a:t>
            </a:r>
          </a:p>
          <a:p>
            <a:r>
              <a:rPr lang="en-US" sz="2800" dirty="0" smtClean="0"/>
              <a:t>6. Cutaneous &amp; mucosal pigmentation</a:t>
            </a:r>
          </a:p>
          <a:p>
            <a:r>
              <a:rPr lang="en-US" sz="2800" dirty="0"/>
              <a:t>7</a:t>
            </a:r>
            <a:r>
              <a:rPr lang="en-US" sz="2800" dirty="0" smtClean="0"/>
              <a:t>. Salt craving</a:t>
            </a:r>
          </a:p>
          <a:p>
            <a:r>
              <a:rPr lang="en-US" sz="2800" dirty="0" smtClean="0"/>
              <a:t>8. Hypotension(especially orthostatic)</a:t>
            </a:r>
          </a:p>
          <a:p>
            <a:r>
              <a:rPr lang="en-US" sz="2800" dirty="0" smtClean="0"/>
              <a:t>9. </a:t>
            </a:r>
            <a:r>
              <a:rPr lang="en-US" sz="2800" dirty="0" err="1" smtClean="0"/>
              <a:t>Hypoglyaemia</a:t>
            </a: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946572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5600"/>
            <a:ext cx="9067800" cy="1168400"/>
          </a:xfrm>
        </p:spPr>
        <p:txBody>
          <a:bodyPr/>
          <a:lstStyle/>
          <a:p>
            <a:r>
              <a:rPr lang="en-US" b="1" dirty="0" smtClean="0"/>
              <a:t>                  DISTURBANCES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91600" cy="4876800"/>
          </a:xfrm>
        </p:spPr>
        <p:txBody>
          <a:bodyPr/>
          <a:lstStyle/>
          <a:p>
            <a:r>
              <a:rPr lang="en-US" b="1" dirty="0" smtClean="0"/>
              <a:t>1. MINERALOCORTICOID(Aldosterone) DEFICIENCY:</a:t>
            </a:r>
          </a:p>
          <a:p>
            <a:pPr marL="0" indent="0">
              <a:buNone/>
            </a:pPr>
            <a:r>
              <a:rPr lang="en-US" dirty="0" smtClean="0"/>
              <a:t>Decreased Na+ absorption → </a:t>
            </a:r>
            <a:r>
              <a:rPr lang="en-US" dirty="0" err="1" smtClean="0"/>
              <a:t>Hyponatremia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Decreased fluid absorption → Dec. ECF volume → Decreased cardiac output → Shock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Decreased K+ secretion → Hyperkalemia → Cardiac toxicity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Decreased H+ secretion → Acidosis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9647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991600" cy="1143000"/>
          </a:xfrm>
        </p:spPr>
        <p:txBody>
          <a:bodyPr/>
          <a:lstStyle/>
          <a:p>
            <a:r>
              <a:rPr lang="en-US" dirty="0" smtClean="0"/>
              <a:t>                   </a:t>
            </a:r>
            <a:r>
              <a:rPr lang="en-US" b="1" dirty="0" smtClean="0"/>
              <a:t>DISTURBANCES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48768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2. GLUCOCORTICOID (Cortisol) DEFICENCY:</a:t>
            </a:r>
            <a:endParaRPr lang="en-US" sz="2800" b="1" dirty="0"/>
          </a:p>
          <a:p>
            <a:r>
              <a:rPr lang="en-US" sz="2800" dirty="0" smtClean="0"/>
              <a:t>Decreased Gluconeogenesis → Decreased Glucose concentration</a:t>
            </a:r>
          </a:p>
          <a:p>
            <a:endParaRPr lang="en-US" sz="2800" dirty="0" smtClean="0"/>
          </a:p>
          <a:p>
            <a:r>
              <a:rPr lang="en-US" sz="2800" dirty="0" smtClean="0"/>
              <a:t>Decreased Protein &amp; Fat metabolism → Depressed body metabolism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191762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991600" cy="1066800"/>
          </a:xfrm>
        </p:spPr>
        <p:txBody>
          <a:bodyPr/>
          <a:lstStyle/>
          <a:p>
            <a:r>
              <a:rPr lang="en-US" b="1" dirty="0" smtClean="0"/>
              <a:t>                DISTURBANCES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8768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3. MELANIN PIGMENTATION:</a:t>
            </a:r>
          </a:p>
          <a:p>
            <a:r>
              <a:rPr lang="en-US" sz="2800" dirty="0" err="1" smtClean="0"/>
              <a:t>Absense</a:t>
            </a:r>
            <a:r>
              <a:rPr lang="en-US" sz="2800" dirty="0" smtClean="0"/>
              <a:t> of Cortisol → No Negative </a:t>
            </a:r>
            <a:r>
              <a:rPr lang="en-US" sz="2800" dirty="0" err="1" smtClean="0"/>
              <a:t>feebback</a:t>
            </a:r>
            <a:r>
              <a:rPr lang="en-US" sz="2800" dirty="0" smtClean="0"/>
              <a:t> inhibition of ACTH and MSH secretion → Increased level of ACTH &amp; MSH → Melanin pigmentation in thin skin areas e.g., lips &amp; nipples.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698541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991600" cy="1143000"/>
          </a:xfrm>
        </p:spPr>
        <p:txBody>
          <a:bodyPr/>
          <a:lstStyle/>
          <a:p>
            <a:r>
              <a:rPr lang="en-US" dirty="0" smtClean="0"/>
              <a:t>     LABORATORY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15400" cy="48768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Serum Na is reduced</a:t>
            </a:r>
          </a:p>
          <a:p>
            <a:endParaRPr lang="en-US" sz="2800" dirty="0"/>
          </a:p>
          <a:p>
            <a:r>
              <a:rPr lang="en-US" sz="2800" dirty="0" smtClean="0"/>
              <a:t>Serum K increased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473397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763000" cy="990600"/>
          </a:xfrm>
        </p:spPr>
        <p:txBody>
          <a:bodyPr/>
          <a:lstStyle/>
          <a:p>
            <a:r>
              <a:rPr lang="en-US" b="1" dirty="0" smtClean="0"/>
              <a:t>                    DIAGNOSIS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8768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PRIMARY ADRENAL INSUFFICIENCY:</a:t>
            </a:r>
          </a:p>
          <a:p>
            <a:r>
              <a:rPr lang="en-US" sz="2800" dirty="0" smtClean="0"/>
              <a:t>Plasma ACTH is elevated</a:t>
            </a:r>
          </a:p>
          <a:p>
            <a:endParaRPr lang="en-US" sz="2800" dirty="0"/>
          </a:p>
          <a:p>
            <a:r>
              <a:rPr lang="en-US" sz="2800" b="1" dirty="0" smtClean="0"/>
              <a:t>SECONDARY ADRENAL INSUFFICIENCY:</a:t>
            </a:r>
          </a:p>
          <a:p>
            <a:r>
              <a:rPr lang="en-US" sz="2800" dirty="0" smtClean="0"/>
              <a:t>Plasma ACTH values are low or inappropriately normal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115254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33400"/>
            <a:ext cx="8991600" cy="990600"/>
          </a:xfrm>
        </p:spPr>
        <p:txBody>
          <a:bodyPr/>
          <a:lstStyle/>
          <a:p>
            <a:r>
              <a:rPr lang="en-US" dirty="0" smtClean="0"/>
              <a:t>                       </a:t>
            </a:r>
            <a:r>
              <a:rPr lang="en-US" b="1" dirty="0" smtClean="0"/>
              <a:t>DIAGNOSIS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91600" cy="487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</a:t>
            </a:r>
            <a:r>
              <a:rPr lang="en-US" sz="2800" b="1" dirty="0" smtClean="0"/>
              <a:t>best</a:t>
            </a:r>
            <a:r>
              <a:rPr lang="en-US" sz="2800" dirty="0" smtClean="0"/>
              <a:t> </a:t>
            </a:r>
            <a:r>
              <a:rPr lang="en-US" sz="2800" b="1" dirty="0" smtClean="0"/>
              <a:t>Screening</a:t>
            </a:r>
            <a:r>
              <a:rPr lang="en-US" sz="2800" dirty="0" smtClean="0"/>
              <a:t> </a:t>
            </a:r>
            <a:r>
              <a:rPr lang="en-US" sz="2800" b="1" dirty="0" smtClean="0"/>
              <a:t>Test</a:t>
            </a:r>
            <a:r>
              <a:rPr lang="en-US" sz="2800" dirty="0" smtClean="0"/>
              <a:t> is the cortisol response 60 minutes after 250µg ACTH (</a:t>
            </a:r>
            <a:r>
              <a:rPr lang="en-US" sz="2800" dirty="0" err="1" smtClean="0"/>
              <a:t>cosyntropin</a:t>
            </a:r>
            <a:r>
              <a:rPr lang="en-US" sz="2800" dirty="0" smtClean="0"/>
              <a:t>) IV or IM. Cortisol level should </a:t>
            </a:r>
            <a:r>
              <a:rPr lang="en-US" sz="2800" dirty="0" err="1" smtClean="0"/>
              <a:t>increse</a:t>
            </a:r>
            <a:r>
              <a:rPr lang="en-US" sz="2800" dirty="0" smtClean="0"/>
              <a:t> 18µg/dl, 30 to 60 minutes after the ACTH.</a:t>
            </a:r>
          </a:p>
          <a:p>
            <a:endParaRPr lang="en-US" sz="2800" dirty="0"/>
          </a:p>
          <a:p>
            <a:r>
              <a:rPr lang="en-US" sz="2800" dirty="0" smtClean="0"/>
              <a:t>If the response is abnormal. Then primary &amp; secondary deficiency may be </a:t>
            </a:r>
            <a:r>
              <a:rPr lang="en-US" sz="2800" dirty="0" err="1" smtClean="0"/>
              <a:t>distinguised</a:t>
            </a:r>
            <a:r>
              <a:rPr lang="en-US" sz="2800" dirty="0" smtClean="0"/>
              <a:t> by measurement of aldosterone from the same blood sample. In Secondary Adrenal Insufficiency the aldosterone increment from baseline will be normal.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17359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          ADRENAL GLANDS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600200"/>
            <a:ext cx="8811491" cy="5105400"/>
          </a:xfrm>
        </p:spPr>
        <p:txBody>
          <a:bodyPr/>
          <a:lstStyle/>
          <a:p>
            <a:r>
              <a:rPr lang="en-US" dirty="0" smtClean="0"/>
              <a:t>Lie at the superior pole of two kidneys.</a:t>
            </a:r>
          </a:p>
          <a:p>
            <a:endParaRPr lang="en-US" dirty="0"/>
          </a:p>
          <a:p>
            <a:r>
              <a:rPr lang="en-US" dirty="0" smtClean="0"/>
              <a:t>DIVIDED into two parts:</a:t>
            </a:r>
          </a:p>
          <a:p>
            <a:r>
              <a:rPr lang="en-US" dirty="0" smtClean="0"/>
              <a:t>1.  </a:t>
            </a:r>
            <a:r>
              <a:rPr lang="en-US" b="1" dirty="0" smtClean="0"/>
              <a:t>ADRENAL</a:t>
            </a:r>
            <a:r>
              <a:rPr lang="en-US" dirty="0" smtClean="0"/>
              <a:t> </a:t>
            </a:r>
            <a:r>
              <a:rPr lang="en-US" b="1" dirty="0" smtClean="0"/>
              <a:t>CORTEX</a:t>
            </a:r>
            <a:r>
              <a:rPr lang="en-US" dirty="0" smtClean="0"/>
              <a:t>: Consists of three layers from outside to inside.</a:t>
            </a:r>
          </a:p>
          <a:p>
            <a:r>
              <a:rPr lang="en-US" dirty="0" smtClean="0"/>
              <a:t>A)  </a:t>
            </a:r>
            <a:r>
              <a:rPr lang="en-US" dirty="0" err="1" smtClean="0"/>
              <a:t>Zona</a:t>
            </a:r>
            <a:r>
              <a:rPr lang="en-US" dirty="0" smtClean="0"/>
              <a:t> </a:t>
            </a:r>
            <a:r>
              <a:rPr lang="en-US" dirty="0" err="1" smtClean="0"/>
              <a:t>Glomerulosa</a:t>
            </a:r>
            <a:endParaRPr lang="en-US" dirty="0" smtClean="0"/>
          </a:p>
          <a:p>
            <a:r>
              <a:rPr lang="en-US" dirty="0" smtClean="0"/>
              <a:t>B)  </a:t>
            </a:r>
            <a:r>
              <a:rPr lang="en-US" dirty="0" err="1" smtClean="0"/>
              <a:t>Zona</a:t>
            </a:r>
            <a:r>
              <a:rPr lang="en-US" dirty="0" smtClean="0"/>
              <a:t> </a:t>
            </a:r>
            <a:r>
              <a:rPr lang="en-US" dirty="0" err="1" smtClean="0"/>
              <a:t>Fasciculata</a:t>
            </a:r>
            <a:endParaRPr lang="en-US" dirty="0" smtClean="0"/>
          </a:p>
          <a:p>
            <a:r>
              <a:rPr lang="en-US" dirty="0" smtClean="0"/>
              <a:t>C)  </a:t>
            </a:r>
            <a:r>
              <a:rPr lang="en-US" dirty="0" err="1" smtClean="0"/>
              <a:t>Zona</a:t>
            </a:r>
            <a:r>
              <a:rPr lang="en-US" dirty="0" smtClean="0"/>
              <a:t> </a:t>
            </a:r>
            <a:r>
              <a:rPr lang="en-US" dirty="0" err="1" smtClean="0"/>
              <a:t>Reticularis</a:t>
            </a:r>
            <a:endParaRPr lang="en-US" dirty="0" smtClean="0"/>
          </a:p>
          <a:p>
            <a:r>
              <a:rPr lang="en-US" dirty="0" smtClean="0"/>
              <a:t>2.  </a:t>
            </a:r>
            <a:r>
              <a:rPr lang="en-US" b="1" dirty="0" smtClean="0"/>
              <a:t>ADRENAL</a:t>
            </a:r>
            <a:r>
              <a:rPr lang="en-US" dirty="0" smtClean="0"/>
              <a:t> </a:t>
            </a:r>
            <a:r>
              <a:rPr lang="en-US" b="1" dirty="0" smtClean="0"/>
              <a:t>MEDULLA</a:t>
            </a:r>
            <a:r>
              <a:rPr lang="en-US" dirty="0"/>
              <a:t>:</a:t>
            </a:r>
            <a:r>
              <a:rPr lang="en-US" dirty="0" smtClean="0"/>
              <a:t> Secretes Epinephrine and Norepinephrine.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5953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991600" cy="990600"/>
          </a:xfrm>
        </p:spPr>
        <p:txBody>
          <a:bodyPr/>
          <a:lstStyle/>
          <a:p>
            <a:r>
              <a:rPr lang="en-US" dirty="0" smtClean="0"/>
              <a:t>                  </a:t>
            </a:r>
            <a:r>
              <a:rPr lang="en-US" b="1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15400" cy="48768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Hydrocortisone</a:t>
            </a:r>
            <a:r>
              <a:rPr lang="en-US" sz="2800" dirty="0" smtClean="0"/>
              <a:t> at 15 to 25mg/day (2/3 in the morning &amp; 1/3 in the afternoon.)</a:t>
            </a:r>
          </a:p>
          <a:p>
            <a:endParaRPr lang="en-US" sz="2800" dirty="0"/>
          </a:p>
          <a:p>
            <a:r>
              <a:rPr lang="en-US" sz="2800" b="1" dirty="0" smtClean="0"/>
              <a:t>Mineralocorticoid</a:t>
            </a:r>
            <a:r>
              <a:rPr lang="en-US" sz="2800" dirty="0" smtClean="0"/>
              <a:t> supplementation is usually needed for primary adrenal insufficiency, with administration of 0.05 to 0.1 mg fludrocortisone per day.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415277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219200"/>
          </a:xfrm>
        </p:spPr>
        <p:txBody>
          <a:bodyPr/>
          <a:lstStyle/>
          <a:p>
            <a:r>
              <a:rPr lang="en-US" b="1" dirty="0" smtClean="0"/>
              <a:t>                ADDISONIAN CRISIS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15400" cy="4876800"/>
          </a:xfrm>
        </p:spPr>
        <p:txBody>
          <a:bodyPr/>
          <a:lstStyle/>
          <a:p>
            <a:r>
              <a:rPr lang="en-US" sz="2800" dirty="0" smtClean="0"/>
              <a:t>It is severe debility in times of stress.</a:t>
            </a:r>
          </a:p>
          <a:p>
            <a:endParaRPr lang="en-US" sz="2800" dirty="0" smtClean="0"/>
          </a:p>
          <a:p>
            <a:r>
              <a:rPr lang="en-US" sz="2800" dirty="0" smtClean="0"/>
              <a:t>There is critical need for extra glucocorticoids.</a:t>
            </a:r>
          </a:p>
          <a:p>
            <a:endParaRPr lang="en-US" sz="2800" dirty="0"/>
          </a:p>
          <a:p>
            <a:r>
              <a:rPr lang="en-US" sz="2800" dirty="0" err="1" smtClean="0"/>
              <a:t>Addisonian</a:t>
            </a:r>
            <a:r>
              <a:rPr lang="en-US" sz="2800" dirty="0" smtClean="0"/>
              <a:t> crisis may culminate in death if supplemental doses of adrenocortical hormones are not administered.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061238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066800"/>
          </a:xfrm>
        </p:spPr>
        <p:txBody>
          <a:bodyPr/>
          <a:lstStyle/>
          <a:p>
            <a:r>
              <a:rPr lang="en-US" b="1" dirty="0" smtClean="0"/>
              <a:t>       PRIMARY ALDOSTERONISM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87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Also called </a:t>
            </a:r>
            <a:r>
              <a:rPr lang="en-US" sz="2800" b="1" dirty="0" smtClean="0"/>
              <a:t>CONN’S</a:t>
            </a:r>
            <a:r>
              <a:rPr lang="en-US" sz="2800" dirty="0" smtClean="0"/>
              <a:t> </a:t>
            </a:r>
            <a:r>
              <a:rPr lang="en-US" sz="2800" b="1" dirty="0" smtClean="0"/>
              <a:t>SYNDROME</a:t>
            </a:r>
            <a:r>
              <a:rPr lang="en-US" sz="2800" dirty="0" smtClean="0"/>
              <a:t>.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Caused by a </a:t>
            </a:r>
            <a:r>
              <a:rPr lang="en-US" sz="2800" dirty="0" err="1" smtClean="0"/>
              <a:t>tumour</a:t>
            </a:r>
            <a:r>
              <a:rPr lang="en-US" sz="2800" dirty="0" smtClean="0"/>
              <a:t> in </a:t>
            </a:r>
            <a:r>
              <a:rPr lang="en-US" sz="2800" dirty="0" err="1" smtClean="0"/>
              <a:t>Zona</a:t>
            </a:r>
            <a:r>
              <a:rPr lang="en-US" sz="2800" dirty="0" smtClean="0"/>
              <a:t> </a:t>
            </a:r>
            <a:r>
              <a:rPr lang="en-US" sz="2800" dirty="0" err="1" smtClean="0"/>
              <a:t>Glomerulosa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smtClean="0"/>
              <a:t>There is excess secretion of Aldosterone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023453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839200" cy="990600"/>
          </a:xfrm>
        </p:spPr>
        <p:txBody>
          <a:bodyPr/>
          <a:lstStyle/>
          <a:p>
            <a:r>
              <a:rPr lang="en-US" b="1" dirty="0" smtClean="0"/>
              <a:t>             SIGNS &amp; SYMPTOMS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1600200"/>
            <a:ext cx="8991600" cy="487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Hypertension</a:t>
            </a:r>
          </a:p>
          <a:p>
            <a:endParaRPr lang="en-US" sz="2800" dirty="0" smtClean="0"/>
          </a:p>
          <a:p>
            <a:r>
              <a:rPr lang="en-US" sz="2800" dirty="0" smtClean="0"/>
              <a:t>Hypokalemia →</a:t>
            </a:r>
            <a:r>
              <a:rPr lang="en-US" sz="2800" dirty="0" err="1" smtClean="0"/>
              <a:t>polyurea</a:t>
            </a:r>
            <a:r>
              <a:rPr lang="en-US" sz="2800" dirty="0" smtClean="0"/>
              <a:t> that causes muscle weakness &amp; metabolic alkalosis.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320480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839200" cy="990600"/>
          </a:xfrm>
        </p:spPr>
        <p:txBody>
          <a:bodyPr/>
          <a:lstStyle/>
          <a:p>
            <a:r>
              <a:rPr lang="en-US" dirty="0" smtClean="0"/>
              <a:t>                       </a:t>
            </a:r>
            <a:r>
              <a:rPr lang="en-US" b="1" dirty="0" smtClean="0"/>
              <a:t>DIAGNOSIS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15400" cy="487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Raised blood pressure due to increased ECF volume.</a:t>
            </a:r>
          </a:p>
          <a:p>
            <a:endParaRPr lang="en-US" sz="2800" dirty="0"/>
          </a:p>
          <a:p>
            <a:r>
              <a:rPr lang="en-US" sz="2800" dirty="0" smtClean="0"/>
              <a:t>Plasma Renin activity is suppressed.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069306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991600" cy="990600"/>
          </a:xfrm>
        </p:spPr>
        <p:txBody>
          <a:bodyPr/>
          <a:lstStyle/>
          <a:p>
            <a:r>
              <a:rPr lang="en-US" dirty="0" smtClean="0"/>
              <a:t>                  </a:t>
            </a:r>
            <a:r>
              <a:rPr lang="en-US" b="1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15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               Surgical removal of </a:t>
            </a:r>
            <a:r>
              <a:rPr lang="en-US" sz="2800" dirty="0" err="1" smtClean="0"/>
              <a:t>tumour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19094435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763000" cy="990600"/>
          </a:xfrm>
        </p:spPr>
        <p:txBody>
          <a:bodyPr/>
          <a:lstStyle/>
          <a:p>
            <a:r>
              <a:rPr lang="en-US" b="1" dirty="0" smtClean="0"/>
              <a:t>  SECONDARY ALDOSTERONISM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48768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Due to excess ALDOSTERONE secretion secondary to extra adrenal defects.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3382550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                    CAUSES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Hypotension </a:t>
            </a:r>
          </a:p>
          <a:p>
            <a:r>
              <a:rPr lang="en-US" sz="2800" dirty="0" err="1" smtClean="0"/>
              <a:t>Hypovolemia</a:t>
            </a:r>
            <a:endParaRPr lang="en-US" sz="2800" dirty="0" smtClean="0"/>
          </a:p>
          <a:p>
            <a:r>
              <a:rPr lang="en-US" sz="2800" dirty="0" smtClean="0"/>
              <a:t>Congenital Heart Disease</a:t>
            </a:r>
          </a:p>
          <a:p>
            <a:r>
              <a:rPr lang="en-US" sz="2800" dirty="0" smtClean="0"/>
              <a:t>Cirrhosis of liver</a:t>
            </a:r>
          </a:p>
          <a:p>
            <a:r>
              <a:rPr lang="en-US" sz="2800" dirty="0" smtClean="0"/>
              <a:t> </a:t>
            </a:r>
            <a:r>
              <a:rPr lang="en-US" sz="2800" dirty="0" err="1" smtClean="0"/>
              <a:t>Nephrosis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b="1" dirty="0" smtClean="0"/>
              <a:t>SYMPTOMS similar to Primary </a:t>
            </a:r>
            <a:r>
              <a:rPr lang="en-US" sz="2800" b="1" dirty="0" err="1" smtClean="0"/>
              <a:t>Aldosteronism</a:t>
            </a:r>
            <a:r>
              <a:rPr lang="en-US" sz="2800" b="1" dirty="0" smtClean="0"/>
              <a:t> except there is NO hypertension.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2008995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81000"/>
            <a:ext cx="9067800" cy="1143000"/>
          </a:xfrm>
        </p:spPr>
        <p:txBody>
          <a:bodyPr/>
          <a:lstStyle/>
          <a:p>
            <a:r>
              <a:rPr lang="en-US" b="1" dirty="0" smtClean="0"/>
              <a:t>      ADRENOGENITAL SYNDROME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87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Characterized by excess adrenal androgens secretion causing masculinizing effects.</a:t>
            </a:r>
          </a:p>
          <a:p>
            <a:endParaRPr lang="en-US" sz="2800" dirty="0"/>
          </a:p>
          <a:p>
            <a:r>
              <a:rPr lang="en-US" sz="2800" b="1" dirty="0" smtClean="0"/>
              <a:t>CAUSED</a:t>
            </a:r>
            <a:r>
              <a:rPr lang="en-US" sz="2800" dirty="0" smtClean="0"/>
              <a:t> by:</a:t>
            </a:r>
          </a:p>
          <a:p>
            <a:r>
              <a:rPr lang="en-US" sz="2800" dirty="0" smtClean="0"/>
              <a:t>Adrenocortical </a:t>
            </a:r>
            <a:r>
              <a:rPr lang="en-US" sz="2800" dirty="0" err="1" smtClean="0"/>
              <a:t>tumour</a:t>
            </a:r>
            <a:r>
              <a:rPr lang="en-US" sz="2800" dirty="0" smtClean="0"/>
              <a:t> that secretes excess adrenal androgens.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3967863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</a:t>
            </a:r>
            <a:r>
              <a:rPr lang="en-US" b="1" dirty="0" smtClean="0"/>
              <a:t>SYMPTOMS         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8768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1. IN FEMALES:</a:t>
            </a:r>
          </a:p>
          <a:p>
            <a:endParaRPr lang="en-US" sz="2800" b="1" dirty="0" smtClean="0"/>
          </a:p>
          <a:p>
            <a:r>
              <a:rPr lang="en-US" sz="2800" dirty="0" smtClean="0"/>
              <a:t>Deep voice.</a:t>
            </a:r>
          </a:p>
          <a:p>
            <a:r>
              <a:rPr lang="en-US" sz="2800" dirty="0" smtClean="0"/>
              <a:t>Thick skin.</a:t>
            </a:r>
          </a:p>
          <a:p>
            <a:r>
              <a:rPr lang="en-US" sz="2800" dirty="0" smtClean="0"/>
              <a:t>Enlargement of clitoris.</a:t>
            </a:r>
          </a:p>
          <a:p>
            <a:r>
              <a:rPr lang="en-US" sz="2800" dirty="0" smtClean="0"/>
              <a:t>Increased muscle protein. Masculine hair distribution on body &amp; pubic.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98485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45" y="533400"/>
            <a:ext cx="9005455" cy="990600"/>
          </a:xfrm>
        </p:spPr>
        <p:txBody>
          <a:bodyPr/>
          <a:lstStyle/>
          <a:p>
            <a:r>
              <a:rPr lang="en-US" b="1" dirty="0" smtClean="0"/>
              <a:t>  ADRENOCORTICAL HORMONES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109" y="1600200"/>
            <a:ext cx="8811491" cy="4876800"/>
          </a:xfrm>
        </p:spPr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These are steroid hormones.</a:t>
            </a:r>
          </a:p>
          <a:p>
            <a:endParaRPr lang="en-US" dirty="0" smtClean="0"/>
          </a:p>
          <a:p>
            <a:r>
              <a:rPr lang="en-US" sz="2800" dirty="0" smtClean="0"/>
              <a:t>All steroid hormones are synthesized from </a:t>
            </a:r>
            <a:r>
              <a:rPr lang="en-US" sz="2800" dirty="0" err="1" smtClean="0"/>
              <a:t>cholestrol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72089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     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                 </a:t>
            </a:r>
            <a:r>
              <a:rPr lang="en-US" b="1" dirty="0" smtClean="0"/>
              <a:t>SYMPTOMS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2. IN MALES BEFORE PUBERTY:</a:t>
            </a:r>
          </a:p>
          <a:p>
            <a:r>
              <a:rPr lang="en-US" sz="2800" dirty="0" smtClean="0"/>
              <a:t>Rapid development of male secondary sex characteristics.</a:t>
            </a:r>
          </a:p>
          <a:p>
            <a:r>
              <a:rPr lang="en-US" sz="2800" dirty="0" smtClean="0"/>
              <a:t>Increased sex drive.</a:t>
            </a:r>
          </a:p>
          <a:p>
            <a:endParaRPr lang="en-US" dirty="0"/>
          </a:p>
          <a:p>
            <a:r>
              <a:rPr lang="en-US" sz="2800" b="1" dirty="0" smtClean="0"/>
              <a:t>3. IN MALES AFTER PUBERTY:</a:t>
            </a:r>
          </a:p>
          <a:p>
            <a:r>
              <a:rPr lang="en-US" sz="2800" dirty="0" err="1" smtClean="0"/>
              <a:t>Virilizing</a:t>
            </a:r>
            <a:r>
              <a:rPr lang="en-US" sz="2800" dirty="0" smtClean="0"/>
              <a:t> characteristics of adrenal androgens are obscured by testosterone secreted by testis.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838596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</a:t>
            </a:r>
            <a:r>
              <a:rPr lang="en-US" b="1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b="1" dirty="0" smtClean="0"/>
          </a:p>
          <a:p>
            <a:r>
              <a:rPr lang="en-US" sz="2800" b="1" dirty="0" smtClean="0"/>
              <a:t>Diagnosed </a:t>
            </a:r>
            <a:r>
              <a:rPr lang="en-US" sz="2800" dirty="0" smtClean="0"/>
              <a:t>by increased urinary secretion of 17-ketosteroids derived from </a:t>
            </a:r>
            <a:r>
              <a:rPr lang="en-US" sz="2800" smtClean="0"/>
              <a:t>adrenal androgens.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98316069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990600"/>
          </a:xfrm>
        </p:spPr>
        <p:txBody>
          <a:bodyPr/>
          <a:lstStyle/>
          <a:p>
            <a:r>
              <a:rPr lang="en-US" dirty="0" smtClean="0"/>
              <a:t>  FUNCTION OF ADRENAL MEDULLA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Stimulation of the sympathetic nerves to the adrenal medulla causes large quantities of epinephrine &amp; nor-epinephrine to be released into the circulating blood.</a:t>
            </a:r>
          </a:p>
          <a:p>
            <a:endParaRPr lang="en-US" dirty="0" smtClean="0"/>
          </a:p>
          <a:p>
            <a:r>
              <a:rPr lang="en-US" sz="2800" dirty="0" smtClean="0"/>
              <a:t>80% secretion is epinephrine and 20% is norepinephrine.</a:t>
            </a:r>
          </a:p>
          <a:p>
            <a:r>
              <a:rPr lang="en-US" sz="2800" dirty="0" smtClean="0"/>
              <a:t>The effect of epinephrine and nor-epinephrine released from the adrenal medulla lasts 5 to 10 times longer than when they are released by sympathetic neurons.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117276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990600"/>
          </a:xfrm>
        </p:spPr>
        <p:txBody>
          <a:bodyPr/>
          <a:lstStyle/>
          <a:p>
            <a:r>
              <a:rPr lang="en-US" dirty="0" smtClean="0"/>
              <a:t>  FUNCTION OF ADRENAL MEDULLA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The circulating nor-epinephrine causes: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Vasoconstriction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Increased heart rate &amp; contractility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Inhibition of the Gastrointestinal tract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Dilated pupils</a:t>
            </a:r>
          </a:p>
          <a:p>
            <a:endParaRPr lang="en-US" sz="2800" dirty="0" smtClean="0"/>
          </a:p>
          <a:p>
            <a:r>
              <a:rPr lang="en-US" sz="2800" b="1" dirty="0" smtClean="0"/>
              <a:t>The circulating epinephrine causes: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Weak constriction of blood vessels in muscles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Increase in cardiac output &amp; arterial pressure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91172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     The Primary corticosteroids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18" y="1600200"/>
            <a:ext cx="9012382" cy="5257800"/>
          </a:xfrm>
        </p:spPr>
        <p:txBody>
          <a:bodyPr/>
          <a:lstStyle/>
          <a:p>
            <a:r>
              <a:rPr lang="en-US" sz="2800" dirty="0" smtClean="0"/>
              <a:t>1. </a:t>
            </a:r>
            <a:r>
              <a:rPr lang="en-US" sz="2800" b="1" dirty="0" smtClean="0"/>
              <a:t>MINERALOCORTICOIDS</a:t>
            </a:r>
            <a:r>
              <a:rPr lang="en-US" sz="2800" dirty="0" smtClean="0"/>
              <a:t> have important effects on sodium and potassium balance.</a:t>
            </a:r>
          </a:p>
          <a:p>
            <a:endParaRPr lang="en-US" b="1" dirty="0"/>
          </a:p>
          <a:p>
            <a:r>
              <a:rPr lang="en-US" sz="2800" dirty="0" smtClean="0"/>
              <a:t>2. </a:t>
            </a:r>
            <a:r>
              <a:rPr lang="en-US" sz="2800" b="1" dirty="0" smtClean="0"/>
              <a:t>GLUCOCORTICOIDS</a:t>
            </a:r>
            <a:r>
              <a:rPr lang="en-US" sz="2800" dirty="0" smtClean="0"/>
              <a:t> influence carbohydrate, fat and protein metabolism.</a:t>
            </a:r>
          </a:p>
          <a:p>
            <a:endParaRPr lang="en-US" b="1" dirty="0"/>
          </a:p>
          <a:p>
            <a:r>
              <a:rPr lang="en-US" sz="2800" dirty="0" smtClean="0"/>
              <a:t>3. </a:t>
            </a:r>
            <a:r>
              <a:rPr lang="en-US" sz="2800" b="1" dirty="0" smtClean="0"/>
              <a:t>SEX</a:t>
            </a:r>
            <a:r>
              <a:rPr lang="en-US" sz="2800" dirty="0" smtClean="0"/>
              <a:t> </a:t>
            </a:r>
            <a:r>
              <a:rPr lang="en-US" sz="2800" b="1" dirty="0" smtClean="0"/>
              <a:t>HORMONES</a:t>
            </a:r>
            <a:r>
              <a:rPr lang="en-US" sz="2800" dirty="0" smtClean="0"/>
              <a:t> are mostly weak </a:t>
            </a:r>
            <a:r>
              <a:rPr lang="en-US" sz="2800" b="1" dirty="0" smtClean="0"/>
              <a:t>ANDROGENS</a:t>
            </a:r>
            <a:r>
              <a:rPr lang="en-US" sz="2800" dirty="0" smtClean="0"/>
              <a:t> and contribute to secondary sex characteristics.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078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65" y="304800"/>
            <a:ext cx="9125526" cy="659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9085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763000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ADRENOCORTICAL HORMONES ARE BOUND TO PLASMA PROTEINS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3340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sz="2800" dirty="0" smtClean="0"/>
              <a:t>90 to 95% cortisol in the plasma is bound to plasma proteins, especially </a:t>
            </a:r>
            <a:r>
              <a:rPr lang="en-US" sz="2800" b="1" dirty="0" smtClean="0"/>
              <a:t>TRANSCORTIN</a:t>
            </a:r>
            <a:r>
              <a:rPr lang="en-US" sz="2800" dirty="0" smtClean="0"/>
              <a:t> or CORTICOSTEROID-BINDING GLOBULIN(CBG).</a:t>
            </a:r>
          </a:p>
          <a:p>
            <a:endParaRPr lang="en-US" dirty="0" smtClean="0"/>
          </a:p>
          <a:p>
            <a:r>
              <a:rPr lang="en-US" sz="2800" dirty="0" smtClean="0"/>
              <a:t>Cortisol has a long half-life (about 60 to90 minutes).</a:t>
            </a:r>
          </a:p>
          <a:p>
            <a:r>
              <a:rPr lang="en-US" sz="2800" b="1" dirty="0" smtClean="0"/>
              <a:t>CORTICOSTERONE</a:t>
            </a:r>
            <a:r>
              <a:rPr lang="en-US" sz="2800" dirty="0" smtClean="0"/>
              <a:t> is bound to plasma proteins to a lesser degree than </a:t>
            </a:r>
            <a:r>
              <a:rPr lang="en-US" sz="2800" b="1" dirty="0" smtClean="0"/>
              <a:t>CORTISOL</a:t>
            </a:r>
            <a:r>
              <a:rPr lang="en-US" sz="2800" dirty="0" smtClean="0"/>
              <a:t> and a half life of </a:t>
            </a:r>
            <a:r>
              <a:rPr lang="en-US" sz="2800" dirty="0" err="1" smtClean="0"/>
              <a:t>appriximately</a:t>
            </a:r>
            <a:r>
              <a:rPr lang="en-US" sz="2800" dirty="0" smtClean="0"/>
              <a:t> 50 minutes.</a:t>
            </a:r>
          </a:p>
          <a:p>
            <a:endParaRPr lang="en-US" dirty="0" smtClean="0"/>
          </a:p>
          <a:p>
            <a:r>
              <a:rPr lang="en-US" sz="2800" b="1" dirty="0" smtClean="0"/>
              <a:t>ALDOSTERONE</a:t>
            </a:r>
            <a:r>
              <a:rPr lang="en-US" sz="2800" dirty="0" smtClean="0"/>
              <a:t> has a half life of approximately 20 minutes.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56806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        </a:t>
            </a:r>
            <a:r>
              <a:rPr lang="en-US" b="1" dirty="0" smtClean="0"/>
              <a:t>DEGRADATION</a:t>
            </a:r>
            <a:r>
              <a:rPr lang="en-US" dirty="0" smtClean="0"/>
              <a:t> </a:t>
            </a:r>
            <a:r>
              <a:rPr lang="en-US" b="1" dirty="0" smtClean="0"/>
              <a:t>OF</a:t>
            </a:r>
            <a:r>
              <a:rPr lang="en-US" dirty="0" smtClean="0"/>
              <a:t> </a:t>
            </a:r>
            <a:r>
              <a:rPr lang="en-US" b="1" dirty="0" smtClean="0"/>
              <a:t>ADRENOCORTICAL</a:t>
            </a:r>
            <a:r>
              <a:rPr lang="en-US" dirty="0" smtClean="0"/>
              <a:t> </a:t>
            </a:r>
            <a:r>
              <a:rPr lang="en-US" b="1" dirty="0" smtClean="0"/>
              <a:t>HORMONES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105400"/>
          </a:xfrm>
        </p:spPr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Adrenocortical Hormones are DEGRADED in liver                            </a:t>
            </a:r>
          </a:p>
          <a:p>
            <a:r>
              <a:rPr lang="en-US" sz="2800" dirty="0" smtClean="0"/>
              <a:t>and conjugated to form GLUCOCORTICOIDS which are inactive.</a:t>
            </a:r>
          </a:p>
          <a:p>
            <a:r>
              <a:rPr lang="en-US" sz="2800" dirty="0" smtClean="0"/>
              <a:t> </a:t>
            </a:r>
          </a:p>
          <a:p>
            <a:r>
              <a:rPr lang="en-US" sz="2800" dirty="0" smtClean="0"/>
              <a:t>Mostly are excreted in kidney.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045110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513</TotalTime>
  <Words>2373</Words>
  <Application>Microsoft Office PowerPoint</Application>
  <PresentationFormat>On-screen Show (4:3)</PresentationFormat>
  <Paragraphs>323</Paragraphs>
  <Slides>53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Clarity</vt:lpstr>
      <vt:lpstr>ADRENOCORTICAL HORMONES</vt:lpstr>
      <vt:lpstr>                    CORTISOL</vt:lpstr>
      <vt:lpstr> FUNCTIONS OF GLUCOCORTICOIDS</vt:lpstr>
      <vt:lpstr>           ADRENAL GLANDS</vt:lpstr>
      <vt:lpstr>  ADRENOCORTICAL HORMONES</vt:lpstr>
      <vt:lpstr>      The Primary corticosteroids </vt:lpstr>
      <vt:lpstr>PowerPoint Presentation</vt:lpstr>
      <vt:lpstr>ADRENOCORTICAL HORMONES ARE BOUND TO PLASMA PROTEINS</vt:lpstr>
      <vt:lpstr>             DEGRADATION OF ADRENOCORTICAL HORMONES</vt:lpstr>
      <vt:lpstr>   ACTONS OF ALDOSTERONE</vt:lpstr>
      <vt:lpstr>CONTROLLERS OF ALDOSTERONE                       SECRETION             </vt:lpstr>
      <vt:lpstr>CONTROLLERS OF ALDOSTERONE                       SECRETION </vt:lpstr>
      <vt:lpstr>           GLUCOCORTICOIDS</vt:lpstr>
      <vt:lpstr>       ACTIONS OF CORTISOL</vt:lpstr>
      <vt:lpstr>      ACTIONS OF CORTISOL</vt:lpstr>
      <vt:lpstr>          ACTIONS OF CORTISOL</vt:lpstr>
      <vt:lpstr>        ACTIONS OF CORTISOL </vt:lpstr>
      <vt:lpstr>          ACTIONS OF CORTISOL</vt:lpstr>
      <vt:lpstr>        CONTROLLER OF CORTISOL                         SECRETION</vt:lpstr>
      <vt:lpstr>        CONTROLLER OF CORTISOL                        SECRETION</vt:lpstr>
      <vt:lpstr>           ADRENAL  ANDROGENS</vt:lpstr>
      <vt:lpstr>         ABNORMALITIES OF ADRENOCORTICAL SECRETION</vt:lpstr>
      <vt:lpstr>        CUSHING’S SYNDROME</vt:lpstr>
      <vt:lpstr>CAUSES OF ACTH-dependent Cushing’s                           Syndrome</vt:lpstr>
      <vt:lpstr>CAUSES OF ACTH-dependent Cushing’s                        syndrome</vt:lpstr>
      <vt:lpstr>SYMPTOMS OF CUSHING’S SYNDROME</vt:lpstr>
      <vt:lpstr>   SYMPTOMS OF OF CUSHING’S SYNDROME </vt:lpstr>
      <vt:lpstr>                 DIAGNOSIS</vt:lpstr>
      <vt:lpstr>              TREATMENT</vt:lpstr>
      <vt:lpstr>DIFFERENCE BETWEEN  CUSHING’S SYNDROME &amp;                             CUSHING’S DISEASE</vt:lpstr>
      <vt:lpstr>         ADDISON’S DISEASE</vt:lpstr>
      <vt:lpstr>    CAUSES OF ADDISON’S DIAEASE</vt:lpstr>
      <vt:lpstr>              CLINICAL FEATURES</vt:lpstr>
      <vt:lpstr>                  DISTURBANCES</vt:lpstr>
      <vt:lpstr>                   DISTURBANCES</vt:lpstr>
      <vt:lpstr>                DISTURBANCES</vt:lpstr>
      <vt:lpstr>     LABORATORY PARAMETERS</vt:lpstr>
      <vt:lpstr>                    DIAGNOSIS</vt:lpstr>
      <vt:lpstr>                       DIAGNOSIS</vt:lpstr>
      <vt:lpstr>                  TREATMENT</vt:lpstr>
      <vt:lpstr>                ADDISONIAN CRISIS</vt:lpstr>
      <vt:lpstr>       PRIMARY ALDOSTERONISM</vt:lpstr>
      <vt:lpstr>             SIGNS &amp; SYMPTOMS </vt:lpstr>
      <vt:lpstr>                       DIAGNOSIS</vt:lpstr>
      <vt:lpstr>                  TREATMENT</vt:lpstr>
      <vt:lpstr>  SECONDARY ALDOSTERONISM</vt:lpstr>
      <vt:lpstr>                     CAUSES</vt:lpstr>
      <vt:lpstr>      ADRENOGENITAL SYNDROME</vt:lpstr>
      <vt:lpstr>                  SYMPTOMS          </vt:lpstr>
      <vt:lpstr>                                  SYMPTOMS </vt:lpstr>
      <vt:lpstr>                DIAGNOSIS</vt:lpstr>
      <vt:lpstr>  FUNCTION OF ADRENAL MEDULLA</vt:lpstr>
      <vt:lpstr>  FUNCTION OF ADRENAL MEDULLA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ADRENOCORTICAL HORMONES</dc:title>
  <dc:creator>mariyam</dc:creator>
  <cp:lastModifiedBy>mariyam</cp:lastModifiedBy>
  <cp:revision>87</cp:revision>
  <dcterms:created xsi:type="dcterms:W3CDTF">2017-01-01T07:24:22Z</dcterms:created>
  <dcterms:modified xsi:type="dcterms:W3CDTF">2017-01-25T17:08:18Z</dcterms:modified>
</cp:coreProperties>
</file>