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80" r:id="rId2"/>
    <p:sldId id="260" r:id="rId3"/>
    <p:sldId id="257" r:id="rId4"/>
    <p:sldId id="268" r:id="rId5"/>
    <p:sldId id="269" r:id="rId6"/>
    <p:sldId id="270" r:id="rId7"/>
    <p:sldId id="271" r:id="rId8"/>
    <p:sldId id="272" r:id="rId9"/>
    <p:sldId id="258" r:id="rId10"/>
    <p:sldId id="261" r:id="rId11"/>
    <p:sldId id="262" r:id="rId12"/>
    <p:sldId id="263" r:id="rId13"/>
    <p:sldId id="275" r:id="rId14"/>
    <p:sldId id="276" r:id="rId15"/>
    <p:sldId id="277" r:id="rId16"/>
    <p:sldId id="278" r:id="rId17"/>
    <p:sldId id="279" r:id="rId18"/>
    <p:sldId id="264" r:id="rId19"/>
    <p:sldId id="265" r:id="rId20"/>
    <p:sldId id="26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86D93-FCAC-47E0-A2EE-787E62CA814C}" type="datetimeFigureOut">
              <a:rPr lang="en-US" smtClean="0"/>
              <a:t>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879A6-0FD0-4734-A311-86BFCA472E6E}" type="datetimeFigureOut">
              <a:rPr lang="en-US" smtClean="0"/>
              <a:t>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9CA7B-DFD4-44B5-8C60-D14B8CD1FB59}" type="datetimeFigureOut">
              <a:rPr lang="en-US" smtClean="0"/>
              <a:t>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DD63B2-E120-4ED8-B27B-C685F510A5FE}" type="datetimeFigureOut">
              <a:rPr lang="en-US" smtClean="0"/>
              <a:t>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A18ACC-A947-437B-A130-35BD54FDF1E9}" type="datetimeFigureOut">
              <a:rPr lang="en-US" smtClean="0"/>
              <a:t>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5E72C73-2D91-4E12-BA25-F0AA0C03599B}" type="datetimeFigureOut">
              <a:rPr lang="en-US" smtClean="0"/>
              <a:t>1/6/2021</a:t>
            </a:fld>
            <a:endParaRPr lang="en-US" dirty="0"/>
          </a:p>
        </p:txBody>
      </p:sp>
      <p:sp>
        <p:nvSpPr>
          <p:cNvPr id="9" name="Slide Number Placeholder 8"/>
          <p:cNvSpPr>
            <a:spLocks noGrp="1"/>
          </p:cNvSpPr>
          <p:nvPr>
            <p:ph type="sldNum" sz="quarter" idx="11"/>
          </p:nvPr>
        </p:nvSpPr>
        <p:spPr/>
        <p:txBody>
          <a:bodyPr/>
          <a:lstStyle/>
          <a:p>
            <a:fld id="{D57F1E4F-1CFF-5643-939E-217C01CDF565}"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57F1E4F-1CFF-5643-939E-217C01CDF565}"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2BE451C3-0FF4-47C4-B829-773ADF60F88C}" type="datetimeFigureOut">
              <a:rPr lang="en-US" smtClean="0"/>
              <a:t>1/6/2021</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b="1" dirty="0" smtClean="0">
                <a:latin typeface="Times New Roman" pitchFamily="18" charset="0"/>
                <a:cs typeface="Times New Roman" pitchFamily="18" charset="0"/>
              </a:rPr>
              <a:t>FUNCTION OF EDUCATION IN SOCIAL DEVELOPMENT</a:t>
            </a:r>
            <a:endParaRPr lang="en-US" sz="4800"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US" sz="4400" dirty="0" smtClean="0">
                <a:latin typeface="Times New Roman" pitchFamily="18" charset="0"/>
                <a:cs typeface="Times New Roman" pitchFamily="18" charset="0"/>
              </a:rPr>
              <a:t>Instructor Name: Farheen Malik</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960227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607727-D08C-D24C-B8D9-A56E4254DDF2}"/>
              </a:ext>
            </a:extLst>
          </p:cNvPr>
          <p:cNvSpPr>
            <a:spLocks noGrp="1"/>
          </p:cNvSpPr>
          <p:nvPr>
            <p:ph type="title"/>
          </p:nvPr>
        </p:nvSpPr>
        <p:spPr/>
        <p:txBody>
          <a:bodyPr/>
          <a:lstStyle/>
          <a:p>
            <a:r>
              <a:rPr lang="en-GB" sz="4400" b="1" dirty="0">
                <a:latin typeface="Times New Roman" pitchFamily="18" charset="0"/>
                <a:cs typeface="Times New Roman" pitchFamily="18" charset="0"/>
              </a:rPr>
              <a:t>Examples 0f social structure</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47B7DA27-6A30-4640-ABD9-39A6FDE6C4EA}"/>
              </a:ext>
            </a:extLst>
          </p:cNvPr>
          <p:cNvSpPr>
            <a:spLocks noGrp="1"/>
          </p:cNvSpPr>
          <p:nvPr>
            <p:ph idx="1"/>
          </p:nvPr>
        </p:nvSpPr>
        <p:spPr>
          <a:xfrm>
            <a:off x="609600" y="1600200"/>
            <a:ext cx="10160000" cy="2743200"/>
          </a:xfrm>
        </p:spPr>
        <p:txBody>
          <a:bodyPr>
            <a:normAutofit/>
          </a:bodyPr>
          <a:lstStyle/>
          <a:p>
            <a:pPr algn="just"/>
            <a:r>
              <a:rPr lang="en-US" sz="2800" dirty="0">
                <a:latin typeface="Times New Roman" pitchFamily="18" charset="0"/>
                <a:cs typeface="Times New Roman" pitchFamily="18" charset="0"/>
              </a:rPr>
              <a:t>F</a:t>
            </a:r>
            <a:r>
              <a:rPr lang="en-US" sz="2800" dirty="0" smtClean="0">
                <a:latin typeface="Times New Roman" pitchFamily="18" charset="0"/>
                <a:cs typeface="Times New Roman" pitchFamily="18" charset="0"/>
              </a:rPr>
              <a:t>amily</a:t>
            </a:r>
            <a:r>
              <a:rPr lang="en-US" sz="2800" dirty="0">
                <a:latin typeface="Times New Roman" pitchFamily="18" charset="0"/>
                <a:cs typeface="Times New Roman" pitchFamily="18" charset="0"/>
              </a:rPr>
              <a:t>, religion, law, economy, and class. It contrasts with "social system“</a:t>
            </a:r>
            <a:r>
              <a:rPr lang="en-GB"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 which refers to the parent structure in which these various structures are embedded.</a:t>
            </a:r>
          </a:p>
        </p:txBody>
      </p:sp>
    </p:spTree>
    <p:extLst>
      <p:ext uri="{BB962C8B-B14F-4D97-AF65-F5344CB8AC3E}">
        <p14:creationId xmlns:p14="http://schemas.microsoft.com/office/powerpoint/2010/main" val="3793183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660BB1-BA4A-E147-96AE-990BDCDDE548}"/>
              </a:ext>
            </a:extLst>
          </p:cNvPr>
          <p:cNvSpPr>
            <a:spLocks noGrp="1"/>
          </p:cNvSpPr>
          <p:nvPr>
            <p:ph type="title"/>
          </p:nvPr>
        </p:nvSpPr>
        <p:spPr/>
        <p:txBody>
          <a:bodyPr/>
          <a:lstStyle/>
          <a:p>
            <a:r>
              <a:rPr lang="en-GB" sz="4400" b="1" dirty="0">
                <a:latin typeface="Times New Roman" pitchFamily="18" charset="0"/>
                <a:cs typeface="Times New Roman" pitchFamily="18" charset="0"/>
              </a:rPr>
              <a:t>Social</a:t>
            </a:r>
            <a:r>
              <a:rPr lang="en-GB" sz="4400" dirty="0">
                <a:latin typeface="Times New Roman" pitchFamily="18" charset="0"/>
                <a:cs typeface="Times New Roman" pitchFamily="18" charset="0"/>
              </a:rPr>
              <a:t> </a:t>
            </a:r>
            <a:r>
              <a:rPr lang="en-GB" sz="4400" b="1" dirty="0">
                <a:latin typeface="Times New Roman" pitchFamily="18" charset="0"/>
                <a:cs typeface="Times New Roman" pitchFamily="18" charset="0"/>
              </a:rPr>
              <a:t>values</a:t>
            </a:r>
            <a:r>
              <a:rPr lang="en-GB" sz="4400" dirty="0">
                <a:latin typeface="Times New Roman" pitchFamily="18" charset="0"/>
                <a:cs typeface="Times New Roman" pitchFamily="18" charset="0"/>
              </a:rPr>
              <a:t> </a:t>
            </a:r>
            <a:r>
              <a:rPr lang="en-GB" sz="4400" b="1" dirty="0">
                <a:latin typeface="Times New Roman" pitchFamily="18" charset="0"/>
                <a:cs typeface="Times New Roman" pitchFamily="18" charset="0"/>
              </a:rPr>
              <a:t>in</a:t>
            </a:r>
            <a:r>
              <a:rPr lang="en-GB" sz="4400" dirty="0">
                <a:latin typeface="Times New Roman" pitchFamily="18" charset="0"/>
                <a:cs typeface="Times New Roman" pitchFamily="18" charset="0"/>
              </a:rPr>
              <a:t> </a:t>
            </a:r>
            <a:r>
              <a:rPr lang="en-GB" sz="4400" b="1" dirty="0">
                <a:latin typeface="Times New Roman" pitchFamily="18" charset="0"/>
                <a:cs typeface="Times New Roman" pitchFamily="18" charset="0"/>
              </a:rPr>
              <a:t>education</a:t>
            </a:r>
            <a:r>
              <a:rPr lang="en-GB" sz="4400" dirty="0">
                <a:latin typeface="Times New Roman" pitchFamily="18" charset="0"/>
                <a:cs typeface="Times New Roman" pitchFamily="18" charset="0"/>
              </a:rPr>
              <a:t> </a:t>
            </a:r>
            <a:endParaRPr lang="en-US" sz="4400"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A54FB704-AE95-3E45-A289-FF659854E106}"/>
              </a:ext>
            </a:extLst>
          </p:cNvPr>
          <p:cNvSpPr>
            <a:spLocks noGrp="1"/>
          </p:cNvSpPr>
          <p:nvPr>
            <p:ph idx="1"/>
          </p:nvPr>
        </p:nvSpPr>
        <p:spPr>
          <a:xfrm>
            <a:off x="609600" y="1600200"/>
            <a:ext cx="10160000" cy="4267200"/>
          </a:xfrm>
        </p:spPr>
        <p:txBody>
          <a:bodyPr>
            <a:normAutofit/>
          </a:bodyPr>
          <a:lstStyle/>
          <a:p>
            <a:pPr algn="just">
              <a:buFont typeface="Wingdings" pitchFamily="2" charset="2"/>
              <a:buChar char="v"/>
            </a:pPr>
            <a:r>
              <a:rPr lang="en-US" sz="2800" dirty="0">
                <a:latin typeface="Times New Roman" pitchFamily="18" charset="0"/>
                <a:cs typeface="Times New Roman" pitchFamily="18" charset="0"/>
              </a:rPr>
              <a:t>Value education also helps the students to become more and more responsible and sensible. </a:t>
            </a:r>
            <a:endParaRPr lang="en-GB" sz="2800" dirty="0">
              <a:latin typeface="Times New Roman" pitchFamily="18" charset="0"/>
              <a:cs typeface="Times New Roman" pitchFamily="18" charset="0"/>
            </a:endParaRPr>
          </a:p>
          <a:p>
            <a:pPr algn="just">
              <a:buFont typeface="Wingdings" pitchFamily="2" charset="2"/>
              <a:buChar char="v"/>
            </a:pPr>
            <a:endParaRPr lang="en-US" sz="2800" dirty="0" smtClean="0">
              <a:latin typeface="Times New Roman" pitchFamily="18" charset="0"/>
              <a:cs typeface="Times New Roman" pitchFamily="18" charset="0"/>
            </a:endParaRPr>
          </a:p>
          <a:p>
            <a:pPr algn="just">
              <a:buFont typeface="Wingdings" pitchFamily="2" charset="2"/>
              <a:buChar char="v"/>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helps them to understand the perspective of life in a better way and lead a successful life as a responsible citizen.</a:t>
            </a:r>
            <a:endParaRPr lang="en-GB" sz="2800" dirty="0">
              <a:latin typeface="Times New Roman" pitchFamily="18" charset="0"/>
              <a:cs typeface="Times New Roman" pitchFamily="18" charset="0"/>
            </a:endParaRPr>
          </a:p>
          <a:p>
            <a:pPr marL="114300" indent="0" algn="just">
              <a:buNone/>
            </a:pP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buFont typeface="Wingdings" pitchFamily="2" charset="2"/>
              <a:buChar char="v"/>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also helps students to develop a strong relationship with family and friends.</a:t>
            </a:r>
          </a:p>
        </p:txBody>
      </p:sp>
    </p:spTree>
    <p:extLst>
      <p:ext uri="{BB962C8B-B14F-4D97-AF65-F5344CB8AC3E}">
        <p14:creationId xmlns:p14="http://schemas.microsoft.com/office/powerpoint/2010/main" val="1253007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8636A5-7F62-324B-9AF3-415D76E1174A}"/>
              </a:ext>
            </a:extLst>
          </p:cNvPr>
          <p:cNvSpPr>
            <a:spLocks noGrp="1"/>
          </p:cNvSpPr>
          <p:nvPr>
            <p:ph type="title"/>
          </p:nvPr>
        </p:nvSpPr>
        <p:spPr>
          <a:xfrm>
            <a:off x="609600" y="685800"/>
            <a:ext cx="10160000" cy="1447800"/>
          </a:xfrm>
        </p:spPr>
        <p:txBody>
          <a:bodyPr/>
          <a:lstStyle/>
          <a:p>
            <a:r>
              <a:rPr lang="en-GB" sz="4400" b="1" dirty="0">
                <a:latin typeface="Times New Roman" pitchFamily="18" charset="0"/>
                <a:cs typeface="Times New Roman" pitchFamily="18" charset="0"/>
              </a:rPr>
              <a:t>Types of social values in Education</a:t>
            </a:r>
            <a:endParaRPr lang="en-US" sz="4400" b="1" dirty="0">
              <a:latin typeface="Times New Roman" pitchFamily="18" charset="0"/>
              <a:cs typeface="Times New Roman" pitchFamily="18" charset="0"/>
            </a:endParaRPr>
          </a:p>
        </p:txBody>
      </p:sp>
      <p:sp>
        <p:nvSpPr>
          <p:cNvPr id="9" name="Content Placeholder 8">
            <a:extLst>
              <a:ext uri="{FF2B5EF4-FFF2-40B4-BE49-F238E27FC236}">
                <a16:creationId xmlns:a16="http://schemas.microsoft.com/office/drawing/2014/main" xmlns="" id="{7AA29393-7FAE-8943-A244-37561B168222}"/>
              </a:ext>
            </a:extLst>
          </p:cNvPr>
          <p:cNvSpPr>
            <a:spLocks noGrp="1"/>
          </p:cNvSpPr>
          <p:nvPr>
            <p:ph idx="1"/>
          </p:nvPr>
        </p:nvSpPr>
        <p:spPr>
          <a:xfrm>
            <a:off x="609600" y="2133600"/>
            <a:ext cx="10160000" cy="3276600"/>
          </a:xfrm>
        </p:spPr>
        <p:txBody>
          <a:bodyPr>
            <a:normAutofit/>
          </a:bodyPr>
          <a:lstStyle/>
          <a:p>
            <a:pPr marL="0" indent="0">
              <a:buNone/>
            </a:pPr>
            <a:endParaRPr lang="en-GB" sz="2800" b="0" i="0" dirty="0">
              <a:effectLst/>
              <a:latin typeface="Arial" panose="020B0604020202020204" pitchFamily="34" charset="0"/>
              <a:cs typeface="Arial" panose="020B0604020202020204" pitchFamily="34" charset="0"/>
            </a:endParaRPr>
          </a:p>
          <a:p>
            <a:pPr algn="just" fontAlgn="base">
              <a:buFont typeface="Wingdings" pitchFamily="2" charset="2"/>
              <a:buChar char="v"/>
            </a:pPr>
            <a:r>
              <a:rPr lang="en-GB" sz="2800" dirty="0">
                <a:solidFill>
                  <a:srgbClr val="424142"/>
                </a:solidFill>
                <a:effectLst/>
                <a:latin typeface="Times New Roman" pitchFamily="18" charset="0"/>
                <a:cs typeface="Times New Roman" pitchFamily="18" charset="0"/>
              </a:rPr>
              <a:t>Human</a:t>
            </a:r>
            <a:r>
              <a:rPr lang="en-GB" sz="2800" b="1" dirty="0">
                <a:solidFill>
                  <a:srgbClr val="424142"/>
                </a:solidFill>
                <a:effectLst/>
                <a:latin typeface="Times New Roman" pitchFamily="18" charset="0"/>
                <a:cs typeface="Times New Roman" pitchFamily="18" charset="0"/>
              </a:rPr>
              <a:t> </a:t>
            </a:r>
            <a:r>
              <a:rPr lang="en-GB" sz="2800" dirty="0">
                <a:solidFill>
                  <a:srgbClr val="424142"/>
                </a:solidFill>
                <a:effectLst/>
                <a:latin typeface="Times New Roman" pitchFamily="18" charset="0"/>
                <a:cs typeface="Times New Roman" pitchFamily="18" charset="0"/>
              </a:rPr>
              <a:t>Values</a:t>
            </a:r>
            <a:endParaRPr lang="en-GB" sz="2800" i="0" dirty="0">
              <a:effectLst/>
              <a:latin typeface="Times New Roman" pitchFamily="18" charset="0"/>
              <a:cs typeface="Times New Roman" pitchFamily="18" charset="0"/>
            </a:endParaRPr>
          </a:p>
          <a:p>
            <a:pPr algn="just">
              <a:buFont typeface="Wingdings" pitchFamily="2" charset="2"/>
              <a:buChar char="v"/>
            </a:pPr>
            <a:r>
              <a:rPr lang="en-GB" sz="2800" b="0" i="0" dirty="0">
                <a:effectLst/>
                <a:latin typeface="Times New Roman" pitchFamily="18" charset="0"/>
                <a:cs typeface="Times New Roman" pitchFamily="18" charset="0"/>
              </a:rPr>
              <a:t>Social values</a:t>
            </a:r>
          </a:p>
          <a:p>
            <a:pPr algn="just">
              <a:buFont typeface="Wingdings" pitchFamily="2" charset="2"/>
              <a:buChar char="v"/>
            </a:pPr>
            <a:r>
              <a:rPr lang="en-GB" sz="2800" b="0" i="0" dirty="0">
                <a:effectLst/>
                <a:latin typeface="Times New Roman" pitchFamily="18" charset="0"/>
                <a:cs typeface="Times New Roman" pitchFamily="18" charset="0"/>
              </a:rPr>
              <a:t>Cultural and Religious Values</a:t>
            </a:r>
          </a:p>
          <a:p>
            <a:pPr algn="just">
              <a:buFont typeface="Wingdings" pitchFamily="2" charset="2"/>
              <a:buChar char="v"/>
            </a:pPr>
            <a:r>
              <a:rPr lang="en-GB" sz="2800" b="0" i="0" dirty="0">
                <a:effectLst/>
                <a:latin typeface="Times New Roman" pitchFamily="18" charset="0"/>
                <a:cs typeface="Times New Roman" pitchFamily="18" charset="0"/>
              </a:rPr>
              <a:t>Ethical Values</a:t>
            </a:r>
          </a:p>
          <a:p>
            <a:pPr algn="just">
              <a:buFont typeface="Wingdings" pitchFamily="2" charset="2"/>
              <a:buChar char="v"/>
            </a:pPr>
            <a:r>
              <a:rPr lang="en-GB" sz="2800" b="0" i="0" dirty="0">
                <a:effectLst/>
                <a:latin typeface="Times New Roman" pitchFamily="18" charset="0"/>
                <a:cs typeface="Times New Roman" pitchFamily="18" charset="0"/>
              </a:rPr>
              <a:t>Spiritual Values</a:t>
            </a:r>
            <a:endParaRPr lang="en-GB" sz="2800" dirty="0">
              <a:latin typeface="Times New Roman" pitchFamily="18" charset="0"/>
              <a:cs typeface="Times New Roman" pitchFamily="18" charset="0"/>
            </a:endParaRPr>
          </a:p>
        </p:txBody>
      </p:sp>
    </p:spTree>
    <p:extLst>
      <p:ext uri="{BB962C8B-B14F-4D97-AF65-F5344CB8AC3E}">
        <p14:creationId xmlns:p14="http://schemas.microsoft.com/office/powerpoint/2010/main" val="3911012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468B39-F49E-CC4E-8324-0BB3A2C68DDA}"/>
              </a:ext>
            </a:extLst>
          </p:cNvPr>
          <p:cNvSpPr>
            <a:spLocks noGrp="1"/>
          </p:cNvSpPr>
          <p:nvPr>
            <p:ph type="title"/>
          </p:nvPr>
        </p:nvSpPr>
        <p:spPr>
          <a:xfrm>
            <a:off x="609600" y="274638"/>
            <a:ext cx="10160000" cy="1401762"/>
          </a:xfrm>
        </p:spPr>
        <p:txBody>
          <a:bodyPr/>
          <a:lstStyle/>
          <a:p>
            <a:r>
              <a:rPr lang="en-GB" sz="4400" b="1" dirty="0" smtClean="0">
                <a:latin typeface="Times New Roman" pitchFamily="18" charset="0"/>
                <a:cs typeface="Times New Roman" pitchFamily="18" charset="0"/>
              </a:rPr>
              <a:t>Human </a:t>
            </a:r>
            <a:r>
              <a:rPr lang="en-GB" sz="4400" b="1" dirty="0">
                <a:latin typeface="Times New Roman" pitchFamily="18" charset="0"/>
                <a:cs typeface="Times New Roman" pitchFamily="18" charset="0"/>
              </a:rPr>
              <a:t>values</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45538E56-B182-B549-B445-EF35B4C13206}"/>
              </a:ext>
            </a:extLst>
          </p:cNvPr>
          <p:cNvSpPr>
            <a:spLocks noGrp="1"/>
          </p:cNvSpPr>
          <p:nvPr>
            <p:ph idx="1"/>
          </p:nvPr>
        </p:nvSpPr>
        <p:spPr>
          <a:xfrm>
            <a:off x="609600" y="2362200"/>
            <a:ext cx="10160000" cy="3048000"/>
          </a:xfrm>
        </p:spPr>
        <p:txBody>
          <a:bodyPr>
            <a:noAutofit/>
          </a:bodyPr>
          <a:lstStyle/>
          <a:p>
            <a:pPr algn="just"/>
            <a:r>
              <a:rPr lang="en-GB" sz="2800" b="0" i="0" dirty="0">
                <a:solidFill>
                  <a:srgbClr val="424142"/>
                </a:solidFill>
                <a:effectLst/>
                <a:latin typeface="Times New Roman" pitchFamily="18" charset="0"/>
                <a:ea typeface="Aldhabi" panose="02000000000000000000" pitchFamily="2" charset="0"/>
                <a:cs typeface="Times New Roman" pitchFamily="18" charset="0"/>
              </a:rPr>
              <a:t>Preparation of text-books and resource materials about environmental education can play an important role in building positive attitudes about environment. </a:t>
            </a:r>
            <a:endParaRPr lang="en-GB" sz="2800" b="0" i="0" dirty="0" smtClean="0">
              <a:solidFill>
                <a:srgbClr val="424142"/>
              </a:solidFill>
              <a:effectLst/>
              <a:latin typeface="Times New Roman" pitchFamily="18" charset="0"/>
              <a:ea typeface="Aldhabi" panose="02000000000000000000" pitchFamily="2" charset="0"/>
              <a:cs typeface="Times New Roman" pitchFamily="18" charset="0"/>
            </a:endParaRPr>
          </a:p>
          <a:p>
            <a:pPr algn="just"/>
            <a:r>
              <a:rPr lang="en-GB" sz="2800" b="0" i="0" dirty="0" smtClean="0">
                <a:solidFill>
                  <a:srgbClr val="424142"/>
                </a:solidFill>
                <a:effectLst/>
                <a:latin typeface="Times New Roman" pitchFamily="18" charset="0"/>
                <a:ea typeface="Aldhabi" panose="02000000000000000000" pitchFamily="2" charset="0"/>
                <a:cs typeface="Times New Roman" pitchFamily="18" charset="0"/>
              </a:rPr>
              <a:t>The </a:t>
            </a:r>
            <a:r>
              <a:rPr lang="en-GB" sz="2800" b="0" i="0" dirty="0">
                <a:solidFill>
                  <a:srgbClr val="424142"/>
                </a:solidFill>
                <a:effectLst/>
                <a:latin typeface="Times New Roman" pitchFamily="18" charset="0"/>
                <a:ea typeface="Aldhabi" panose="02000000000000000000" pitchFamily="2" charset="0"/>
                <a:cs typeface="Times New Roman" pitchFamily="18" charset="0"/>
              </a:rPr>
              <a:t>basic human value ‘man in nature’ rather than ‘nature for man’ needs to be infused through the same.</a:t>
            </a:r>
            <a:endParaRPr lang="en-US" sz="2800" dirty="0">
              <a:latin typeface="Times New Roman" pitchFamily="18" charset="0"/>
              <a:ea typeface="Aldhabi" panose="02000000000000000000" pitchFamily="2" charset="0"/>
              <a:cs typeface="Times New Roman" pitchFamily="18" charset="0"/>
            </a:endParaRPr>
          </a:p>
        </p:txBody>
      </p:sp>
    </p:spTree>
    <p:extLst>
      <p:ext uri="{BB962C8B-B14F-4D97-AF65-F5344CB8AC3E}">
        <p14:creationId xmlns:p14="http://schemas.microsoft.com/office/powerpoint/2010/main" val="2863294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44A461-AAA5-0B41-B46D-69B8954846F5}"/>
              </a:ext>
            </a:extLst>
          </p:cNvPr>
          <p:cNvSpPr>
            <a:spLocks noGrp="1"/>
          </p:cNvSpPr>
          <p:nvPr>
            <p:ph type="title"/>
          </p:nvPr>
        </p:nvSpPr>
        <p:spPr/>
        <p:txBody>
          <a:bodyPr/>
          <a:lstStyle/>
          <a:p>
            <a:r>
              <a:rPr lang="en-GB" dirty="0" smtClean="0">
                <a:latin typeface="Abadi" panose="020B0604020104020204" pitchFamily="34" charset="0"/>
              </a:rPr>
              <a:t> </a:t>
            </a:r>
            <a:r>
              <a:rPr lang="en-GB" sz="4400" b="1" dirty="0">
                <a:latin typeface="Times New Roman" pitchFamily="18" charset="0"/>
                <a:cs typeface="Times New Roman" pitchFamily="18" charset="0"/>
              </a:rPr>
              <a:t>Social values</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BCECCCD2-1DAC-6A48-AC5E-6F90ACD589FA}"/>
              </a:ext>
            </a:extLst>
          </p:cNvPr>
          <p:cNvSpPr>
            <a:spLocks noGrp="1"/>
          </p:cNvSpPr>
          <p:nvPr>
            <p:ph idx="1"/>
          </p:nvPr>
        </p:nvSpPr>
        <p:spPr>
          <a:xfrm>
            <a:off x="609600" y="1600200"/>
            <a:ext cx="10160000" cy="2971800"/>
          </a:xfrm>
        </p:spPr>
        <p:txBody>
          <a:bodyPr>
            <a:normAutofit/>
          </a:bodyPr>
          <a:lstStyle/>
          <a:p>
            <a:pPr algn="just"/>
            <a:r>
              <a:rPr lang="en-GB" sz="2800" b="0" i="0" dirty="0">
                <a:solidFill>
                  <a:srgbClr val="424142"/>
                </a:solidFill>
                <a:effectLst/>
                <a:latin typeface="Times New Roman" pitchFamily="18" charset="0"/>
                <a:cs typeface="Times New Roman" pitchFamily="18" charset="0"/>
              </a:rPr>
              <a:t>Love, compassion, tolerance and justice which are the basic teachings of most of our religions need to be woven into environmental education. </a:t>
            </a:r>
            <a:endParaRPr lang="en-GB" sz="2800" b="0" i="0" dirty="0" smtClean="0">
              <a:solidFill>
                <a:srgbClr val="424142"/>
              </a:solidFill>
              <a:effectLst/>
              <a:latin typeface="Times New Roman" pitchFamily="18" charset="0"/>
              <a:cs typeface="Times New Roman" pitchFamily="18" charset="0"/>
            </a:endParaRPr>
          </a:p>
          <a:p>
            <a:pPr algn="just"/>
            <a:r>
              <a:rPr lang="en-GB" sz="2800" b="0" i="0" dirty="0" smtClean="0">
                <a:solidFill>
                  <a:srgbClr val="424142"/>
                </a:solidFill>
                <a:effectLst/>
                <a:latin typeface="Times New Roman" pitchFamily="18" charset="0"/>
                <a:cs typeface="Times New Roman" pitchFamily="18" charset="0"/>
              </a:rPr>
              <a:t>These </a:t>
            </a:r>
            <a:r>
              <a:rPr lang="en-GB" sz="2800" b="0" i="0" dirty="0">
                <a:solidFill>
                  <a:srgbClr val="424142"/>
                </a:solidFill>
                <a:effectLst/>
                <a:latin typeface="Times New Roman" pitchFamily="18" charset="0"/>
                <a:cs typeface="Times New Roman" pitchFamily="18" charset="0"/>
              </a:rPr>
              <a:t>are the values to be nurtured so that all forms of life and the biodiversity on this earth are protected.</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85296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B4BC88-CF20-E141-A302-ACB3D7F56D31}"/>
              </a:ext>
            </a:extLst>
          </p:cNvPr>
          <p:cNvSpPr>
            <a:spLocks noGrp="1"/>
          </p:cNvSpPr>
          <p:nvPr>
            <p:ph type="title"/>
          </p:nvPr>
        </p:nvSpPr>
        <p:spPr/>
        <p:txBody>
          <a:bodyPr/>
          <a:lstStyle/>
          <a:p>
            <a:r>
              <a:rPr lang="en-GB" dirty="0" smtClean="0">
                <a:latin typeface="Abadi" panose="020B0604020104020204" pitchFamily="34" charset="0"/>
              </a:rPr>
              <a:t> </a:t>
            </a:r>
            <a:r>
              <a:rPr lang="en-GB" sz="4400" b="1" dirty="0">
                <a:latin typeface="Times New Roman" pitchFamily="18" charset="0"/>
                <a:cs typeface="Times New Roman" pitchFamily="18" charset="0"/>
              </a:rPr>
              <a:t>Cultural and religious values</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297E3FD2-A4E8-2440-90A1-CD40CF7E9A9E}"/>
              </a:ext>
            </a:extLst>
          </p:cNvPr>
          <p:cNvSpPr>
            <a:spLocks noGrp="1"/>
          </p:cNvSpPr>
          <p:nvPr>
            <p:ph idx="1"/>
          </p:nvPr>
        </p:nvSpPr>
        <p:spPr>
          <a:xfrm>
            <a:off x="609600" y="1600200"/>
            <a:ext cx="10160000" cy="3581400"/>
          </a:xfrm>
        </p:spPr>
        <p:txBody>
          <a:bodyPr>
            <a:normAutofit/>
          </a:bodyPr>
          <a:lstStyle/>
          <a:p>
            <a:pPr algn="just"/>
            <a:r>
              <a:rPr lang="en-GB" sz="2800" dirty="0">
                <a:latin typeface="Times New Roman" pitchFamily="18" charset="0"/>
                <a:cs typeface="Times New Roman" pitchFamily="18" charset="0"/>
              </a:rPr>
              <a:t>These are the values emphasizes that </a:t>
            </a:r>
            <a:r>
              <a:rPr lang="en-GB" sz="2800" b="0" i="0" dirty="0">
                <a:solidFill>
                  <a:srgbClr val="424142"/>
                </a:solidFill>
                <a:effectLst/>
                <a:latin typeface="Times New Roman" pitchFamily="18" charset="0"/>
                <a:cs typeface="Times New Roman" pitchFamily="18" charset="0"/>
              </a:rPr>
              <a:t>man should not exploit nature without nurturing her</a:t>
            </a:r>
            <a:r>
              <a:rPr lang="en-GB" sz="2800" b="0" i="0" dirty="0" smtClean="0">
                <a:solidFill>
                  <a:srgbClr val="424142"/>
                </a:solidFill>
                <a:effectLst/>
                <a:latin typeface="Times New Roman" pitchFamily="18" charset="0"/>
                <a:cs typeface="Times New Roman" pitchFamily="18" charset="0"/>
              </a:rPr>
              <a:t>.</a:t>
            </a:r>
          </a:p>
          <a:p>
            <a:pPr algn="just"/>
            <a:r>
              <a:rPr lang="en-GB" sz="2800" b="0" i="0" dirty="0" smtClean="0">
                <a:solidFill>
                  <a:srgbClr val="424142"/>
                </a:solidFill>
                <a:effectLst/>
                <a:latin typeface="Times New Roman" pitchFamily="18" charset="0"/>
                <a:cs typeface="Times New Roman" pitchFamily="18" charset="0"/>
              </a:rPr>
              <a:t> </a:t>
            </a:r>
            <a:r>
              <a:rPr lang="en-GB" sz="2800" b="0" i="0" dirty="0">
                <a:solidFill>
                  <a:srgbClr val="424142"/>
                </a:solidFill>
                <a:effectLst/>
                <a:latin typeface="Times New Roman" pitchFamily="18" charset="0"/>
                <a:cs typeface="Times New Roman" pitchFamily="18" charset="0"/>
              </a:rPr>
              <a:t>Our cultural customs and rituals in many ways teach us to perform such functions as would protect and nurture nature and respect every aspect of nature, treating them as sacred, are it rivers, earth, mountains or forests.</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512952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39AB5A-D901-D64D-BAA2-A101F1B242DB}"/>
              </a:ext>
            </a:extLst>
          </p:cNvPr>
          <p:cNvSpPr>
            <a:spLocks noGrp="1"/>
          </p:cNvSpPr>
          <p:nvPr>
            <p:ph type="title"/>
          </p:nvPr>
        </p:nvSpPr>
        <p:spPr/>
        <p:txBody>
          <a:bodyPr/>
          <a:lstStyle/>
          <a:p>
            <a:r>
              <a:rPr lang="en-GB" sz="4400" b="1" dirty="0" smtClean="0">
                <a:latin typeface="Times New Roman" pitchFamily="18" charset="0"/>
                <a:cs typeface="Times New Roman" pitchFamily="18" charset="0"/>
              </a:rPr>
              <a:t> </a:t>
            </a:r>
            <a:r>
              <a:rPr lang="en-GB" sz="4400" b="1" dirty="0">
                <a:latin typeface="Times New Roman" pitchFamily="18" charset="0"/>
                <a:cs typeface="Times New Roman" pitchFamily="18" charset="0"/>
              </a:rPr>
              <a:t>Ethical Values</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0F3E615B-8805-4248-B45D-3C43A27B1190}"/>
              </a:ext>
            </a:extLst>
          </p:cNvPr>
          <p:cNvSpPr>
            <a:spLocks noGrp="1"/>
          </p:cNvSpPr>
          <p:nvPr>
            <p:ph idx="1"/>
          </p:nvPr>
        </p:nvSpPr>
        <p:spPr/>
        <p:txBody>
          <a:bodyPr>
            <a:normAutofit/>
          </a:bodyPr>
          <a:lstStyle/>
          <a:p>
            <a:pPr algn="just"/>
            <a:r>
              <a:rPr lang="en-GB" sz="2800" b="0" i="0" dirty="0">
                <a:solidFill>
                  <a:srgbClr val="424142"/>
                </a:solidFill>
                <a:effectLst/>
                <a:latin typeface="Times New Roman" pitchFamily="18" charset="0"/>
                <a:cs typeface="Times New Roman" pitchFamily="18" charset="0"/>
              </a:rPr>
              <a:t>Environmental education should encompass the ethical values of earth-centric rather than human-centric world-view. </a:t>
            </a:r>
            <a:endParaRPr lang="en-GB" sz="2800" b="0" i="0" dirty="0" smtClean="0">
              <a:solidFill>
                <a:srgbClr val="424142"/>
              </a:solidFill>
              <a:effectLst/>
              <a:latin typeface="Times New Roman" pitchFamily="18" charset="0"/>
              <a:cs typeface="Times New Roman" pitchFamily="18" charset="0"/>
            </a:endParaRPr>
          </a:p>
          <a:p>
            <a:pPr algn="just"/>
            <a:r>
              <a:rPr lang="en-GB" sz="2800" b="0" i="0" dirty="0" smtClean="0">
                <a:solidFill>
                  <a:srgbClr val="424142"/>
                </a:solidFill>
                <a:effectLst/>
                <a:latin typeface="Times New Roman" pitchFamily="18" charset="0"/>
                <a:cs typeface="Times New Roman" pitchFamily="18" charset="0"/>
              </a:rPr>
              <a:t>The </a:t>
            </a:r>
            <a:r>
              <a:rPr lang="en-GB" sz="2800" b="0" i="0" dirty="0">
                <a:solidFill>
                  <a:srgbClr val="424142"/>
                </a:solidFill>
                <a:effectLst/>
                <a:latin typeface="Times New Roman" pitchFamily="18" charset="0"/>
                <a:cs typeface="Times New Roman" pitchFamily="18" charset="0"/>
              </a:rPr>
              <a:t>educational system should promote the earth-citizenship thinking</a:t>
            </a:r>
            <a:r>
              <a:rPr lang="en-GB" sz="2800" b="0" i="0" dirty="0" smtClean="0">
                <a:solidFill>
                  <a:srgbClr val="424142"/>
                </a:solidFill>
                <a:effectLst/>
                <a:latin typeface="Times New Roman" pitchFamily="18" charset="0"/>
                <a:cs typeface="Times New Roman" pitchFamily="18" charset="0"/>
              </a:rPr>
              <a:t>.</a:t>
            </a:r>
          </a:p>
          <a:p>
            <a:pPr algn="just"/>
            <a:r>
              <a:rPr lang="en-GB" sz="2800" b="0" i="0" dirty="0" smtClean="0">
                <a:solidFill>
                  <a:srgbClr val="424142"/>
                </a:solidFill>
                <a:effectLst/>
                <a:latin typeface="Times New Roman" pitchFamily="18" charset="0"/>
                <a:cs typeface="Times New Roman" pitchFamily="18" charset="0"/>
              </a:rPr>
              <a:t> </a:t>
            </a:r>
            <a:r>
              <a:rPr lang="en-GB" sz="2800" b="0" i="0" dirty="0">
                <a:solidFill>
                  <a:srgbClr val="424142"/>
                </a:solidFill>
                <a:effectLst/>
                <a:latin typeface="Times New Roman" pitchFamily="18" charset="0"/>
                <a:cs typeface="Times New Roman" pitchFamily="18" charset="0"/>
              </a:rPr>
              <a:t>Instead of considering human being as supreme we have to think of the welfare of the earth.</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0601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20B15-FAD9-5D4A-82C2-E4012D00995B}"/>
              </a:ext>
            </a:extLst>
          </p:cNvPr>
          <p:cNvSpPr>
            <a:spLocks noGrp="1"/>
          </p:cNvSpPr>
          <p:nvPr>
            <p:ph type="title"/>
          </p:nvPr>
        </p:nvSpPr>
        <p:spPr/>
        <p:txBody>
          <a:bodyPr/>
          <a:lstStyle/>
          <a:p>
            <a:r>
              <a:rPr lang="en-GB" sz="4400" b="1" dirty="0" smtClean="0">
                <a:latin typeface="Times New Roman" pitchFamily="18" charset="0"/>
                <a:cs typeface="Times New Roman" pitchFamily="18" charset="0"/>
              </a:rPr>
              <a:t>Spiritual </a:t>
            </a:r>
            <a:r>
              <a:rPr lang="en-GB" sz="4400" b="1" dirty="0">
                <a:latin typeface="Times New Roman" pitchFamily="18" charset="0"/>
                <a:cs typeface="Times New Roman" pitchFamily="18" charset="0"/>
              </a:rPr>
              <a:t>Values</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859E6EB2-416A-FB49-95C2-63C004B3AFB5}"/>
              </a:ext>
            </a:extLst>
          </p:cNvPr>
          <p:cNvSpPr>
            <a:spLocks noGrp="1"/>
          </p:cNvSpPr>
          <p:nvPr>
            <p:ph idx="1"/>
          </p:nvPr>
        </p:nvSpPr>
        <p:spPr/>
        <p:txBody>
          <a:bodyPr>
            <a:normAutofit/>
          </a:bodyPr>
          <a:lstStyle/>
          <a:p>
            <a:pPr algn="just"/>
            <a:r>
              <a:rPr lang="en-GB" sz="2800" b="0" i="0" dirty="0">
                <a:solidFill>
                  <a:srgbClr val="424142"/>
                </a:solidFill>
                <a:effectLst/>
                <a:latin typeface="Times New Roman" pitchFamily="18" charset="0"/>
                <a:cs typeface="Times New Roman" pitchFamily="18" charset="0"/>
              </a:rPr>
              <a:t>Principles of self-restraint, self-discipline, contentment, </a:t>
            </a:r>
            <a:r>
              <a:rPr lang="en-GB" sz="2800" b="0" i="0" dirty="0">
                <a:solidFill>
                  <a:srgbClr val="424142"/>
                </a:solidFill>
                <a:effectLst/>
                <a:latin typeface="Times New Roman" pitchFamily="18" charset="0"/>
                <a:ea typeface="Arial Nova" panose="02000000000000000000" pitchFamily="2" charset="0"/>
                <a:cs typeface="Times New Roman" pitchFamily="18" charset="0"/>
              </a:rPr>
              <a:t>reduction</a:t>
            </a:r>
            <a:r>
              <a:rPr lang="en-GB" sz="2800" b="0" i="0" dirty="0">
                <a:solidFill>
                  <a:srgbClr val="424142"/>
                </a:solidFill>
                <a:effectLst/>
                <a:latin typeface="Times New Roman" pitchFamily="18" charset="0"/>
                <a:cs typeface="Times New Roman" pitchFamily="18" charset="0"/>
              </a:rPr>
              <a:t> of wants, freedom from greed and austerity are some of the finest elements intricately woven into the traditional and religious fabric of our country</a:t>
            </a:r>
            <a:r>
              <a:rPr lang="en-GB" sz="2800" b="0" i="0" dirty="0" smtClean="0">
                <a:solidFill>
                  <a:srgbClr val="424142"/>
                </a:solidFill>
                <a:effectLst/>
                <a:latin typeface="Times New Roman" pitchFamily="18" charset="0"/>
                <a:cs typeface="Times New Roman" pitchFamily="18" charset="0"/>
              </a:rPr>
              <a:t>.</a:t>
            </a:r>
          </a:p>
          <a:p>
            <a:pPr algn="just"/>
            <a:r>
              <a:rPr lang="en-GB" sz="2800" b="0" i="0" dirty="0" smtClean="0">
                <a:solidFill>
                  <a:srgbClr val="424142"/>
                </a:solidFill>
                <a:effectLst/>
                <a:latin typeface="Times New Roman" pitchFamily="18" charset="0"/>
                <a:cs typeface="Times New Roman" pitchFamily="18" charset="0"/>
              </a:rPr>
              <a:t> </a:t>
            </a:r>
            <a:r>
              <a:rPr lang="en-GB" sz="2800" b="0" i="0" dirty="0">
                <a:solidFill>
                  <a:srgbClr val="424142"/>
                </a:solidFill>
                <a:effectLst/>
                <a:latin typeface="Times New Roman" pitchFamily="18" charset="0"/>
                <a:cs typeface="Times New Roman" pitchFamily="18" charset="0"/>
              </a:rPr>
              <a:t>All these values promote conservationism and transform our consumeristic approach.</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239994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86AAAC-036F-F14E-A964-48509BAD01B9}"/>
              </a:ext>
            </a:extLst>
          </p:cNvPr>
          <p:cNvSpPr>
            <a:spLocks noGrp="1"/>
          </p:cNvSpPr>
          <p:nvPr>
            <p:ph type="title"/>
          </p:nvPr>
        </p:nvSpPr>
        <p:spPr/>
        <p:txBody>
          <a:bodyPr/>
          <a:lstStyle/>
          <a:p>
            <a:r>
              <a:rPr lang="en-GB" b="1" dirty="0"/>
              <a:t> </a:t>
            </a:r>
            <a:r>
              <a:rPr lang="en-GB" sz="4400" b="1" dirty="0" smtClean="0">
                <a:latin typeface="Times New Roman" pitchFamily="18" charset="0"/>
                <a:cs typeface="Times New Roman" pitchFamily="18" charset="0"/>
              </a:rPr>
              <a:t>Education and modernization</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568D37B9-0CBD-3647-A157-9F69E2284C4D}"/>
              </a:ext>
            </a:extLst>
          </p:cNvPr>
          <p:cNvSpPr>
            <a:spLocks noGrp="1"/>
          </p:cNvSpPr>
          <p:nvPr>
            <p:ph idx="1"/>
          </p:nvPr>
        </p:nvSpPr>
        <p:spPr>
          <a:xfrm>
            <a:off x="609600" y="1752600"/>
            <a:ext cx="10160000" cy="4648200"/>
          </a:xfrm>
        </p:spPr>
        <p:txBody>
          <a:bodyPr>
            <a:noAutofit/>
          </a:bodyPr>
          <a:lstStyle/>
          <a:p>
            <a:pPr algn="just"/>
            <a:r>
              <a:rPr lang="en-US" sz="2800" dirty="0">
                <a:latin typeface="Times New Roman" pitchFamily="18" charset="0"/>
                <a:cs typeface="Times New Roman" pitchFamily="18" charset="0"/>
              </a:rPr>
              <a:t>Education can help in accelerating the process of </a:t>
            </a:r>
            <a:r>
              <a:rPr lang="en-US" sz="2800" dirty="0" smtClean="0">
                <a:latin typeface="Times New Roman" pitchFamily="18" charset="0"/>
                <a:cs typeface="Times New Roman" pitchFamily="18" charset="0"/>
              </a:rPr>
              <a:t>modernization</a:t>
            </a:r>
            <a:r>
              <a:rPr lang="en-US" sz="2800" dirty="0">
                <a:latin typeface="Times New Roman" pitchFamily="18" charset="0"/>
                <a:cs typeface="Times New Roman" pitchFamily="18" charset="0"/>
              </a:rPr>
              <a:t> by fostering a democratic and secular outlook and vision among the people</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Education helps people to prepare for future life winch is essential for modernization</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helps them to acquire all social skills for leading a better future life.</a:t>
            </a:r>
            <a:endParaRPr lang="en-GB"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Modernization </a:t>
            </a:r>
            <a:r>
              <a:rPr lang="en-US" sz="2800" dirty="0">
                <a:latin typeface="Times New Roman" pitchFamily="18" charset="0"/>
                <a:cs typeface="Times New Roman" pitchFamily="18" charset="0"/>
              </a:rPr>
              <a:t>is the process of updating something or making it work in a contemporary setting.</a:t>
            </a:r>
          </a:p>
        </p:txBody>
      </p:sp>
    </p:spTree>
    <p:extLst>
      <p:ext uri="{BB962C8B-B14F-4D97-AF65-F5344CB8AC3E}">
        <p14:creationId xmlns:p14="http://schemas.microsoft.com/office/powerpoint/2010/main" val="3845928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604E42-7D23-574D-80F5-2E01387E6FB4}"/>
              </a:ext>
            </a:extLst>
          </p:cNvPr>
          <p:cNvSpPr>
            <a:spLocks noGrp="1"/>
          </p:cNvSpPr>
          <p:nvPr>
            <p:ph type="title"/>
          </p:nvPr>
        </p:nvSpPr>
        <p:spPr>
          <a:xfrm>
            <a:off x="944662" y="762000"/>
            <a:ext cx="8761413" cy="990600"/>
          </a:xfrm>
        </p:spPr>
        <p:txBody>
          <a:bodyPr/>
          <a:lstStyle/>
          <a:p>
            <a:r>
              <a:rPr lang="en-GB" sz="4400" b="1" dirty="0">
                <a:latin typeface="Times New Roman" pitchFamily="18" charset="0"/>
                <a:cs typeface="Times New Roman" pitchFamily="18" charset="0"/>
              </a:rPr>
              <a:t>Advantages of  Modernization</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AE3EDA41-CFB0-2948-87D5-C462186DFDC1}"/>
              </a:ext>
            </a:extLst>
          </p:cNvPr>
          <p:cNvSpPr>
            <a:spLocks noGrp="1"/>
          </p:cNvSpPr>
          <p:nvPr>
            <p:ph idx="1"/>
          </p:nvPr>
        </p:nvSpPr>
        <p:spPr>
          <a:xfrm>
            <a:off x="880416" y="1828800"/>
            <a:ext cx="8825659" cy="4495800"/>
          </a:xfrm>
        </p:spPr>
        <p:txBody>
          <a:bodyPr>
            <a:noAutofit/>
          </a:bodyPr>
          <a:lstStyle/>
          <a:p>
            <a:pPr algn="just"/>
            <a:r>
              <a:rPr lang="en-US" sz="2800" dirty="0">
                <a:latin typeface="Times New Roman" pitchFamily="18" charset="0"/>
                <a:cs typeface="Times New Roman" pitchFamily="18" charset="0"/>
              </a:rPr>
              <a:t>The main purpose of the modernization of artistic education is to improve the quality of the system through transformations and enhance its ability to respond adequately to the challenges of the time</a:t>
            </a:r>
            <a:endParaRPr lang="en-GB"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best advantage of </a:t>
            </a:r>
            <a:r>
              <a:rPr lang="en-US" sz="2800" dirty="0" smtClean="0">
                <a:latin typeface="Times New Roman" pitchFamily="18" charset="0"/>
                <a:cs typeface="Times New Roman" pitchFamily="18" charset="0"/>
              </a:rPr>
              <a:t>modernization </a:t>
            </a:r>
            <a:r>
              <a:rPr lang="en-US" sz="2800" dirty="0">
                <a:latin typeface="Times New Roman" pitchFamily="18" charset="0"/>
                <a:cs typeface="Times New Roman" pitchFamily="18" charset="0"/>
              </a:rPr>
              <a:t>is that the students have several ways to understand the topic ,either by learning on mobile phones or at multi media</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while </a:t>
            </a:r>
            <a:r>
              <a:rPr lang="en-US" sz="2800" dirty="0">
                <a:latin typeface="Times New Roman" pitchFamily="18" charset="0"/>
                <a:cs typeface="Times New Roman" pitchFamily="18" charset="0"/>
              </a:rPr>
              <a:t>in the other hand as the system has been </a:t>
            </a:r>
            <a:r>
              <a:rPr lang="en-US" sz="2800" dirty="0" smtClean="0">
                <a:latin typeface="Times New Roman" pitchFamily="18" charset="0"/>
                <a:cs typeface="Times New Roman" pitchFamily="18" charset="0"/>
              </a:rPr>
              <a:t>modernized </a:t>
            </a:r>
            <a:r>
              <a:rPr lang="en-US" sz="2800" dirty="0">
                <a:latin typeface="Times New Roman" pitchFamily="18" charset="0"/>
                <a:cs typeface="Times New Roman" pitchFamily="18" charset="0"/>
              </a:rPr>
              <a:t>the students uses to work slowly and </a:t>
            </a:r>
            <a:r>
              <a:rPr lang="en-GB" sz="2800" dirty="0">
                <a:latin typeface="Times New Roman" pitchFamily="18" charset="0"/>
                <a:cs typeface="Times New Roman" pitchFamily="18" charset="0"/>
              </a:rPr>
              <a:t>lazily.</a:t>
            </a:r>
          </a:p>
        </p:txBody>
      </p:sp>
    </p:spTree>
    <p:extLst>
      <p:ext uri="{BB962C8B-B14F-4D97-AF65-F5344CB8AC3E}">
        <p14:creationId xmlns:p14="http://schemas.microsoft.com/office/powerpoint/2010/main" val="868290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2DA25F-A24C-8649-ABEF-2B04CB1F8F40}"/>
              </a:ext>
            </a:extLst>
          </p:cNvPr>
          <p:cNvSpPr>
            <a:spLocks noGrp="1"/>
          </p:cNvSpPr>
          <p:nvPr>
            <p:ph type="title"/>
          </p:nvPr>
        </p:nvSpPr>
        <p:spPr>
          <a:xfrm>
            <a:off x="609600" y="685800"/>
            <a:ext cx="10160000" cy="1600200"/>
          </a:xfrm>
        </p:spPr>
        <p:txBody>
          <a:bodyPr/>
          <a:lstStyle/>
          <a:p>
            <a:r>
              <a:rPr lang="en-US" sz="4400" b="1" dirty="0">
                <a:latin typeface="Times New Roman" pitchFamily="18" charset="0"/>
                <a:cs typeface="Times New Roman" pitchFamily="18" charset="0"/>
              </a:rPr>
              <a:t>Function of education in social </a:t>
            </a:r>
            <a:r>
              <a:rPr lang="en-US" sz="4400" b="1" dirty="0" smtClean="0">
                <a:latin typeface="Times New Roman" pitchFamily="18" charset="0"/>
                <a:cs typeface="Times New Roman" pitchFamily="18" charset="0"/>
              </a:rPr>
              <a:t>dev</a:t>
            </a:r>
            <a:r>
              <a:rPr lang="en-GB" sz="4400" b="1" dirty="0" smtClean="0">
                <a:latin typeface="Times New Roman" pitchFamily="18" charset="0"/>
                <a:cs typeface="Times New Roman" pitchFamily="18" charset="0"/>
              </a:rPr>
              <a:t>elopement</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18450471-CCC5-074B-B775-168F94FC10B5}"/>
              </a:ext>
            </a:extLst>
          </p:cNvPr>
          <p:cNvSpPr>
            <a:spLocks noGrp="1"/>
          </p:cNvSpPr>
          <p:nvPr>
            <p:ph idx="1"/>
          </p:nvPr>
        </p:nvSpPr>
        <p:spPr>
          <a:xfrm>
            <a:off x="609600" y="2590800"/>
            <a:ext cx="10160000" cy="2514600"/>
          </a:xfrm>
        </p:spPr>
        <p:txBody>
          <a:bodyPr>
            <a:normAutofit/>
          </a:bodyPr>
          <a:lstStyle/>
          <a:p>
            <a:r>
              <a:rPr lang="en-US" sz="2800" dirty="0">
                <a:latin typeface="Arial" panose="020B0604020202020204" pitchFamily="34" charset="0"/>
                <a:cs typeface="Arial" panose="020B0604020202020204" pitchFamily="34" charset="0"/>
              </a:rPr>
              <a:t>Social development is one of the important dimensions</a:t>
            </a:r>
            <a:r>
              <a:rPr lang="en-US" sz="2800" dirty="0" smtClean="0">
                <a:latin typeface="Arial" panose="020B0604020202020204" pitchFamily="34" charset="0"/>
                <a:cs typeface="Arial" panose="020B0604020202020204" pitchFamily="34" charset="0"/>
              </a:rPr>
              <a:t>.</a:t>
            </a:r>
          </a:p>
          <a:p>
            <a:endParaRPr lang="en-GB" sz="2800" dirty="0" smtClean="0">
              <a:latin typeface="Arial" panose="020B0604020202020204" pitchFamily="34" charset="0"/>
              <a:cs typeface="Arial" panose="020B0604020202020204" pitchFamily="34" charset="0"/>
            </a:endParaRPr>
          </a:p>
          <a:p>
            <a:r>
              <a:rPr lang="en-GB" sz="2800" dirty="0" smtClean="0">
                <a:latin typeface="Arial" panose="020B0604020202020204" pitchFamily="34" charset="0"/>
                <a:cs typeface="Arial" panose="020B0604020202020204" pitchFamily="34" charset="0"/>
              </a:rPr>
              <a:t>Education </a:t>
            </a:r>
            <a:r>
              <a:rPr lang="en-GB" sz="2800" dirty="0">
                <a:latin typeface="Arial" panose="020B0604020202020204" pitchFamily="34" charset="0"/>
                <a:cs typeface="Arial" panose="020B0604020202020204" pitchFamily="34" charset="0"/>
              </a:rPr>
              <a:t>plays an important role in human development. Human development encompasses development in several dimensions of human well being.</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263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FEB1E7-FF1F-B249-8BE7-DBA21856EABE}"/>
              </a:ext>
            </a:extLst>
          </p:cNvPr>
          <p:cNvSpPr>
            <a:spLocks noGrp="1"/>
          </p:cNvSpPr>
          <p:nvPr>
            <p:ph type="title"/>
          </p:nvPr>
        </p:nvSpPr>
        <p:spPr>
          <a:xfrm>
            <a:off x="1219200" y="838200"/>
            <a:ext cx="8761413" cy="706964"/>
          </a:xfrm>
        </p:spPr>
        <p:txBody>
          <a:bodyPr/>
          <a:lstStyle/>
          <a:p>
            <a:r>
              <a:rPr lang="en-GB" sz="4400" b="1" dirty="0">
                <a:latin typeface="Times New Roman" pitchFamily="18" charset="0"/>
                <a:cs typeface="Times New Roman" pitchFamily="18" charset="0"/>
              </a:rPr>
              <a:t>Disadvantages of modernization</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607C1109-3CCB-D840-8D8F-4122D2652634}"/>
              </a:ext>
            </a:extLst>
          </p:cNvPr>
          <p:cNvSpPr>
            <a:spLocks noGrp="1"/>
          </p:cNvSpPr>
          <p:nvPr>
            <p:ph idx="1"/>
          </p:nvPr>
        </p:nvSpPr>
        <p:spPr>
          <a:xfrm>
            <a:off x="609600" y="2362200"/>
            <a:ext cx="10160000" cy="2895600"/>
          </a:xfrm>
        </p:spPr>
        <p:txBody>
          <a:bodyPr>
            <a:normAutofit/>
          </a:bodyPr>
          <a:lstStyle/>
          <a:p>
            <a:pPr algn="just"/>
            <a:r>
              <a:rPr lang="en-US" sz="2800" dirty="0">
                <a:latin typeface="Times New Roman" pitchFamily="18" charset="0"/>
                <a:cs typeface="Times New Roman" pitchFamily="18" charset="0"/>
              </a:rPr>
              <a:t>The negative effects of modernization span economic, social and even psychological borders. </a:t>
            </a:r>
            <a:endParaRPr lang="en-GB"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Furthermore, with modernization comes an increasingly faster pace of life and constant need to connect to others with phones, computers and other technology, eliminating a sense of peace and calm.</a:t>
            </a:r>
          </a:p>
        </p:txBody>
      </p:sp>
    </p:spTree>
    <p:extLst>
      <p:ext uri="{BB962C8B-B14F-4D97-AF65-F5344CB8AC3E}">
        <p14:creationId xmlns:p14="http://schemas.microsoft.com/office/powerpoint/2010/main" val="2720013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4E45EE-FF62-1944-8285-EB3D570F4A50}"/>
              </a:ext>
            </a:extLst>
          </p:cNvPr>
          <p:cNvSpPr>
            <a:spLocks noGrp="1"/>
          </p:cNvSpPr>
          <p:nvPr>
            <p:ph type="title"/>
          </p:nvPr>
        </p:nvSpPr>
        <p:spPr>
          <a:xfrm>
            <a:off x="609600" y="533400"/>
            <a:ext cx="10160000" cy="1219200"/>
          </a:xfrm>
        </p:spPr>
        <p:txBody>
          <a:bodyPr/>
          <a:lstStyle/>
          <a:p>
            <a:r>
              <a:rPr lang="en-US" sz="4400" b="1" dirty="0">
                <a:latin typeface="Times New Roman" pitchFamily="18" charset="0"/>
                <a:cs typeface="Times New Roman" pitchFamily="18" charset="0"/>
              </a:rPr>
              <a:t>Function of education in social </a:t>
            </a:r>
            <a:r>
              <a:rPr lang="en-US" sz="4400" b="1" dirty="0" smtClean="0">
                <a:latin typeface="Times New Roman" pitchFamily="18" charset="0"/>
                <a:cs typeface="Times New Roman" pitchFamily="18" charset="0"/>
              </a:rPr>
              <a:t>dev</a:t>
            </a:r>
            <a:r>
              <a:rPr lang="en-GB" sz="4400" b="1" dirty="0" smtClean="0">
                <a:latin typeface="Times New Roman" pitchFamily="18" charset="0"/>
                <a:cs typeface="Times New Roman" pitchFamily="18" charset="0"/>
              </a:rPr>
              <a:t>elopement</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2BFB5780-50B3-EC4A-9CD0-BD21851F21C9}"/>
              </a:ext>
            </a:extLst>
          </p:cNvPr>
          <p:cNvSpPr>
            <a:spLocks noGrp="1"/>
          </p:cNvSpPr>
          <p:nvPr>
            <p:ph idx="1"/>
          </p:nvPr>
        </p:nvSpPr>
        <p:spPr>
          <a:xfrm>
            <a:off x="609600" y="2362200"/>
            <a:ext cx="10160000" cy="4038600"/>
          </a:xfrm>
        </p:spPr>
        <p:txBody>
          <a:bodyPr>
            <a:normAutofit/>
          </a:bodyPr>
          <a:lstStyle/>
          <a:p>
            <a:r>
              <a:rPr lang="en-US" sz="2800" dirty="0">
                <a:latin typeface="Times New Roman" pitchFamily="18" charset="0"/>
                <a:cs typeface="Times New Roman" pitchFamily="18" charset="0"/>
              </a:rPr>
              <a:t>Education serves several functions for society.</a:t>
            </a:r>
            <a:endParaRPr lang="en-GB" sz="2800" dirty="0">
              <a:latin typeface="Times New Roman" pitchFamily="18" charset="0"/>
              <a:cs typeface="Times New Roman" pitchFamily="18" charset="0"/>
            </a:endParaRPr>
          </a:p>
          <a:p>
            <a:pPr marL="0" indent="0">
              <a:buNone/>
            </a:pPr>
            <a:r>
              <a:rPr lang="en-GB" sz="2800" dirty="0">
                <a:latin typeface="Times New Roman" pitchFamily="18" charset="0"/>
                <a:cs typeface="Times New Roman" pitchFamily="18" charset="0"/>
              </a:rPr>
              <a:t>These are follow:</a:t>
            </a:r>
            <a:r>
              <a:rPr lang="en-US" sz="2800" dirty="0">
                <a:latin typeface="Times New Roman" pitchFamily="18" charset="0"/>
                <a:cs typeface="Times New Roman" pitchFamily="18" charset="0"/>
              </a:rPr>
              <a:t> </a:t>
            </a:r>
            <a:endParaRPr lang="en-GB" sz="2800" dirty="0">
              <a:latin typeface="Times New Roman" pitchFamily="18" charset="0"/>
              <a:cs typeface="Times New Roman" pitchFamily="18" charset="0"/>
            </a:endParaRPr>
          </a:p>
          <a:p>
            <a:r>
              <a:rPr lang="en-GB" sz="2800" dirty="0">
                <a:latin typeface="Times New Roman" pitchFamily="18" charset="0"/>
                <a:cs typeface="Times New Roman" pitchFamily="18" charset="0"/>
              </a:rPr>
              <a:t>1. </a:t>
            </a:r>
            <a:r>
              <a:rPr lang="en-US" sz="2800" dirty="0">
                <a:latin typeface="Times New Roman" pitchFamily="18" charset="0"/>
                <a:cs typeface="Times New Roman" pitchFamily="18" charset="0"/>
              </a:rPr>
              <a:t>S</a:t>
            </a:r>
            <a:r>
              <a:rPr lang="en-US" sz="2800" dirty="0" smtClean="0">
                <a:latin typeface="Times New Roman" pitchFamily="18" charset="0"/>
                <a:cs typeface="Times New Roman" pitchFamily="18" charset="0"/>
              </a:rPr>
              <a:t>ocialization</a:t>
            </a:r>
            <a:endParaRPr lang="en-GB" sz="2800" dirty="0">
              <a:latin typeface="Times New Roman" pitchFamily="18" charset="0"/>
              <a:cs typeface="Times New Roman" pitchFamily="18" charset="0"/>
            </a:endParaRPr>
          </a:p>
          <a:p>
            <a:r>
              <a:rPr lang="en-GB" sz="2800" dirty="0">
                <a:latin typeface="Times New Roman" pitchFamily="18" charset="0"/>
                <a:cs typeface="Times New Roman" pitchFamily="18" charset="0"/>
              </a:rPr>
              <a:t>2. </a:t>
            </a:r>
            <a:r>
              <a:rPr lang="en-US" sz="2800" dirty="0">
                <a:latin typeface="Times New Roman" pitchFamily="18" charset="0"/>
                <a:cs typeface="Times New Roman" pitchFamily="18" charset="0"/>
              </a:rPr>
              <a:t>S</a:t>
            </a:r>
            <a:r>
              <a:rPr lang="en-US" sz="2800" dirty="0" smtClean="0">
                <a:latin typeface="Times New Roman" pitchFamily="18" charset="0"/>
                <a:cs typeface="Times New Roman" pitchFamily="18" charset="0"/>
              </a:rPr>
              <a:t>ocial </a:t>
            </a:r>
            <a:r>
              <a:rPr lang="en-US" sz="2800" dirty="0">
                <a:latin typeface="Times New Roman" pitchFamily="18" charset="0"/>
                <a:cs typeface="Times New Roman" pitchFamily="18" charset="0"/>
              </a:rPr>
              <a:t>integration</a:t>
            </a:r>
            <a:endParaRPr lang="en-GB" sz="2800" dirty="0">
              <a:latin typeface="Times New Roman" pitchFamily="18" charset="0"/>
              <a:cs typeface="Times New Roman" pitchFamily="18" charset="0"/>
            </a:endParaRPr>
          </a:p>
          <a:p>
            <a:r>
              <a:rPr lang="en-GB" sz="2800" dirty="0">
                <a:latin typeface="Times New Roman" pitchFamily="18" charset="0"/>
                <a:cs typeface="Times New Roman" pitchFamily="18" charset="0"/>
              </a:rPr>
              <a:t>3.</a:t>
            </a:r>
            <a:r>
              <a:rPr lang="en-US" sz="2800" dirty="0">
                <a:latin typeface="Times New Roman" pitchFamily="18" charset="0"/>
                <a:cs typeface="Times New Roman" pitchFamily="18" charset="0"/>
              </a:rPr>
              <a:t> </a:t>
            </a:r>
            <a:r>
              <a:rPr lang="en-US" sz="2800" dirty="0">
                <a:latin typeface="Times New Roman" pitchFamily="18" charset="0"/>
                <a:cs typeface="Times New Roman" pitchFamily="18" charset="0"/>
              </a:rPr>
              <a:t>S</a:t>
            </a:r>
            <a:r>
              <a:rPr lang="en-US" sz="2800" dirty="0" smtClean="0">
                <a:latin typeface="Times New Roman" pitchFamily="18" charset="0"/>
                <a:cs typeface="Times New Roman" pitchFamily="18" charset="0"/>
              </a:rPr>
              <a:t>ocial </a:t>
            </a:r>
            <a:r>
              <a:rPr lang="en-US" sz="2800" dirty="0">
                <a:latin typeface="Times New Roman" pitchFamily="18" charset="0"/>
                <a:cs typeface="Times New Roman" pitchFamily="18" charset="0"/>
              </a:rPr>
              <a:t>placement, and</a:t>
            </a:r>
            <a:endParaRPr lang="en-GB" sz="2800" dirty="0">
              <a:latin typeface="Times New Roman" pitchFamily="18" charset="0"/>
              <a:cs typeface="Times New Roman" pitchFamily="18" charset="0"/>
            </a:endParaRPr>
          </a:p>
          <a:p>
            <a:r>
              <a:rPr lang="en-GB" sz="2800" dirty="0">
                <a:latin typeface="Times New Roman" pitchFamily="18" charset="0"/>
                <a:cs typeface="Times New Roman" pitchFamily="18" charset="0"/>
              </a:rPr>
              <a:t>4. Social and Cultural innovation</a:t>
            </a:r>
          </a:p>
          <a:p>
            <a:r>
              <a:rPr lang="en-GB" sz="2800" dirty="0">
                <a:latin typeface="Times New Roman" pitchFamily="18" charset="0"/>
                <a:cs typeface="Times New Roman" pitchFamily="18" charset="0"/>
              </a:rPr>
              <a:t>5. Social Development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278044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75D796-DDAD-AF41-BA0C-DBDB0F7FF17B}"/>
              </a:ext>
            </a:extLst>
          </p:cNvPr>
          <p:cNvSpPr>
            <a:spLocks noGrp="1"/>
          </p:cNvSpPr>
          <p:nvPr>
            <p:ph type="title"/>
          </p:nvPr>
        </p:nvSpPr>
        <p:spPr/>
        <p:txBody>
          <a:bodyPr/>
          <a:lstStyle/>
          <a:p>
            <a:r>
              <a:rPr lang="en-GB" dirty="0" smtClean="0">
                <a:latin typeface="Abadi" panose="020B0604020104020204" pitchFamily="34" charset="0"/>
              </a:rPr>
              <a:t> </a:t>
            </a:r>
            <a:r>
              <a:rPr lang="en-GB" sz="4400" b="1" dirty="0">
                <a:latin typeface="Times New Roman" pitchFamily="18" charset="0"/>
                <a:cs typeface="Times New Roman" pitchFamily="18" charset="0"/>
              </a:rPr>
              <a:t>Socialization</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5DE8B315-A6CB-F544-9E59-23D05A661E2A}"/>
              </a:ext>
            </a:extLst>
          </p:cNvPr>
          <p:cNvSpPr>
            <a:spLocks noGrp="1"/>
          </p:cNvSpPr>
          <p:nvPr>
            <p:ph idx="1"/>
          </p:nvPr>
        </p:nvSpPr>
        <p:spPr>
          <a:xfrm>
            <a:off x="609600" y="2057400"/>
            <a:ext cx="10160000" cy="3352800"/>
          </a:xfrm>
        </p:spPr>
        <p:txBody>
          <a:bodyPr>
            <a:noAutofit/>
          </a:bodyPr>
          <a:lstStyle/>
          <a:p>
            <a:pPr algn="just"/>
            <a:r>
              <a:rPr lang="en-GB" sz="2800" dirty="0" smtClean="0">
                <a:latin typeface="Times New Roman" pitchFamily="18" charset="0"/>
                <a:cs typeface="Times New Roman" pitchFamily="18" charset="0"/>
              </a:rPr>
              <a:t>Socialization: H</a:t>
            </a:r>
            <a:r>
              <a:rPr lang="en-US" sz="2800" dirty="0" smtClean="0">
                <a:latin typeface="Times New Roman" pitchFamily="18" charset="0"/>
                <a:cs typeface="Times New Roman" pitchFamily="18" charset="0"/>
              </a:rPr>
              <a:t>uman </a:t>
            </a:r>
            <a:r>
              <a:rPr lang="en-US" sz="2800" dirty="0">
                <a:latin typeface="Times New Roman" pitchFamily="18" charset="0"/>
                <a:cs typeface="Times New Roman" pitchFamily="18" charset="0"/>
              </a:rPr>
              <a:t>beings are social animals, in order to learn social skills and social norms of society, one have to socialize.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Educational </a:t>
            </a:r>
            <a:r>
              <a:rPr lang="en-US" sz="2800" dirty="0">
                <a:latin typeface="Times New Roman" pitchFamily="18" charset="0"/>
                <a:cs typeface="Times New Roman" pitchFamily="18" charset="0"/>
              </a:rPr>
              <a:t>institution provide us the platform, to interact with different people of our own age and common interest</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help us to groom our personality and acquire quality personality traits.</a:t>
            </a:r>
          </a:p>
        </p:txBody>
      </p:sp>
    </p:spTree>
    <p:extLst>
      <p:ext uri="{BB962C8B-B14F-4D97-AF65-F5344CB8AC3E}">
        <p14:creationId xmlns:p14="http://schemas.microsoft.com/office/powerpoint/2010/main" val="3696555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C84DDA-D0A0-7F4B-A8CC-5B9AC4739694}"/>
              </a:ext>
            </a:extLst>
          </p:cNvPr>
          <p:cNvSpPr>
            <a:spLocks noGrp="1"/>
          </p:cNvSpPr>
          <p:nvPr>
            <p:ph type="title"/>
          </p:nvPr>
        </p:nvSpPr>
        <p:spPr/>
        <p:txBody>
          <a:bodyPr/>
          <a:lstStyle/>
          <a:p>
            <a:r>
              <a:rPr lang="en-GB" dirty="0" smtClean="0">
                <a:latin typeface="Abadi" panose="020B0604020104020204" pitchFamily="34" charset="0"/>
              </a:rPr>
              <a:t> </a:t>
            </a:r>
            <a:r>
              <a:rPr lang="en-GB" sz="4400" b="1" dirty="0">
                <a:latin typeface="Times New Roman" pitchFamily="18" charset="0"/>
                <a:cs typeface="Times New Roman" pitchFamily="18" charset="0"/>
              </a:rPr>
              <a:t>Social integration</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E674BFA8-14F7-AA43-A04E-CC2ED0D06F60}"/>
              </a:ext>
            </a:extLst>
          </p:cNvPr>
          <p:cNvSpPr>
            <a:spLocks noGrp="1"/>
          </p:cNvSpPr>
          <p:nvPr>
            <p:ph idx="1"/>
          </p:nvPr>
        </p:nvSpPr>
        <p:spPr>
          <a:xfrm>
            <a:off x="609600" y="2057400"/>
            <a:ext cx="10160000" cy="3352800"/>
          </a:xfrm>
        </p:spPr>
        <p:txBody>
          <a:bodyPr>
            <a:normAutofit/>
          </a:bodyPr>
          <a:lstStyle/>
          <a:p>
            <a:pPr algn="just"/>
            <a:r>
              <a:rPr lang="en-US" sz="2800" dirty="0">
                <a:latin typeface="Times New Roman" pitchFamily="18" charset="0"/>
                <a:ea typeface="Arial Nova" panose="02000000000000000000" pitchFamily="2" charset="0"/>
                <a:cs typeface="Times New Roman" pitchFamily="18" charset="0"/>
              </a:rPr>
              <a:t>Social </a:t>
            </a:r>
            <a:r>
              <a:rPr lang="en-GB" sz="2800" dirty="0">
                <a:latin typeface="Times New Roman" pitchFamily="18" charset="0"/>
                <a:ea typeface="Arial Nova" panose="02000000000000000000" pitchFamily="2" charset="0"/>
                <a:cs typeface="Times New Roman" pitchFamily="18" charset="0"/>
              </a:rPr>
              <a:t>integration </a:t>
            </a:r>
            <a:r>
              <a:rPr lang="en-US" sz="2800" dirty="0" smtClean="0">
                <a:latin typeface="Times New Roman" pitchFamily="18" charset="0"/>
                <a:ea typeface="Arial Nova" panose="02000000000000000000" pitchFamily="2" charset="0"/>
                <a:cs typeface="Times New Roman" pitchFamily="18" charset="0"/>
              </a:rPr>
              <a:t>education </a:t>
            </a:r>
            <a:r>
              <a:rPr lang="en-US" sz="2800" dirty="0">
                <a:latin typeface="Times New Roman" pitchFamily="18" charset="0"/>
                <a:ea typeface="Arial Nova" panose="02000000000000000000" pitchFamily="2" charset="0"/>
                <a:cs typeface="Times New Roman" pitchFamily="18" charset="0"/>
              </a:rPr>
              <a:t>unify the individuals in society and create the sense of solidarity among them</a:t>
            </a:r>
            <a:r>
              <a:rPr lang="en-US" sz="2800" dirty="0" smtClean="0">
                <a:latin typeface="Times New Roman" pitchFamily="18" charset="0"/>
                <a:ea typeface="Arial Nova" panose="02000000000000000000" pitchFamily="2" charset="0"/>
                <a:cs typeface="Times New Roman" pitchFamily="18" charset="0"/>
              </a:rPr>
              <a:t>.</a:t>
            </a:r>
          </a:p>
          <a:p>
            <a:pPr algn="just"/>
            <a:r>
              <a:rPr lang="en-US" sz="2800" dirty="0" smtClean="0">
                <a:latin typeface="Times New Roman" pitchFamily="18" charset="0"/>
                <a:ea typeface="Arial Nova" panose="02000000000000000000" pitchFamily="2" charset="0"/>
                <a:cs typeface="Times New Roman" pitchFamily="18" charset="0"/>
              </a:rPr>
              <a:t> </a:t>
            </a:r>
            <a:r>
              <a:rPr lang="en-US" sz="2800" dirty="0">
                <a:latin typeface="Times New Roman" pitchFamily="18" charset="0"/>
                <a:ea typeface="Arial Nova" panose="02000000000000000000" pitchFamily="2" charset="0"/>
                <a:cs typeface="Times New Roman" pitchFamily="18" charset="0"/>
              </a:rPr>
              <a:t>It helps the individuals and groups to cooperate with one another and find a common ground for social life</a:t>
            </a:r>
            <a:r>
              <a:rPr lang="en-US" sz="2800" dirty="0" smtClean="0">
                <a:latin typeface="Times New Roman" pitchFamily="18" charset="0"/>
                <a:ea typeface="Arial Nova" panose="02000000000000000000" pitchFamily="2" charset="0"/>
                <a:cs typeface="Times New Roman" pitchFamily="18" charset="0"/>
              </a:rPr>
              <a:t>.</a:t>
            </a:r>
          </a:p>
          <a:p>
            <a:pPr algn="just"/>
            <a:r>
              <a:rPr lang="en-US" sz="2800" dirty="0" smtClean="0">
                <a:latin typeface="Times New Roman" pitchFamily="18" charset="0"/>
                <a:ea typeface="Arial Nova" panose="02000000000000000000" pitchFamily="2" charset="0"/>
                <a:cs typeface="Times New Roman" pitchFamily="18" charset="0"/>
              </a:rPr>
              <a:t> </a:t>
            </a:r>
            <a:r>
              <a:rPr lang="en-US" sz="2800" dirty="0">
                <a:latin typeface="Times New Roman" pitchFamily="18" charset="0"/>
                <a:ea typeface="Arial Nova" panose="02000000000000000000" pitchFamily="2" charset="0"/>
                <a:cs typeface="Times New Roman" pitchFamily="18" charset="0"/>
              </a:rPr>
              <a:t>Nations are built because of education because it unify people into an organized unit.</a:t>
            </a:r>
          </a:p>
        </p:txBody>
      </p:sp>
    </p:spTree>
    <p:extLst>
      <p:ext uri="{BB962C8B-B14F-4D97-AF65-F5344CB8AC3E}">
        <p14:creationId xmlns:p14="http://schemas.microsoft.com/office/powerpoint/2010/main" val="191219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C4C5DC-03FE-FC40-9B88-360398447C51}"/>
              </a:ext>
            </a:extLst>
          </p:cNvPr>
          <p:cNvSpPr>
            <a:spLocks noGrp="1"/>
          </p:cNvSpPr>
          <p:nvPr>
            <p:ph type="title"/>
          </p:nvPr>
        </p:nvSpPr>
        <p:spPr>
          <a:xfrm>
            <a:off x="609600" y="762000"/>
            <a:ext cx="10160000" cy="1524000"/>
          </a:xfrm>
        </p:spPr>
        <p:txBody>
          <a:bodyPr/>
          <a:lstStyle/>
          <a:p>
            <a:r>
              <a:rPr lang="en-GB" dirty="0" smtClean="0">
                <a:latin typeface="Abadi" panose="020B0604020104020204" pitchFamily="34" charset="0"/>
              </a:rPr>
              <a:t> </a:t>
            </a:r>
            <a:r>
              <a:rPr lang="en-GB" sz="4400" b="1" dirty="0">
                <a:latin typeface="Times New Roman" pitchFamily="18" charset="0"/>
                <a:cs typeface="Times New Roman" pitchFamily="18" charset="0"/>
              </a:rPr>
              <a:t>Social placement</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880DCABA-E558-1746-98BF-5F7D97875A66}"/>
              </a:ext>
            </a:extLst>
          </p:cNvPr>
          <p:cNvSpPr>
            <a:spLocks noGrp="1"/>
          </p:cNvSpPr>
          <p:nvPr>
            <p:ph idx="1"/>
          </p:nvPr>
        </p:nvSpPr>
        <p:spPr>
          <a:xfrm>
            <a:off x="609600" y="2438400"/>
            <a:ext cx="10160000" cy="2438400"/>
          </a:xfrm>
        </p:spPr>
        <p:txBody>
          <a:bodyPr>
            <a:normAutofit/>
          </a:bodyPr>
          <a:lstStyle/>
          <a:p>
            <a:pPr algn="just"/>
            <a:r>
              <a:rPr lang="en-US" sz="2800" dirty="0">
                <a:latin typeface="Times New Roman" pitchFamily="18" charset="0"/>
                <a:cs typeface="Times New Roman" pitchFamily="18" charset="0"/>
              </a:rPr>
              <a:t>Social placement as defined by the text is the use of education to improve one's social standing.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other words it is placing people in higher or lower social classes based on the education level they have completed</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575726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9269B4-49B4-D24B-8393-5434DF80F05D}"/>
              </a:ext>
            </a:extLst>
          </p:cNvPr>
          <p:cNvSpPr>
            <a:spLocks noGrp="1"/>
          </p:cNvSpPr>
          <p:nvPr>
            <p:ph type="title"/>
          </p:nvPr>
        </p:nvSpPr>
        <p:spPr/>
        <p:txBody>
          <a:bodyPr/>
          <a:lstStyle/>
          <a:p>
            <a:r>
              <a:rPr lang="en-GB" dirty="0" smtClean="0">
                <a:latin typeface="Abadi" panose="020B0604020104020204" pitchFamily="34" charset="0"/>
              </a:rPr>
              <a:t> </a:t>
            </a:r>
            <a:r>
              <a:rPr lang="en-GB" sz="4400" b="1" dirty="0">
                <a:latin typeface="Times New Roman" pitchFamily="18" charset="0"/>
                <a:cs typeface="Times New Roman" pitchFamily="18" charset="0"/>
              </a:rPr>
              <a:t>Social and Cultural innovation</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F6B1B179-C624-804A-8725-01EB474EB347}"/>
              </a:ext>
            </a:extLst>
          </p:cNvPr>
          <p:cNvSpPr>
            <a:spLocks noGrp="1"/>
          </p:cNvSpPr>
          <p:nvPr>
            <p:ph idx="1"/>
          </p:nvPr>
        </p:nvSpPr>
        <p:spPr>
          <a:xfrm>
            <a:off x="609600" y="1600200"/>
            <a:ext cx="10160000" cy="3581400"/>
          </a:xfrm>
        </p:spPr>
        <p:txBody>
          <a:bodyPr>
            <a:normAutofit/>
          </a:bodyPr>
          <a:lstStyle/>
          <a:p>
            <a:pPr algn="just"/>
            <a:r>
              <a:rPr lang="en-US" sz="2800" dirty="0">
                <a:latin typeface="Times New Roman" pitchFamily="18" charset="0"/>
                <a:cs typeface="Times New Roman" pitchFamily="18" charset="0"/>
              </a:rPr>
              <a:t>Social and cultural innovation is a fourth function of </a:t>
            </a:r>
            <a:r>
              <a:rPr lang="en-US" sz="2800" dirty="0" smtClean="0">
                <a:latin typeface="Times New Roman" pitchFamily="18" charset="0"/>
                <a:cs typeface="Times New Roman" pitchFamily="18" charset="0"/>
              </a:rPr>
              <a:t>education</a:t>
            </a:r>
            <a:endParaRPr lang="en-US" sz="2800" dirty="0">
              <a:latin typeface="Times New Roman" pitchFamily="18" charset="0"/>
              <a:cs typeface="Times New Roman" pitchFamily="18" charset="0"/>
            </a:endParaRPr>
          </a:p>
          <a:p>
            <a:pPr marL="114300" indent="0" algn="just">
              <a:buNone/>
            </a:pP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Social innovations are new social practices that aim to meet social needs in a better way than the existing solutions, resulting from - for example - working conditions, education, community development or </a:t>
            </a:r>
            <a:r>
              <a:rPr lang="en-US" sz="2800" dirty="0" smtClean="0">
                <a:latin typeface="Times New Roman" pitchFamily="18" charset="0"/>
                <a:cs typeface="Times New Roman" pitchFamily="18" charset="0"/>
              </a:rPr>
              <a:t>health.</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8261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9D7942-9851-0246-A60C-4457DD059378}"/>
              </a:ext>
            </a:extLst>
          </p:cNvPr>
          <p:cNvSpPr>
            <a:spLocks noGrp="1"/>
          </p:cNvSpPr>
          <p:nvPr>
            <p:ph type="title"/>
          </p:nvPr>
        </p:nvSpPr>
        <p:spPr/>
        <p:txBody>
          <a:bodyPr/>
          <a:lstStyle/>
          <a:p>
            <a:r>
              <a:rPr lang="en-GB" dirty="0" smtClean="0">
                <a:latin typeface="Abadi" panose="020B0604020104020204" pitchFamily="34" charset="0"/>
              </a:rPr>
              <a:t> </a:t>
            </a:r>
            <a:r>
              <a:rPr lang="en-GB" sz="4400" b="1" dirty="0">
                <a:latin typeface="Times New Roman" pitchFamily="18" charset="0"/>
                <a:cs typeface="Times New Roman" pitchFamily="18" charset="0"/>
              </a:rPr>
              <a:t>Social Development</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EF58A4AC-EE3A-4E4E-97CD-F2B046960B41}"/>
              </a:ext>
            </a:extLst>
          </p:cNvPr>
          <p:cNvSpPr>
            <a:spLocks noGrp="1"/>
          </p:cNvSpPr>
          <p:nvPr>
            <p:ph idx="1"/>
          </p:nvPr>
        </p:nvSpPr>
        <p:spPr>
          <a:xfrm>
            <a:off x="609600" y="1905000"/>
            <a:ext cx="10160000" cy="3962400"/>
          </a:xfrm>
        </p:spPr>
        <p:txBody>
          <a:bodyPr>
            <a:noAutofit/>
          </a:bodyPr>
          <a:lstStyle/>
          <a:p>
            <a:pPr marL="457200" indent="-457200" algn="just">
              <a:buFont typeface="Wingdings" pitchFamily="2" charset="2"/>
              <a:buChar char="v"/>
            </a:pPr>
            <a:r>
              <a:rPr lang="en-US" sz="2800" dirty="0" smtClean="0">
                <a:latin typeface="Times New Roman" pitchFamily="18" charset="0"/>
                <a:cs typeface="Times New Roman" pitchFamily="18" charset="0"/>
              </a:rPr>
              <a:t>Skills </a:t>
            </a:r>
            <a:r>
              <a:rPr lang="en-US" sz="2800" dirty="0">
                <a:latin typeface="Times New Roman" pitchFamily="18" charset="0"/>
                <a:cs typeface="Times New Roman" pitchFamily="18" charset="0"/>
              </a:rPr>
              <a:t>and values learned in education are directly related to the way to which the economy and the occupational structure operate</a:t>
            </a:r>
            <a:r>
              <a:rPr lang="en-US" sz="2800" dirty="0" smtClean="0">
                <a:latin typeface="Times New Roman" pitchFamily="18" charset="0"/>
                <a:cs typeface="Times New Roman" pitchFamily="18" charset="0"/>
              </a:rPr>
              <a:t>.</a:t>
            </a:r>
          </a:p>
          <a:p>
            <a:pPr marL="457200" indent="-457200" algn="just">
              <a:buFont typeface="Wingdings" pitchFamily="2" charset="2"/>
              <a:buChar char="v"/>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Education trains the individuals in skills that are required by the economy. </a:t>
            </a:r>
            <a:endParaRPr lang="en-US" sz="2800" dirty="0" smtClean="0">
              <a:latin typeface="Times New Roman" pitchFamily="18" charset="0"/>
              <a:cs typeface="Times New Roman" pitchFamily="18" charset="0"/>
            </a:endParaRPr>
          </a:p>
          <a:p>
            <a:pPr marL="457200" indent="-457200" algn="just">
              <a:buFont typeface="Wingdings" pitchFamily="2" charset="2"/>
              <a:buChar char="v"/>
            </a:pP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modern planned economy the output of skilled people must be consciously geared to the economic and social priorities of the society</a:t>
            </a:r>
            <a:r>
              <a:rPr lang="en-US"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2900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CA19C2FC-7DBD-5D4C-B35B-CD5BB98E0373}"/>
              </a:ext>
            </a:extLst>
          </p:cNvPr>
          <p:cNvSpPr>
            <a:spLocks noGrp="1"/>
          </p:cNvSpPr>
          <p:nvPr>
            <p:ph type="title"/>
          </p:nvPr>
        </p:nvSpPr>
        <p:spPr/>
        <p:txBody>
          <a:bodyPr/>
          <a:lstStyle/>
          <a:p>
            <a:r>
              <a:rPr lang="en-GB" sz="4400" b="1" dirty="0">
                <a:latin typeface="Times New Roman" pitchFamily="18" charset="0"/>
                <a:cs typeface="Times New Roman" pitchFamily="18" charset="0"/>
              </a:rPr>
              <a:t>Education the process in Social system</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214849D3-7E40-1C48-8319-CD93C59FC3E8}"/>
              </a:ext>
            </a:extLst>
          </p:cNvPr>
          <p:cNvSpPr>
            <a:spLocks noGrp="1"/>
          </p:cNvSpPr>
          <p:nvPr>
            <p:ph idx="1"/>
          </p:nvPr>
        </p:nvSpPr>
        <p:spPr>
          <a:xfrm>
            <a:off x="1683170" y="1676400"/>
            <a:ext cx="8825659" cy="4355771"/>
          </a:xfrm>
        </p:spPr>
        <p:txBody>
          <a:bodyPr>
            <a:normAutofit/>
          </a:bodyPr>
          <a:lstStyle/>
          <a:p>
            <a:pPr algn="just">
              <a:buFont typeface="Wingdings" pitchFamily="2" charset="2"/>
              <a:buChar char="v"/>
            </a:pPr>
            <a:r>
              <a:rPr lang="en-US" sz="2800" dirty="0">
                <a:latin typeface="Times New Roman" pitchFamily="18" charset="0"/>
                <a:cs typeface="Times New Roman" pitchFamily="18" charset="0"/>
              </a:rPr>
              <a:t>Social system refers to the orderly collection of parts or components of society particularly human </a:t>
            </a:r>
            <a:r>
              <a:rPr lang="en-US" sz="2800" dirty="0" smtClean="0">
                <a:latin typeface="Times New Roman" pitchFamily="18" charset="0"/>
                <a:cs typeface="Times New Roman" pitchFamily="18" charset="0"/>
              </a:rPr>
              <a:t>interactions</a:t>
            </a:r>
          </a:p>
          <a:p>
            <a:pPr algn="just">
              <a:buFont typeface="Wingdings" pitchFamily="2" charset="2"/>
              <a:buChar char="v"/>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Every individual in the practice of interaction influences each other. Their interrelationship and interaction presume an exact model which is termed as social </a:t>
            </a:r>
            <a:r>
              <a:rPr lang="en-US" sz="2800" dirty="0" smtClean="0">
                <a:latin typeface="Times New Roman" pitchFamily="18" charset="0"/>
                <a:cs typeface="Times New Roman" pitchFamily="18" charset="0"/>
              </a:rPr>
              <a:t>system</a:t>
            </a:r>
          </a:p>
          <a:p>
            <a:pPr algn="just">
              <a:buFont typeface="Wingdings" pitchFamily="2" charset="2"/>
              <a:buChar char="v"/>
            </a:pPr>
            <a:r>
              <a:rPr lang="en-US" sz="2800" dirty="0" smtClean="0">
                <a:latin typeface="Times New Roman" pitchFamily="18" charset="0"/>
                <a:cs typeface="Times New Roman" pitchFamily="18" charset="0"/>
              </a:rPr>
              <a:t>Education </a:t>
            </a:r>
            <a:r>
              <a:rPr lang="en-US" sz="2800" dirty="0">
                <a:latin typeface="Times New Roman" pitchFamily="18" charset="0"/>
                <a:cs typeface="Times New Roman" pitchFamily="18" charset="0"/>
              </a:rPr>
              <a:t>is the social process by which individual learns the things necessary to fit him to the social life of his society.</a:t>
            </a:r>
          </a:p>
        </p:txBody>
      </p:sp>
    </p:spTree>
    <p:extLst>
      <p:ext uri="{BB962C8B-B14F-4D97-AF65-F5344CB8AC3E}">
        <p14:creationId xmlns:p14="http://schemas.microsoft.com/office/powerpoint/2010/main" val="15695721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TotalTime>
  <Words>944</Words>
  <Application>Microsoft Office PowerPoint</Application>
  <PresentationFormat>Custom</PresentationFormat>
  <Paragraphs>81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FUNCTION OF EDUCATION IN SOCIAL DEVELOPMENT</vt:lpstr>
      <vt:lpstr>Function of education in social developement</vt:lpstr>
      <vt:lpstr>Function of education in social developement</vt:lpstr>
      <vt:lpstr> Socialization</vt:lpstr>
      <vt:lpstr> Social integration</vt:lpstr>
      <vt:lpstr> Social placement</vt:lpstr>
      <vt:lpstr> Social and Cultural innovation</vt:lpstr>
      <vt:lpstr> Social Development</vt:lpstr>
      <vt:lpstr>Education the process in Social system</vt:lpstr>
      <vt:lpstr>Examples 0f social structure</vt:lpstr>
      <vt:lpstr>Social values in education </vt:lpstr>
      <vt:lpstr>Types of social values in Education</vt:lpstr>
      <vt:lpstr>Human values</vt:lpstr>
      <vt:lpstr> Social values</vt:lpstr>
      <vt:lpstr> Cultural and religious values</vt:lpstr>
      <vt:lpstr> Ethical Values</vt:lpstr>
      <vt:lpstr>Spiritual Values</vt:lpstr>
      <vt:lpstr> Education and modernization</vt:lpstr>
      <vt:lpstr>Advantages of  Modernization</vt:lpstr>
      <vt:lpstr>Disadvantages of modernization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computer fix</cp:lastModifiedBy>
  <cp:revision>9</cp:revision>
  <dcterms:created xsi:type="dcterms:W3CDTF">2020-11-25T14:44:38Z</dcterms:created>
  <dcterms:modified xsi:type="dcterms:W3CDTF">2021-01-06T12:10:22Z</dcterms:modified>
</cp:coreProperties>
</file>