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6"/>
  </p:notesMasterIdLst>
  <p:handoutMasterIdLst>
    <p:handoutMasterId r:id="rId27"/>
  </p:handoutMasterIdLst>
  <p:sldIdLst>
    <p:sldId id="256" r:id="rId2"/>
    <p:sldId id="261" r:id="rId3"/>
    <p:sldId id="277" r:id="rId4"/>
    <p:sldId id="278" r:id="rId5"/>
    <p:sldId id="279" r:id="rId6"/>
    <p:sldId id="282" r:id="rId7"/>
    <p:sldId id="280" r:id="rId8"/>
    <p:sldId id="281" r:id="rId9"/>
    <p:sldId id="283" r:id="rId10"/>
    <p:sldId id="284" r:id="rId11"/>
    <p:sldId id="285" r:id="rId12"/>
    <p:sldId id="286" r:id="rId13"/>
    <p:sldId id="287" r:id="rId14"/>
    <p:sldId id="288" r:id="rId15"/>
    <p:sldId id="289" r:id="rId16"/>
    <p:sldId id="290" r:id="rId17"/>
    <p:sldId id="292" r:id="rId18"/>
    <p:sldId id="293" r:id="rId19"/>
    <p:sldId id="294" r:id="rId20"/>
    <p:sldId id="295" r:id="rId21"/>
    <p:sldId id="297" r:id="rId22"/>
    <p:sldId id="298" r:id="rId23"/>
    <p:sldId id="291" r:id="rId24"/>
    <p:sldId id="299" r:id="rId2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C0D5EA"/>
    <a:srgbClr val="CCECFF"/>
    <a:srgbClr val="85C2FF"/>
    <a:srgbClr val="91C9C8"/>
    <a:srgbClr val="9DCFCE"/>
    <a:srgbClr val="79BDBB"/>
    <a:srgbClr val="458B8A"/>
    <a:srgbClr val="99CCFF"/>
    <a:srgbClr val="C05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74" autoAdjust="0"/>
    <p:restoredTop sz="94660"/>
  </p:normalViewPr>
  <p:slideViewPr>
    <p:cSldViewPr>
      <p:cViewPr>
        <p:scale>
          <a:sx n="80" d="100"/>
          <a:sy n="80" d="100"/>
        </p:scale>
        <p:origin x="-79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1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5719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313728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256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0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0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2</a:t>
            </a:r>
          </a:p>
        </p:txBody>
      </p:sp>
      <p:sp>
        <p:nvSpPr>
          <p:cNvPr id="2560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0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1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1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2</a:t>
            </a:r>
          </a:p>
        </p:txBody>
      </p:sp>
      <p:sp>
        <p:nvSpPr>
          <p:cNvPr id="2561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1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1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1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2</a:t>
            </a:r>
          </a:p>
        </p:txBody>
      </p:sp>
      <p:sp>
        <p:nvSpPr>
          <p:cNvPr id="2561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1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1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1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2</a:t>
            </a:r>
          </a:p>
        </p:txBody>
      </p:sp>
      <p:sp>
        <p:nvSpPr>
          <p:cNvPr id="2562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2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2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2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2</a:t>
            </a:r>
          </a:p>
        </p:txBody>
      </p:sp>
      <p:sp>
        <p:nvSpPr>
          <p:cNvPr id="2562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2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562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5627"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79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379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79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798"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799"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4</a:t>
            </a:r>
          </a:p>
        </p:txBody>
      </p:sp>
      <p:sp>
        <p:nvSpPr>
          <p:cNvPr id="33800"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01"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02"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03"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4</a:t>
            </a:r>
          </a:p>
        </p:txBody>
      </p:sp>
      <p:sp>
        <p:nvSpPr>
          <p:cNvPr id="33804"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05"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06"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07"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4</a:t>
            </a:r>
          </a:p>
        </p:txBody>
      </p:sp>
      <p:sp>
        <p:nvSpPr>
          <p:cNvPr id="33808"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09"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10"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11"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4</a:t>
            </a:r>
          </a:p>
        </p:txBody>
      </p:sp>
      <p:sp>
        <p:nvSpPr>
          <p:cNvPr id="33812"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13"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14"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15"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4</a:t>
            </a:r>
          </a:p>
        </p:txBody>
      </p:sp>
      <p:sp>
        <p:nvSpPr>
          <p:cNvPr id="33816"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17"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3818"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3819"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481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19</a:t>
            </a:r>
          </a:p>
        </p:txBody>
      </p:sp>
      <p:sp>
        <p:nvSpPr>
          <p:cNvPr id="3482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482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4822"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4823"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4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4</a:t>
            </a:r>
          </a:p>
        </p:txBody>
      </p:sp>
      <p:sp>
        <p:nvSpPr>
          <p:cNvPr id="3584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4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4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4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584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4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5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5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585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5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5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5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585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5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5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5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586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6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6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6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586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6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6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67"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69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11</a:t>
            </a:r>
          </a:p>
        </p:txBody>
      </p:sp>
      <p:sp>
        <p:nvSpPr>
          <p:cNvPr id="2970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2"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3"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10</a:t>
            </a:r>
          </a:p>
        </p:txBody>
      </p:sp>
      <p:sp>
        <p:nvSpPr>
          <p:cNvPr id="29704"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5"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6"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7"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29708"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9"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0"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1"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29712"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3"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4"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5"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29716"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7"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8"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9"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29720"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21"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22"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23"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18</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9942"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
        <p:nvSpPr>
          <p:cNvPr id="39943"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18</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9942"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p>
        </p:txBody>
      </p:sp>
      <p:sp>
        <p:nvSpPr>
          <p:cNvPr id="39943"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266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30"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31"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6632"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33"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34"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35"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6636"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37"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38"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39"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6640"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41"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42"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43"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6644"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45"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46"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47"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6648"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49"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6650"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51"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789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18</a:t>
            </a:r>
          </a:p>
        </p:txBody>
      </p:sp>
      <p:sp>
        <p:nvSpPr>
          <p:cNvPr id="378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789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7894"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7895"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789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18</a:t>
            </a:r>
          </a:p>
        </p:txBody>
      </p:sp>
      <p:sp>
        <p:nvSpPr>
          <p:cNvPr id="378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789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7894"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7895"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5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2765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5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54"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55"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7656"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57"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58"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59"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7660"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61"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62"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63"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7664"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65"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66"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67"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7668"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69"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70"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71"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7672"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73"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7674"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7675"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286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78"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79"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80"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1"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2"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3"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84"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5"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6"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7"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88"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9"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0"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1"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92"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3"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4"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5"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96"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7"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8"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99"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286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78"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79"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80"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1"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2"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3"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84"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5"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6"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7"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88"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89"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0"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1"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92"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3"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4"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5"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28696"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7"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8698"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99"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3072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2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3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3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4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4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0747"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6</a:t>
            </a:r>
          </a:p>
        </p:txBody>
      </p:sp>
      <p:sp>
        <p:nvSpPr>
          <p:cNvPr id="3072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2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3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3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3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4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5</a:t>
            </a:r>
          </a:p>
        </p:txBody>
      </p:sp>
      <p:sp>
        <p:nvSpPr>
          <p:cNvPr id="3074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4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0747"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4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4</a:t>
            </a:r>
          </a:p>
        </p:txBody>
      </p:sp>
      <p:sp>
        <p:nvSpPr>
          <p:cNvPr id="3174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4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50"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51"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1752"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53"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54"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55"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1756"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57"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58"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59"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1760"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61"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62"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63"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1764"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65"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66"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67"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1768"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69"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1770"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71"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7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4</a:t>
            </a:r>
          </a:p>
        </p:txBody>
      </p:sp>
      <p:sp>
        <p:nvSpPr>
          <p:cNvPr id="3277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7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74"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75"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2776"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77"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78"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79"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2780"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1"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2"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3"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2784"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5"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6"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7"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2788"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9"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90"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91"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a:t>3</a:t>
            </a:r>
          </a:p>
        </p:txBody>
      </p:sp>
      <p:sp>
        <p:nvSpPr>
          <p:cNvPr id="32792"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93"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94"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2795"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12"/>
          <p:cNvSpPr>
            <a:spLocks noChangeArrowheads="1"/>
          </p:cNvSpPr>
          <p:nvPr userDrawn="1"/>
        </p:nvSpPr>
        <p:spPr bwMode="auto">
          <a:xfrm>
            <a:off x="0" y="2097"/>
            <a:ext cx="9136311" cy="6858000"/>
          </a:xfrm>
          <a:prstGeom prst="rect">
            <a:avLst/>
          </a:prstGeom>
          <a:solidFill>
            <a:srgbClr val="FFFFFF"/>
          </a:solidFill>
          <a:ln w="9525">
            <a:solidFill>
              <a:schemeClr val="tx1"/>
            </a:solidFill>
            <a:miter lim="800000"/>
            <a:headEnd/>
            <a:tailEnd/>
          </a:ln>
          <a:effectLst/>
        </p:spPr>
        <p:txBody>
          <a:bodyPr wrap="none" anchor="ctr"/>
          <a:lstStyle/>
          <a:p>
            <a:pPr>
              <a:defRPr/>
            </a:pPr>
            <a:endParaRPr lang="en-US" dirty="0"/>
          </a:p>
        </p:txBody>
      </p:sp>
      <p:sp>
        <p:nvSpPr>
          <p:cNvPr id="12" name="Rectangle 3"/>
          <p:cNvSpPr>
            <a:spLocks noChangeArrowheads="1"/>
          </p:cNvSpPr>
          <p:nvPr userDrawn="1"/>
        </p:nvSpPr>
        <p:spPr bwMode="auto">
          <a:xfrm>
            <a:off x="-3845" y="6567983"/>
            <a:ext cx="9144000" cy="321931"/>
          </a:xfrm>
          <a:prstGeom prst="rect">
            <a:avLst/>
          </a:prstGeom>
          <a:solidFill>
            <a:srgbClr val="C05023"/>
          </a:solidFill>
          <a:ln w="12700">
            <a:noFill/>
            <a:miter lim="800000"/>
            <a:headEnd/>
            <a:tailEnd/>
          </a:ln>
          <a:effectLst/>
        </p:spPr>
        <p:txBody>
          <a:bodyPr wrap="none" anchor="ctr"/>
          <a:lstStyle/>
          <a:p>
            <a:pPr>
              <a:defRPr/>
            </a:pPr>
            <a:endParaRPr lang="en-US"/>
          </a:p>
        </p:txBody>
      </p:sp>
      <p:sp>
        <p:nvSpPr>
          <p:cNvPr id="4" name="Text Box 8"/>
          <p:cNvSpPr txBox="1">
            <a:spLocks noChangeArrowheads="1"/>
          </p:cNvSpPr>
          <p:nvPr userDrawn="1"/>
        </p:nvSpPr>
        <p:spPr bwMode="auto">
          <a:xfrm>
            <a:off x="3789028" y="6567984"/>
            <a:ext cx="5334000" cy="274637"/>
          </a:xfrm>
          <a:prstGeom prst="rect">
            <a:avLst/>
          </a:prstGeom>
          <a:noFill/>
          <a:ln w="9525">
            <a:noFill/>
            <a:miter lim="800000"/>
            <a:headEnd/>
            <a:tailEnd/>
          </a:ln>
          <a:effectLst/>
        </p:spPr>
        <p:txBody>
          <a:bodyPr>
            <a:spAutoFit/>
          </a:bodyPr>
          <a:lstStyle/>
          <a:p>
            <a:pPr algn="r">
              <a:spcBef>
                <a:spcPct val="50000"/>
              </a:spcBef>
              <a:defRPr/>
            </a:pPr>
            <a:r>
              <a:rPr lang="en-US" sz="1200" i="1" dirty="0">
                <a:solidFill>
                  <a:schemeClr val="tx1"/>
                </a:solidFill>
                <a:latin typeface="Arial Narrow" panose="020B0606020202030204" pitchFamily="34" charset="0"/>
                <a:cs typeface="Times New Roman" pitchFamily="18" charset="0"/>
              </a:rPr>
              <a:t>Copyright © </a:t>
            </a:r>
            <a:r>
              <a:rPr lang="en-US" sz="1200" i="1" dirty="0" smtClean="0">
                <a:solidFill>
                  <a:schemeClr val="tx1"/>
                </a:solidFill>
                <a:latin typeface="Arial Narrow" panose="020B0606020202030204" pitchFamily="34" charset="0"/>
                <a:cs typeface="Times New Roman" pitchFamily="18" charset="0"/>
              </a:rPr>
              <a:t>2015 </a:t>
            </a:r>
            <a:r>
              <a:rPr lang="en-US" sz="1200" i="1" dirty="0">
                <a:solidFill>
                  <a:schemeClr val="tx1"/>
                </a:solidFill>
                <a:latin typeface="Arial Narrow" panose="020B0606020202030204" pitchFamily="34" charset="0"/>
                <a:cs typeface="Times New Roman" pitchFamily="18" charset="0"/>
              </a:rPr>
              <a:t>by The McGraw-Hill Companies, Inc. All rights reserved</a:t>
            </a:r>
            <a:r>
              <a:rPr lang="en-US" sz="1200" dirty="0">
                <a:solidFill>
                  <a:schemeClr val="tx1"/>
                </a:solidFill>
                <a:latin typeface="Arial Narrow" panose="020B0606020202030204" pitchFamily="34" charset="0"/>
              </a:rPr>
              <a:t> </a:t>
            </a:r>
          </a:p>
        </p:txBody>
      </p:sp>
      <p:sp>
        <p:nvSpPr>
          <p:cNvPr id="30" name="Rectangle 17"/>
          <p:cNvSpPr>
            <a:spLocks noChangeArrowheads="1"/>
          </p:cNvSpPr>
          <p:nvPr userDrawn="1"/>
        </p:nvSpPr>
        <p:spPr bwMode="auto">
          <a:xfrm>
            <a:off x="5334000" y="1752600"/>
            <a:ext cx="3200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4800" b="0" dirty="0">
                <a:solidFill>
                  <a:schemeClr val="tx1"/>
                </a:solidFill>
                <a:latin typeface="Century Gothic" panose="020B0502020202020204" pitchFamily="34" charset="0"/>
              </a:rPr>
              <a:t>Chapter </a:t>
            </a:r>
            <a:r>
              <a:rPr lang="en-US" altLang="en-US" sz="4800" b="0" dirty="0" smtClean="0">
                <a:solidFill>
                  <a:schemeClr val="tx1"/>
                </a:solidFill>
                <a:latin typeface="Century Gothic" panose="020B0502020202020204" pitchFamily="34" charset="0"/>
              </a:rPr>
              <a:t>1</a:t>
            </a:r>
            <a:endParaRPr lang="en-US" altLang="en-US" sz="4800" b="0" dirty="0">
              <a:solidFill>
                <a:schemeClr val="tx1"/>
              </a:solidFill>
              <a:latin typeface="Century Gothic" panose="020B0502020202020204" pitchFamily="34" charset="0"/>
            </a:endParaRPr>
          </a:p>
        </p:txBody>
      </p:sp>
      <p:sp>
        <p:nvSpPr>
          <p:cNvPr id="31" name="Rectangle 19"/>
          <p:cNvSpPr>
            <a:spLocks noChangeArrowheads="1"/>
          </p:cNvSpPr>
          <p:nvPr userDrawn="1"/>
        </p:nvSpPr>
        <p:spPr bwMode="auto">
          <a:xfrm>
            <a:off x="4635959" y="2953128"/>
            <a:ext cx="3746041" cy="17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altLang="en-US" sz="3600" b="0" dirty="0" smtClean="0">
                <a:solidFill>
                  <a:schemeClr val="tx1"/>
                </a:solidFill>
                <a:latin typeface="Century Gothic" panose="020B0502020202020204" pitchFamily="34" charset="0"/>
              </a:rPr>
              <a:t>Goals and Governance of the Corporation</a:t>
            </a:r>
            <a:endParaRPr lang="en-US" altLang="en-US" sz="3600" b="0" dirty="0">
              <a:solidFill>
                <a:schemeClr val="tx1"/>
              </a:solidFill>
              <a:latin typeface="Century Gothic" panose="020B0502020202020204" pitchFamily="34" charset="0"/>
            </a:endParaRPr>
          </a:p>
        </p:txBody>
      </p:sp>
      <p:pic>
        <p:nvPicPr>
          <p:cNvPr id="14950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762000"/>
            <a:ext cx="3962400" cy="4894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3"/>
          <p:cNvSpPr>
            <a:spLocks noChangeArrowheads="1"/>
          </p:cNvSpPr>
          <p:nvPr userDrawn="1"/>
        </p:nvSpPr>
        <p:spPr bwMode="auto">
          <a:xfrm>
            <a:off x="0" y="0"/>
            <a:ext cx="9144000" cy="495300"/>
          </a:xfrm>
          <a:prstGeom prst="rect">
            <a:avLst/>
          </a:prstGeom>
          <a:solidFill>
            <a:srgbClr val="C05023"/>
          </a:solidFill>
          <a:ln w="12700">
            <a:noFill/>
            <a:miter lim="800000"/>
            <a:headEnd/>
            <a:tailEnd/>
          </a:ln>
          <a:effectLst/>
        </p:spPr>
        <p:txBody>
          <a:bodyPr wrap="none" anchor="ctr"/>
          <a:lstStyle/>
          <a:p>
            <a:pPr>
              <a:defRPr/>
            </a:pPr>
            <a:endParaRPr lang="en-US"/>
          </a:p>
        </p:txBody>
      </p:sp>
    </p:spTree>
    <p:extLst>
      <p:ext uri="{BB962C8B-B14F-4D97-AF65-F5344CB8AC3E}">
        <p14:creationId xmlns:p14="http://schemas.microsoft.com/office/powerpoint/2010/main" val="22393199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74276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67528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572000"/>
          </a:xfrm>
        </p:spPr>
        <p:txBody>
          <a:bodyPr/>
          <a:lstStyle/>
          <a:p>
            <a:pPr lvl="0"/>
            <a:endParaRPr lang="en-US" noProof="0" smtClean="0"/>
          </a:p>
        </p:txBody>
      </p:sp>
    </p:spTree>
    <p:extLst>
      <p:ext uri="{BB962C8B-B14F-4D97-AF65-F5344CB8AC3E}">
        <p14:creationId xmlns:p14="http://schemas.microsoft.com/office/powerpoint/2010/main" val="278551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14400" y="1295400"/>
            <a:ext cx="77724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620868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193990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9575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72230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39004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9030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67221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38871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990600"/>
            <a:ext cx="9144000" cy="76200"/>
          </a:xfrm>
          <a:prstGeom prst="rect">
            <a:avLst/>
          </a:prstGeom>
          <a:solidFill>
            <a:srgbClr val="458B8A"/>
          </a:solidFill>
          <a:ln w="12700">
            <a:noFill/>
            <a:miter lim="800000"/>
            <a:headEnd/>
            <a:tailEnd/>
          </a:ln>
          <a:effectLst/>
        </p:spPr>
        <p:txBody>
          <a:bodyPr wrap="none" anchor="ctr"/>
          <a:lstStyle/>
          <a:p>
            <a:pPr>
              <a:defRPr/>
            </a:pPr>
            <a:endParaRPr lang="en-US" dirty="0">
              <a:solidFill>
                <a:srgbClr val="000000"/>
              </a:solidFill>
            </a:endParaRPr>
          </a:p>
        </p:txBody>
      </p:sp>
      <p:sp>
        <p:nvSpPr>
          <p:cNvPr id="99331" name="Rectangle 3"/>
          <p:cNvSpPr>
            <a:spLocks noChangeArrowheads="1"/>
          </p:cNvSpPr>
          <p:nvPr/>
        </p:nvSpPr>
        <p:spPr bwMode="auto">
          <a:xfrm>
            <a:off x="0" y="0"/>
            <a:ext cx="9144000" cy="990600"/>
          </a:xfrm>
          <a:prstGeom prst="rect">
            <a:avLst/>
          </a:prstGeom>
          <a:solidFill>
            <a:srgbClr val="C05023"/>
          </a:solidFill>
          <a:ln w="12700">
            <a:noFill/>
            <a:miter lim="800000"/>
            <a:headEnd/>
            <a:tailEnd/>
          </a:ln>
          <a:effectLst/>
        </p:spPr>
        <p:txBody>
          <a:bodyPr wrap="none" anchor="ctr"/>
          <a:lstStyle/>
          <a:p>
            <a:pPr>
              <a:defRPr/>
            </a:pPr>
            <a:endParaRPr lang="en-US"/>
          </a:p>
        </p:txBody>
      </p:sp>
      <p:sp>
        <p:nvSpPr>
          <p:cNvPr id="20485" name="Rectangle 4"/>
          <p:cNvSpPr>
            <a:spLocks noGrp="1" noChangeArrowheads="1"/>
          </p:cNvSpPr>
          <p:nvPr>
            <p:ph type="title"/>
          </p:nvPr>
        </p:nvSpPr>
        <p:spPr bwMode="auto">
          <a:xfrm>
            <a:off x="228600" y="76200"/>
            <a:ext cx="864965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dirty="0" smtClean="0"/>
              <a:t>Click to edit Master title style</a:t>
            </a:r>
          </a:p>
        </p:txBody>
      </p:sp>
      <p:sp>
        <p:nvSpPr>
          <p:cNvPr id="20486" name="Rectangle 5"/>
          <p:cNvSpPr>
            <a:spLocks noGrp="1" noChangeArrowheads="1"/>
          </p:cNvSpPr>
          <p:nvPr>
            <p:ph type="body" idx="1"/>
          </p:nvPr>
        </p:nvSpPr>
        <p:spPr bwMode="auto">
          <a:xfrm>
            <a:off x="609600" y="1143000"/>
            <a:ext cx="8382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99334" name="Rectangle 6"/>
          <p:cNvSpPr>
            <a:spLocks noChangeArrowheads="1"/>
          </p:cNvSpPr>
          <p:nvPr/>
        </p:nvSpPr>
        <p:spPr bwMode="auto">
          <a:xfrm>
            <a:off x="6477000" y="6400800"/>
            <a:ext cx="1905000" cy="457200"/>
          </a:xfrm>
          <a:prstGeom prst="rect">
            <a:avLst/>
          </a:prstGeom>
          <a:noFill/>
          <a:ln w="12700">
            <a:noFill/>
            <a:miter lim="800000"/>
            <a:headEnd/>
            <a:tailEnd/>
          </a:ln>
          <a:effectLst/>
        </p:spPr>
        <p:txBody>
          <a:bodyPr wrap="none" anchor="ctr"/>
          <a:lstStyle/>
          <a:p>
            <a:pPr>
              <a:defRPr/>
            </a:pPr>
            <a:endParaRPr lang="en-US"/>
          </a:p>
        </p:txBody>
      </p:sp>
      <p:sp>
        <p:nvSpPr>
          <p:cNvPr id="99337" name="Rectangle 9"/>
          <p:cNvSpPr>
            <a:spLocks noChangeArrowheads="1"/>
          </p:cNvSpPr>
          <p:nvPr/>
        </p:nvSpPr>
        <p:spPr bwMode="auto">
          <a:xfrm>
            <a:off x="8648860" y="6475412"/>
            <a:ext cx="458788" cy="382588"/>
          </a:xfrm>
          <a:prstGeom prst="rect">
            <a:avLst/>
          </a:prstGeom>
          <a:noFill/>
          <a:ln w="12700">
            <a:noFill/>
            <a:miter lim="800000"/>
            <a:headEnd/>
            <a:tailEnd/>
          </a:ln>
          <a:effectLst/>
        </p:spPr>
        <p:txBody>
          <a:bodyPr wrap="none" lIns="90488" tIns="44450" rIns="90488" bIns="44450" anchor="ctr"/>
          <a:lstStyle/>
          <a:p>
            <a:pPr algn="r">
              <a:defRPr/>
            </a:pPr>
            <a:r>
              <a:rPr lang="en-US" sz="1000" b="1" dirty="0">
                <a:solidFill>
                  <a:srgbClr val="455EA0"/>
                </a:solidFill>
                <a:latin typeface="Arial" charset="0"/>
              </a:rPr>
              <a:t>1</a:t>
            </a:r>
            <a:r>
              <a:rPr lang="en-US" sz="1000" b="1" dirty="0" smtClean="0">
                <a:solidFill>
                  <a:srgbClr val="455EA0"/>
                </a:solidFill>
                <a:latin typeface="Arial" charset="0"/>
              </a:rPr>
              <a:t>- </a:t>
            </a:r>
            <a:fld id="{E60E7E61-42B9-45CE-A0EE-FB8F7CCA12F2}" type="slidenum">
              <a:rPr lang="en-US" sz="1000" b="1">
                <a:solidFill>
                  <a:srgbClr val="455EA0"/>
                </a:solidFill>
                <a:latin typeface="Arial" charset="0"/>
              </a:rPr>
              <a:pPr algn="r">
                <a:defRPr/>
              </a:pPr>
              <a:t>‹#›</a:t>
            </a:fld>
            <a:endParaRPr lang="en-US" sz="1000" b="1" dirty="0">
              <a:solidFill>
                <a:srgbClr val="455EA0"/>
              </a:solidFill>
              <a:latin typeface="Arial" charset="0"/>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iming>
    <p:tnLst>
      <p:par>
        <p:cTn id="1" dur="indefinite" restart="never" nodeType="tmRoot"/>
      </p:par>
    </p:tnLst>
  </p:timing>
  <p:txStyles>
    <p:titleStyle>
      <a:lvl1pPr algn="ctr" rtl="0" eaLnBrk="0" fontAlgn="base" hangingPunct="0">
        <a:spcBef>
          <a:spcPct val="0"/>
        </a:spcBef>
        <a:spcAft>
          <a:spcPct val="0"/>
        </a:spcAft>
        <a:defRPr sz="3800">
          <a:solidFill>
            <a:srgbClr val="FFFFFF"/>
          </a:solidFill>
          <a:latin typeface="+mj-lt"/>
          <a:ea typeface="+mj-ea"/>
          <a:cs typeface="+mj-cs"/>
        </a:defRPr>
      </a:lvl1pPr>
      <a:lvl2pPr algn="ctr" rtl="0" eaLnBrk="0" fontAlgn="base" hangingPunct="0">
        <a:spcBef>
          <a:spcPct val="0"/>
        </a:spcBef>
        <a:spcAft>
          <a:spcPct val="0"/>
        </a:spcAft>
        <a:defRPr sz="4400">
          <a:solidFill>
            <a:srgbClr val="EDFFFF"/>
          </a:solidFill>
          <a:latin typeface="Times New Roman" pitchFamily="18" charset="0"/>
        </a:defRPr>
      </a:lvl2pPr>
      <a:lvl3pPr algn="ctr" rtl="0" eaLnBrk="0" fontAlgn="base" hangingPunct="0">
        <a:spcBef>
          <a:spcPct val="0"/>
        </a:spcBef>
        <a:spcAft>
          <a:spcPct val="0"/>
        </a:spcAft>
        <a:defRPr sz="4400">
          <a:solidFill>
            <a:srgbClr val="EDFFFF"/>
          </a:solidFill>
          <a:latin typeface="Times New Roman" pitchFamily="18" charset="0"/>
        </a:defRPr>
      </a:lvl3pPr>
      <a:lvl4pPr algn="ctr" rtl="0" eaLnBrk="0" fontAlgn="base" hangingPunct="0">
        <a:spcBef>
          <a:spcPct val="0"/>
        </a:spcBef>
        <a:spcAft>
          <a:spcPct val="0"/>
        </a:spcAft>
        <a:defRPr sz="4400">
          <a:solidFill>
            <a:srgbClr val="EDFFFF"/>
          </a:solidFill>
          <a:latin typeface="Times New Roman" pitchFamily="18" charset="0"/>
        </a:defRPr>
      </a:lvl4pPr>
      <a:lvl5pPr algn="ctr" rtl="0" eaLnBrk="0" fontAlgn="base" hangingPunct="0">
        <a:spcBef>
          <a:spcPct val="0"/>
        </a:spcBef>
        <a:spcAft>
          <a:spcPct val="0"/>
        </a:spcAft>
        <a:defRPr sz="4400">
          <a:solidFill>
            <a:srgbClr val="EDFFFF"/>
          </a:solidFill>
          <a:latin typeface="Times New Roman" pitchFamily="18" charset="0"/>
        </a:defRPr>
      </a:lvl5pPr>
      <a:lvl6pPr marL="457200" algn="ctr" rtl="0" eaLnBrk="0" fontAlgn="base" hangingPunct="0">
        <a:spcBef>
          <a:spcPct val="0"/>
        </a:spcBef>
        <a:spcAft>
          <a:spcPct val="0"/>
        </a:spcAft>
        <a:defRPr sz="4400" b="1">
          <a:solidFill>
            <a:srgbClr val="FFCCFF"/>
          </a:solidFill>
          <a:latin typeface="Times New Roman" pitchFamily="18" charset="0"/>
        </a:defRPr>
      </a:lvl6pPr>
      <a:lvl7pPr marL="914400" algn="ctr" rtl="0" eaLnBrk="0" fontAlgn="base" hangingPunct="0">
        <a:spcBef>
          <a:spcPct val="0"/>
        </a:spcBef>
        <a:spcAft>
          <a:spcPct val="0"/>
        </a:spcAft>
        <a:defRPr sz="4400" b="1">
          <a:solidFill>
            <a:srgbClr val="FFCCFF"/>
          </a:solidFill>
          <a:latin typeface="Times New Roman" pitchFamily="18" charset="0"/>
        </a:defRPr>
      </a:lvl7pPr>
      <a:lvl8pPr marL="1371600" algn="ctr" rtl="0" eaLnBrk="0" fontAlgn="base" hangingPunct="0">
        <a:spcBef>
          <a:spcPct val="0"/>
        </a:spcBef>
        <a:spcAft>
          <a:spcPct val="0"/>
        </a:spcAft>
        <a:defRPr sz="4400" b="1">
          <a:solidFill>
            <a:srgbClr val="FFCCFF"/>
          </a:solidFill>
          <a:latin typeface="Times New Roman" pitchFamily="18" charset="0"/>
        </a:defRPr>
      </a:lvl8pPr>
      <a:lvl9pPr marL="1828800" algn="ctr" rtl="0" eaLnBrk="0" fontAlgn="base" hangingPunct="0">
        <a:spcBef>
          <a:spcPct val="0"/>
        </a:spcBef>
        <a:spcAft>
          <a:spcPct val="0"/>
        </a:spcAft>
        <a:defRPr sz="4400" b="1">
          <a:solidFill>
            <a:srgbClr val="FFCCFF"/>
          </a:solidFill>
          <a:latin typeface="Times New Roman" pitchFamily="18" charset="0"/>
        </a:defRPr>
      </a:lvl9pPr>
    </p:titleStyle>
    <p:bodyStyle>
      <a:lvl1pPr marL="342900" indent="-342900" algn="l" rtl="0" eaLnBrk="0" fontAlgn="base" hangingPunct="0">
        <a:spcBef>
          <a:spcPct val="20000"/>
        </a:spcBef>
        <a:spcAft>
          <a:spcPct val="0"/>
        </a:spcAft>
        <a:buFont typeface="Wingdings" pitchFamily="2" charset="2"/>
        <a:buChar char="§"/>
        <a:defRPr sz="2200">
          <a:solidFill>
            <a:srgbClr val="010000"/>
          </a:solidFill>
          <a:latin typeface="+mn-lt"/>
          <a:ea typeface="+mn-ea"/>
          <a:cs typeface="+mn-cs"/>
        </a:defRPr>
      </a:lvl1pPr>
      <a:lvl2pPr marL="742950" indent="-285750" algn="l" rtl="0" eaLnBrk="0" fontAlgn="base" hangingPunct="0">
        <a:spcBef>
          <a:spcPct val="20000"/>
        </a:spcBef>
        <a:spcAft>
          <a:spcPct val="0"/>
        </a:spcAft>
        <a:buChar char="–"/>
        <a:defRPr sz="2000">
          <a:solidFill>
            <a:srgbClr val="010000"/>
          </a:solidFill>
          <a:latin typeface="+mn-lt"/>
        </a:defRPr>
      </a:lvl2pPr>
      <a:lvl3pPr marL="1143000" indent="-228600" algn="l" rtl="0" eaLnBrk="0" fontAlgn="base" hangingPunct="0">
        <a:spcBef>
          <a:spcPct val="20000"/>
        </a:spcBef>
        <a:spcAft>
          <a:spcPct val="0"/>
        </a:spcAft>
        <a:buChar char="•"/>
        <a:defRPr sz="2000">
          <a:solidFill>
            <a:srgbClr val="010000"/>
          </a:solidFill>
          <a:latin typeface="+mn-lt"/>
        </a:defRPr>
      </a:lvl3pPr>
      <a:lvl4pPr marL="1600200" indent="-228600" algn="l" rtl="0" eaLnBrk="0" fontAlgn="base" hangingPunct="0">
        <a:spcBef>
          <a:spcPct val="20000"/>
        </a:spcBef>
        <a:spcAft>
          <a:spcPct val="0"/>
        </a:spcAft>
        <a:buChar char="–"/>
        <a:defRPr sz="1600">
          <a:solidFill>
            <a:srgbClr val="010000"/>
          </a:solidFill>
          <a:latin typeface="+mn-lt"/>
        </a:defRPr>
      </a:lvl4pPr>
      <a:lvl5pPr marL="2057400" indent="-228600" algn="l" rtl="0" eaLnBrk="0" fontAlgn="base" hangingPunct="0">
        <a:spcBef>
          <a:spcPct val="20000"/>
        </a:spcBef>
        <a:spcAft>
          <a:spcPct val="0"/>
        </a:spcAft>
        <a:buChar char="»"/>
        <a:defRPr sz="1400">
          <a:solidFill>
            <a:srgbClr val="010000"/>
          </a:solidFill>
          <a:latin typeface="+mn-lt"/>
        </a:defRPr>
      </a:lvl5pPr>
      <a:lvl6pPr marL="2514600" indent="-228600" algn="l" rtl="0" eaLnBrk="0" fontAlgn="base" hangingPunct="0">
        <a:spcBef>
          <a:spcPct val="20000"/>
        </a:spcBef>
        <a:spcAft>
          <a:spcPct val="0"/>
        </a:spcAft>
        <a:buSzPct val="100000"/>
        <a:buChar char="•"/>
        <a:defRPr sz="2000">
          <a:solidFill>
            <a:srgbClr val="010000"/>
          </a:solidFill>
          <a:latin typeface="+mn-lt"/>
        </a:defRPr>
      </a:lvl6pPr>
      <a:lvl7pPr marL="2971800" indent="-228600" algn="l" rtl="0" eaLnBrk="0" fontAlgn="base" hangingPunct="0">
        <a:spcBef>
          <a:spcPct val="20000"/>
        </a:spcBef>
        <a:spcAft>
          <a:spcPct val="0"/>
        </a:spcAft>
        <a:buSzPct val="100000"/>
        <a:buChar char="•"/>
        <a:defRPr sz="2000">
          <a:solidFill>
            <a:srgbClr val="010000"/>
          </a:solidFill>
          <a:latin typeface="+mn-lt"/>
        </a:defRPr>
      </a:lvl7pPr>
      <a:lvl8pPr marL="3429000" indent="-228600" algn="l" rtl="0" eaLnBrk="0" fontAlgn="base" hangingPunct="0">
        <a:spcBef>
          <a:spcPct val="20000"/>
        </a:spcBef>
        <a:spcAft>
          <a:spcPct val="0"/>
        </a:spcAft>
        <a:buSzPct val="100000"/>
        <a:buChar char="•"/>
        <a:defRPr sz="2000">
          <a:solidFill>
            <a:srgbClr val="010000"/>
          </a:solidFill>
          <a:latin typeface="+mn-lt"/>
        </a:defRPr>
      </a:lvl8pPr>
      <a:lvl9pPr marL="3886200" indent="-228600" algn="l" rtl="0" eaLnBrk="0" fontAlgn="base" hangingPunct="0">
        <a:spcBef>
          <a:spcPct val="20000"/>
        </a:spcBef>
        <a:spcAft>
          <a:spcPct val="0"/>
        </a:spcAft>
        <a:buSzPct val="100000"/>
        <a:buChar char="•"/>
        <a:defRPr sz="2000">
          <a:solidFill>
            <a:srgbClr val="01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646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9"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0"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1"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2"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3"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4"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5"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6"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7"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8"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9"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40" name="Rectangle 15"/>
          <p:cNvSpPr>
            <a:spLocks noGrp="1" noChangeArrowheads="1"/>
          </p:cNvSpPr>
          <p:nvPr>
            <p:ph type="title"/>
          </p:nvPr>
        </p:nvSpPr>
        <p:spPr>
          <a:noFill/>
        </p:spPr>
        <p:txBody>
          <a:bodyPr/>
          <a:lstStyle/>
          <a:p>
            <a:r>
              <a:rPr lang="en-US" altLang="en-US" dirty="0" smtClean="0"/>
              <a:t>What Is a Corporation?</a:t>
            </a:r>
          </a:p>
        </p:txBody>
      </p:sp>
      <p:sp>
        <p:nvSpPr>
          <p:cNvPr id="104464" name="Rectangle 16"/>
          <p:cNvSpPr>
            <a:spLocks noGrp="1" noChangeArrowheads="1"/>
          </p:cNvSpPr>
          <p:nvPr>
            <p:ph type="body" idx="1"/>
          </p:nvPr>
        </p:nvSpPr>
        <p:spPr>
          <a:xfrm>
            <a:off x="914400" y="1219200"/>
            <a:ext cx="7772400" cy="4572000"/>
          </a:xfrm>
          <a:noFill/>
        </p:spPr>
        <p:txBody>
          <a:bodyPr/>
          <a:lstStyle/>
          <a:p>
            <a:r>
              <a:rPr lang="en-US" altLang="en-US" sz="2800" dirty="0" smtClean="0"/>
              <a:t>Types of Business Organizations</a:t>
            </a:r>
          </a:p>
          <a:p>
            <a:pPr lvl="1"/>
            <a:r>
              <a:rPr lang="en-US" altLang="en-US" sz="2800" dirty="0" smtClean="0"/>
              <a:t>Sole Proprietorships</a:t>
            </a:r>
          </a:p>
          <a:p>
            <a:pPr lvl="1"/>
            <a:r>
              <a:rPr lang="en-US" altLang="en-US" sz="2800" dirty="0" smtClean="0"/>
              <a:t>Partnerships</a:t>
            </a:r>
          </a:p>
          <a:p>
            <a:pPr lvl="1"/>
            <a:r>
              <a:rPr lang="en-US" altLang="en-US" sz="2800" dirty="0" smtClean="0"/>
              <a:t>Corporations</a:t>
            </a:r>
          </a:p>
          <a:p>
            <a:pPr lvl="1"/>
            <a:r>
              <a:rPr lang="en-US" altLang="en-US" sz="2800" dirty="0" smtClean="0"/>
              <a:t>Limited Liability Options</a:t>
            </a:r>
          </a:p>
          <a:p>
            <a:pPr lvl="2"/>
            <a:r>
              <a:rPr lang="en-US" altLang="en-US" sz="2800" dirty="0" smtClean="0"/>
              <a:t>Limited Liability Partnerships</a:t>
            </a:r>
          </a:p>
          <a:p>
            <a:pPr lvl="2"/>
            <a:r>
              <a:rPr lang="en-US" altLang="en-US" sz="2800" dirty="0" smtClean="0"/>
              <a:t>Limited Liability Corporations</a:t>
            </a:r>
          </a:p>
          <a:p>
            <a:pPr lvl="2"/>
            <a:r>
              <a:rPr lang="en-US" altLang="en-US" sz="2800" dirty="0" smtClean="0"/>
              <a:t>Professional Corporations</a:t>
            </a:r>
          </a:p>
          <a:p>
            <a:r>
              <a:rPr lang="en-US" altLang="en-US" sz="2800" dirty="0"/>
              <a:t>L</a:t>
            </a:r>
            <a:r>
              <a:rPr lang="en-US" altLang="en-US" sz="2800" dirty="0" smtClean="0"/>
              <a:t>imited Liability</a:t>
            </a:r>
          </a:p>
          <a:p>
            <a:pPr lvl="1"/>
            <a:r>
              <a:rPr lang="en-US" altLang="en-US" sz="2800" dirty="0" smtClean="0"/>
              <a:t>The owners of a corporation are not personally liable for its obligations</a:t>
            </a:r>
          </a:p>
        </p:txBody>
      </p:sp>
    </p:spTree>
    <p:extLst>
      <p:ext uri="{BB962C8B-B14F-4D97-AF65-F5344CB8AC3E}">
        <p14:creationId xmlns:p14="http://schemas.microsoft.com/office/powerpoint/2010/main" val="134166894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04464">
                                            <p:txEl>
                                              <p:pRg st="0" end="0"/>
                                            </p:txEl>
                                          </p:spTgt>
                                        </p:tgtEl>
                                        <p:attrNameLst>
                                          <p:attrName>style.visibility</p:attrName>
                                        </p:attrNameLst>
                                      </p:cBhvr>
                                      <p:to>
                                        <p:strVal val="visible"/>
                                      </p:to>
                                    </p:set>
                                    <p:anim calcmode="lin" valueType="num">
                                      <p:cBhvr additive="base">
                                        <p:cTn id="7" dur="500" fill="hold"/>
                                        <p:tgtEl>
                                          <p:spTgt spid="10446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6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04464">
                                            <p:txEl>
                                              <p:pRg st="1" end="1"/>
                                            </p:txEl>
                                          </p:spTgt>
                                        </p:tgtEl>
                                        <p:attrNameLst>
                                          <p:attrName>style.visibility</p:attrName>
                                        </p:attrNameLst>
                                      </p:cBhvr>
                                      <p:to>
                                        <p:strVal val="visible"/>
                                      </p:to>
                                    </p:set>
                                    <p:anim calcmode="lin" valueType="num">
                                      <p:cBhvr additive="base">
                                        <p:cTn id="13" dur="500" fill="hold"/>
                                        <p:tgtEl>
                                          <p:spTgt spid="10446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6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04464">
                                            <p:txEl>
                                              <p:pRg st="2" end="2"/>
                                            </p:txEl>
                                          </p:spTgt>
                                        </p:tgtEl>
                                        <p:attrNameLst>
                                          <p:attrName>style.visibility</p:attrName>
                                        </p:attrNameLst>
                                      </p:cBhvr>
                                      <p:to>
                                        <p:strVal val="visible"/>
                                      </p:to>
                                    </p:set>
                                    <p:anim calcmode="lin" valueType="num">
                                      <p:cBhvr additive="base">
                                        <p:cTn id="19" dur="500" fill="hold"/>
                                        <p:tgtEl>
                                          <p:spTgt spid="10446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6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04464">
                                            <p:txEl>
                                              <p:pRg st="3" end="3"/>
                                            </p:txEl>
                                          </p:spTgt>
                                        </p:tgtEl>
                                        <p:attrNameLst>
                                          <p:attrName>style.visibility</p:attrName>
                                        </p:attrNameLst>
                                      </p:cBhvr>
                                      <p:to>
                                        <p:strVal val="visible"/>
                                      </p:to>
                                    </p:set>
                                    <p:anim calcmode="lin" valueType="num">
                                      <p:cBhvr additive="base">
                                        <p:cTn id="25" dur="500" fill="hold"/>
                                        <p:tgtEl>
                                          <p:spTgt spid="10446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446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04464">
                                            <p:txEl>
                                              <p:pRg st="4" end="4"/>
                                            </p:txEl>
                                          </p:spTgt>
                                        </p:tgtEl>
                                        <p:attrNameLst>
                                          <p:attrName>style.visibility</p:attrName>
                                        </p:attrNameLst>
                                      </p:cBhvr>
                                      <p:to>
                                        <p:strVal val="visible"/>
                                      </p:to>
                                    </p:set>
                                    <p:anim calcmode="lin" valueType="num">
                                      <p:cBhvr additive="base">
                                        <p:cTn id="31" dur="500" fill="hold"/>
                                        <p:tgtEl>
                                          <p:spTgt spid="10446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4464">
                                            <p:txEl>
                                              <p:pRg st="4" end="4"/>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104464">
                                            <p:txEl>
                                              <p:pRg st="5" end="5"/>
                                            </p:txEl>
                                          </p:spTgt>
                                        </p:tgtEl>
                                        <p:attrNameLst>
                                          <p:attrName>style.visibility</p:attrName>
                                        </p:attrNameLst>
                                      </p:cBhvr>
                                      <p:to>
                                        <p:strVal val="visible"/>
                                      </p:to>
                                    </p:set>
                                    <p:anim calcmode="lin" valueType="num">
                                      <p:cBhvr additive="base">
                                        <p:cTn id="35" dur="500" fill="hold"/>
                                        <p:tgtEl>
                                          <p:spTgt spid="104464">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04464">
                                            <p:txEl>
                                              <p:pRg st="5" end="5"/>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104464">
                                            <p:txEl>
                                              <p:pRg st="6" end="6"/>
                                            </p:txEl>
                                          </p:spTgt>
                                        </p:tgtEl>
                                        <p:attrNameLst>
                                          <p:attrName>style.visibility</p:attrName>
                                        </p:attrNameLst>
                                      </p:cBhvr>
                                      <p:to>
                                        <p:strVal val="visible"/>
                                      </p:to>
                                    </p:set>
                                    <p:anim calcmode="lin" valueType="num">
                                      <p:cBhvr additive="base">
                                        <p:cTn id="39" dur="500" fill="hold"/>
                                        <p:tgtEl>
                                          <p:spTgt spid="104464">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4464">
                                            <p:txEl>
                                              <p:pRg st="6" end="6"/>
                                            </p:txEl>
                                          </p:spTgt>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104464">
                                            <p:txEl>
                                              <p:pRg st="7" end="7"/>
                                            </p:txEl>
                                          </p:spTgt>
                                        </p:tgtEl>
                                        <p:attrNameLst>
                                          <p:attrName>style.visibility</p:attrName>
                                        </p:attrNameLst>
                                      </p:cBhvr>
                                      <p:to>
                                        <p:strVal val="visible"/>
                                      </p:to>
                                    </p:set>
                                    <p:anim calcmode="lin" valueType="num">
                                      <p:cBhvr additive="base">
                                        <p:cTn id="43" dur="500" fill="hold"/>
                                        <p:tgtEl>
                                          <p:spTgt spid="104464">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4464">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04464">
                                            <p:txEl>
                                              <p:pRg st="8" end="8"/>
                                            </p:txEl>
                                          </p:spTgt>
                                        </p:tgtEl>
                                        <p:attrNameLst>
                                          <p:attrName>style.visibility</p:attrName>
                                        </p:attrNameLst>
                                      </p:cBhvr>
                                      <p:to>
                                        <p:strVal val="visible"/>
                                      </p:to>
                                    </p:set>
                                    <p:anim calcmode="lin" valueType="num">
                                      <p:cBhvr additive="base">
                                        <p:cTn id="49" dur="500" fill="hold"/>
                                        <p:tgtEl>
                                          <p:spTgt spid="104464">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4464">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104464">
                                            <p:txEl>
                                              <p:pRg st="9" end="9"/>
                                            </p:txEl>
                                          </p:spTgt>
                                        </p:tgtEl>
                                        <p:attrNameLst>
                                          <p:attrName>style.visibility</p:attrName>
                                        </p:attrNameLst>
                                      </p:cBhvr>
                                      <p:to>
                                        <p:strVal val="visible"/>
                                      </p:to>
                                    </p:set>
                                    <p:anim calcmode="lin" valueType="num">
                                      <p:cBhvr additive="base">
                                        <p:cTn id="55" dur="500" fill="hold"/>
                                        <p:tgtEl>
                                          <p:spTgt spid="104464">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4464">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4"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0"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1"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2"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3"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4"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5"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6"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7"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8"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49"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50"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51" name="Rectangle 18"/>
          <p:cNvSpPr>
            <a:spLocks noGrp="1" noChangeArrowheads="1"/>
          </p:cNvSpPr>
          <p:nvPr>
            <p:ph type="title"/>
          </p:nvPr>
        </p:nvSpPr>
        <p:spPr>
          <a:noFill/>
        </p:spPr>
        <p:txBody>
          <a:bodyPr/>
          <a:lstStyle/>
          <a:p>
            <a:r>
              <a:rPr lang="en-US" altLang="en-US" dirty="0" smtClean="0"/>
              <a:t>What Is a Corporation?</a:t>
            </a:r>
          </a:p>
        </p:txBody>
      </p:sp>
      <p:graphicFrame>
        <p:nvGraphicFramePr>
          <p:cNvPr id="2" name="Table 1"/>
          <p:cNvGraphicFramePr>
            <a:graphicFrameLocks noGrp="1"/>
          </p:cNvGraphicFramePr>
          <p:nvPr>
            <p:extLst>
              <p:ext uri="{D42A27DB-BD31-4B8C-83A1-F6EECF244321}">
                <p14:modId xmlns:p14="http://schemas.microsoft.com/office/powerpoint/2010/main" val="2830249072"/>
              </p:ext>
            </p:extLst>
          </p:nvPr>
        </p:nvGraphicFramePr>
        <p:xfrm>
          <a:off x="381000" y="2438400"/>
          <a:ext cx="8382000" cy="2895600"/>
        </p:xfrm>
        <a:graphic>
          <a:graphicData uri="http://schemas.openxmlformats.org/drawingml/2006/table">
            <a:tbl>
              <a:tblPr firstRow="1" bandRow="1">
                <a:tableStyleId>{284E427A-3D55-4303-BF80-6455036E1DE7}</a:tableStyleId>
              </a:tblPr>
              <a:tblGrid>
                <a:gridCol w="3200390"/>
                <a:gridCol w="1828810"/>
                <a:gridCol w="1625601"/>
                <a:gridCol w="1727199"/>
              </a:tblGrid>
              <a:tr h="370840">
                <a:tc>
                  <a:txBody>
                    <a:bodyPr/>
                    <a:lstStyle/>
                    <a:p>
                      <a:pPr algn="ct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Sole Proprietorship</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Partnership</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Corporation</a:t>
                      </a:r>
                      <a:endParaRPr lang="en-US" sz="2000" dirty="0">
                        <a:solidFill>
                          <a:schemeClr val="tx1">
                            <a:lumMod val="85000"/>
                            <a:lumOff val="15000"/>
                          </a:schemeClr>
                        </a:solidFill>
                        <a:latin typeface="Calibri" panose="020F0502020204030204" pitchFamily="34" charset="0"/>
                      </a:endParaRPr>
                    </a:p>
                  </a:txBody>
                  <a:tcPr anchor="ctr"/>
                </a:tc>
              </a:tr>
              <a:tr h="370840">
                <a:tc>
                  <a:txBody>
                    <a:bodyPr/>
                    <a:lstStyle/>
                    <a:p>
                      <a:pPr algn="ctr"/>
                      <a:r>
                        <a:rPr lang="en-US" sz="2000" dirty="0" smtClean="0"/>
                        <a:t>Who owns the business?</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The manager</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Partners</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Stockholders</a:t>
                      </a:r>
                      <a:endParaRPr lang="en-US" sz="2000" dirty="0">
                        <a:solidFill>
                          <a:schemeClr val="tx1">
                            <a:lumMod val="85000"/>
                            <a:lumOff val="15000"/>
                          </a:schemeClr>
                        </a:solidFill>
                        <a:latin typeface="Calibri" panose="020F0502020204030204" pitchFamily="34" charset="0"/>
                      </a:endParaRPr>
                    </a:p>
                  </a:txBody>
                  <a:tcPr anchor="ctr"/>
                </a:tc>
              </a:tr>
              <a:tr h="370840">
                <a:tc>
                  <a:txBody>
                    <a:bodyPr/>
                    <a:lstStyle/>
                    <a:p>
                      <a:pPr algn="ctr"/>
                      <a:r>
                        <a:rPr lang="en-US" sz="2000" dirty="0" smtClean="0"/>
                        <a:t>Are managers and owners separate?</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Usually</a:t>
                      </a:r>
                      <a:endParaRPr lang="en-US" sz="2000" dirty="0">
                        <a:solidFill>
                          <a:schemeClr val="tx1">
                            <a:lumMod val="85000"/>
                            <a:lumOff val="15000"/>
                          </a:schemeClr>
                        </a:solidFill>
                        <a:latin typeface="Calibri" panose="020F0502020204030204" pitchFamily="34" charset="0"/>
                      </a:endParaRPr>
                    </a:p>
                  </a:txBody>
                  <a:tcPr anchor="ctr"/>
                </a:tc>
              </a:tr>
              <a:tr h="370840">
                <a:tc>
                  <a:txBody>
                    <a:bodyPr/>
                    <a:lstStyle/>
                    <a:p>
                      <a:pPr algn="ctr"/>
                      <a:r>
                        <a:rPr lang="en-US" sz="2000" dirty="0" smtClean="0"/>
                        <a:t>What is the owner’s liability?</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Unlimited</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Unlimited</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Limited</a:t>
                      </a:r>
                      <a:endParaRPr lang="en-US" sz="2000" dirty="0">
                        <a:solidFill>
                          <a:schemeClr val="tx1">
                            <a:lumMod val="85000"/>
                            <a:lumOff val="15000"/>
                          </a:schemeClr>
                        </a:solidFill>
                        <a:latin typeface="Calibri" panose="020F0502020204030204" pitchFamily="34" charset="0"/>
                      </a:endParaRPr>
                    </a:p>
                  </a:txBody>
                  <a:tcPr anchor="ctr"/>
                </a:tc>
              </a:tr>
              <a:tr h="370840">
                <a:tc>
                  <a:txBody>
                    <a:bodyPr/>
                    <a:lstStyle/>
                    <a:p>
                      <a:pPr algn="ctr"/>
                      <a:r>
                        <a:rPr lang="en-US" sz="2000" dirty="0" smtClean="0"/>
                        <a:t>Are the owner and business taxed separately?</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smtClean="0"/>
                        <a:t>Yes</a:t>
                      </a:r>
                      <a:endParaRPr lang="en-US" sz="2000" dirty="0">
                        <a:solidFill>
                          <a:schemeClr val="tx1">
                            <a:lumMod val="85000"/>
                            <a:lumOff val="15000"/>
                          </a:schemeClr>
                        </a:solidFill>
                        <a:latin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3041711887"/>
      </p:ext>
    </p:extLst>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smtClean="0"/>
              <a:t>What Is a Corporation?</a:t>
            </a:r>
          </a:p>
        </p:txBody>
      </p:sp>
      <p:grpSp>
        <p:nvGrpSpPr>
          <p:cNvPr id="21" name="Group 20"/>
          <p:cNvGrpSpPr/>
          <p:nvPr/>
        </p:nvGrpSpPr>
        <p:grpSpPr>
          <a:xfrm>
            <a:off x="503712" y="1371600"/>
            <a:ext cx="8077200" cy="4114800"/>
            <a:chOff x="533400" y="1676400"/>
            <a:chExt cx="8077200" cy="4114800"/>
          </a:xfrm>
        </p:grpSpPr>
        <p:grpSp>
          <p:nvGrpSpPr>
            <p:cNvPr id="20" name="Group 19"/>
            <p:cNvGrpSpPr/>
            <p:nvPr/>
          </p:nvGrpSpPr>
          <p:grpSpPr>
            <a:xfrm>
              <a:off x="533400" y="1676400"/>
              <a:ext cx="8073242" cy="1981200"/>
              <a:chOff x="533400" y="1676400"/>
              <a:chExt cx="8073242" cy="1981200"/>
            </a:xfrm>
          </p:grpSpPr>
          <p:sp>
            <p:nvSpPr>
              <p:cNvPr id="22" name="Rounded Rectangle 21"/>
              <p:cNvSpPr/>
              <p:nvPr/>
            </p:nvSpPr>
            <p:spPr bwMode="auto">
              <a:xfrm>
                <a:off x="533400" y="2764926"/>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alibri" panose="020F0502020204030204" pitchFamily="34" charset="0"/>
                  </a:rPr>
                  <a:t>Partnerships</a:t>
                </a:r>
              </a:p>
            </p:txBody>
          </p:sp>
          <p:sp>
            <p:nvSpPr>
              <p:cNvPr id="24" name="Rounded Rectangle 23"/>
              <p:cNvSpPr/>
              <p:nvPr/>
            </p:nvSpPr>
            <p:spPr bwMode="auto">
              <a:xfrm>
                <a:off x="533400" y="1676400"/>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alibri" panose="020F0502020204030204" pitchFamily="34" charset="0"/>
                  </a:rPr>
                  <a:t>Sole Proprietorships</a:t>
                </a:r>
              </a:p>
            </p:txBody>
          </p:sp>
          <p:sp>
            <p:nvSpPr>
              <p:cNvPr id="26" name="Rounded Rectangle 25"/>
              <p:cNvSpPr/>
              <p:nvPr/>
            </p:nvSpPr>
            <p:spPr bwMode="auto">
              <a:xfrm>
                <a:off x="5025242" y="1981200"/>
                <a:ext cx="3581400" cy="1371600"/>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Calibri" panose="020F0502020204030204" pitchFamily="34" charset="0"/>
                </a:endParaRPr>
              </a:p>
            </p:txBody>
          </p:sp>
          <p:cxnSp>
            <p:nvCxnSpPr>
              <p:cNvPr id="14" name="Straight Arrow Connector 13"/>
              <p:cNvCxnSpPr>
                <a:stCxn id="24" idx="3"/>
              </p:cNvCxnSpPr>
              <p:nvPr/>
            </p:nvCxnSpPr>
            <p:spPr bwMode="auto">
              <a:xfrm>
                <a:off x="4114800" y="2122737"/>
                <a:ext cx="762000" cy="446337"/>
              </a:xfrm>
              <a:prstGeom prst="straightConnector1">
                <a:avLst/>
              </a:prstGeom>
              <a:solidFill>
                <a:schemeClr val="accent1"/>
              </a:solidFill>
              <a:ln w="28575" cap="flat" cmpd="sng" algn="ctr">
                <a:solidFill>
                  <a:schemeClr val="tx1">
                    <a:lumMod val="85000"/>
                    <a:lumOff val="15000"/>
                  </a:schemeClr>
                </a:solidFill>
                <a:prstDash val="solid"/>
                <a:round/>
                <a:headEnd type="none" w="med" len="med"/>
                <a:tailEnd type="arrow"/>
              </a:ln>
              <a:effectLst/>
            </p:spPr>
          </p:cxnSp>
          <p:cxnSp>
            <p:nvCxnSpPr>
              <p:cNvPr id="16" name="Straight Arrow Connector 15"/>
              <p:cNvCxnSpPr>
                <a:stCxn id="22" idx="3"/>
              </p:cNvCxnSpPr>
              <p:nvPr/>
            </p:nvCxnSpPr>
            <p:spPr bwMode="auto">
              <a:xfrm flipV="1">
                <a:off x="4114800" y="2764926"/>
                <a:ext cx="762000" cy="446337"/>
              </a:xfrm>
              <a:prstGeom prst="straightConnector1">
                <a:avLst/>
              </a:prstGeom>
              <a:solidFill>
                <a:schemeClr val="accent1"/>
              </a:solidFill>
              <a:ln w="28575" cap="flat" cmpd="sng" algn="ctr">
                <a:solidFill>
                  <a:schemeClr val="tx1">
                    <a:lumMod val="85000"/>
                    <a:lumOff val="15000"/>
                  </a:schemeClr>
                </a:solidFill>
                <a:prstDash val="solid"/>
                <a:round/>
                <a:headEnd type="none" w="med" len="med"/>
                <a:tailEnd type="arrow"/>
              </a:ln>
              <a:effectLst/>
            </p:spPr>
          </p:cxnSp>
        </p:grpSp>
        <p:grpSp>
          <p:nvGrpSpPr>
            <p:cNvPr id="19" name="Group 18"/>
            <p:cNvGrpSpPr/>
            <p:nvPr/>
          </p:nvGrpSpPr>
          <p:grpSpPr>
            <a:xfrm>
              <a:off x="533400" y="4419600"/>
              <a:ext cx="8077200" cy="1371600"/>
              <a:chOff x="533400" y="4419600"/>
              <a:chExt cx="8077200" cy="1371600"/>
            </a:xfrm>
          </p:grpSpPr>
          <p:sp>
            <p:nvSpPr>
              <p:cNvPr id="23" name="Rounded Rectangle 22"/>
              <p:cNvSpPr/>
              <p:nvPr/>
            </p:nvSpPr>
            <p:spPr bwMode="auto">
              <a:xfrm>
                <a:off x="533400" y="4659063"/>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alibri" panose="020F0502020204030204" pitchFamily="34" charset="0"/>
                  </a:rPr>
                  <a:t>Corporations</a:t>
                </a:r>
              </a:p>
            </p:txBody>
          </p:sp>
          <p:sp>
            <p:nvSpPr>
              <p:cNvPr id="27" name="Rounded Rectangle 26"/>
              <p:cNvSpPr/>
              <p:nvPr/>
            </p:nvSpPr>
            <p:spPr bwMode="auto">
              <a:xfrm>
                <a:off x="5029200" y="4419600"/>
                <a:ext cx="3581400" cy="1371600"/>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algn="ctr"/>
                <a:r>
                  <a:rPr lang="en-US" sz="2200" dirty="0">
                    <a:latin typeface="Calibri" panose="020F0502020204030204" pitchFamily="34" charset="0"/>
                  </a:rPr>
                  <a:t>Limited Liability</a:t>
                </a:r>
              </a:p>
              <a:p>
                <a:pPr algn="ctr"/>
                <a:endParaRPr lang="en-US" sz="1000" dirty="0">
                  <a:latin typeface="Calibri" panose="020F0502020204030204" pitchFamily="34" charset="0"/>
                </a:endParaRPr>
              </a:p>
              <a:p>
                <a:pPr algn="ctr"/>
                <a:r>
                  <a:rPr lang="en-US" sz="2200" dirty="0">
                    <a:latin typeface="Calibri" panose="020F0502020204030204" pitchFamily="34" charset="0"/>
                  </a:rPr>
                  <a:t>Corporate tax on profits + personal tax on </a:t>
                </a:r>
                <a:r>
                  <a:rPr lang="en-US" sz="2200" dirty="0" smtClean="0">
                    <a:latin typeface="Calibri" panose="020F0502020204030204" pitchFamily="34" charset="0"/>
                  </a:rPr>
                  <a:t>dividends</a:t>
                </a:r>
                <a:endParaRPr lang="en-US" sz="2200" dirty="0">
                  <a:latin typeface="Calibri" panose="020F0502020204030204" pitchFamily="34" charset="0"/>
                </a:endParaRPr>
              </a:p>
            </p:txBody>
          </p:sp>
          <p:cxnSp>
            <p:nvCxnSpPr>
              <p:cNvPr id="18" name="Straight Arrow Connector 17"/>
              <p:cNvCxnSpPr>
                <a:stCxn id="23" idx="3"/>
              </p:cNvCxnSpPr>
              <p:nvPr/>
            </p:nvCxnSpPr>
            <p:spPr bwMode="auto">
              <a:xfrm>
                <a:off x="4114800" y="5105400"/>
                <a:ext cx="762000" cy="0"/>
              </a:xfrm>
              <a:prstGeom prst="straightConnector1">
                <a:avLst/>
              </a:prstGeom>
              <a:solidFill>
                <a:schemeClr val="accent1"/>
              </a:solidFill>
              <a:ln w="28575" cap="flat" cmpd="sng" algn="ctr">
                <a:solidFill>
                  <a:schemeClr val="tx1">
                    <a:lumMod val="85000"/>
                    <a:lumOff val="15000"/>
                  </a:schemeClr>
                </a:solidFill>
                <a:prstDash val="solid"/>
                <a:round/>
                <a:headEnd type="none" w="med" len="med"/>
                <a:tailEnd type="arrow"/>
              </a:ln>
              <a:effectLst/>
            </p:spPr>
          </p:cxnSp>
        </p:grpSp>
      </p:grpSp>
      <p:sp>
        <p:nvSpPr>
          <p:cNvPr id="2" name="Rectangle 1"/>
          <p:cNvSpPr/>
          <p:nvPr/>
        </p:nvSpPr>
        <p:spPr>
          <a:xfrm>
            <a:off x="4466112" y="1865910"/>
            <a:ext cx="4572000" cy="992579"/>
          </a:xfrm>
          <a:prstGeom prst="rect">
            <a:avLst/>
          </a:prstGeom>
        </p:spPr>
        <p:txBody>
          <a:bodyPr>
            <a:spAutoFit/>
          </a:bodyPr>
          <a:lstStyle/>
          <a:p>
            <a:pPr algn="ctr"/>
            <a:r>
              <a:rPr lang="en-US" dirty="0">
                <a:latin typeface="Calibri" panose="020F0502020204030204" pitchFamily="34" charset="0"/>
              </a:rPr>
              <a:t>Unlimited Liability</a:t>
            </a:r>
          </a:p>
          <a:p>
            <a:pPr algn="ctr"/>
            <a:endParaRPr lang="en-US" sz="1050" dirty="0">
              <a:latin typeface="Calibri" panose="020F0502020204030204" pitchFamily="34" charset="0"/>
            </a:endParaRPr>
          </a:p>
          <a:p>
            <a:pPr algn="ctr"/>
            <a:r>
              <a:rPr lang="en-US" dirty="0">
                <a:latin typeface="Calibri" panose="020F0502020204030204" pitchFamily="34" charset="0"/>
              </a:rPr>
              <a:t>Personal tax on profits</a:t>
            </a:r>
          </a:p>
        </p:txBody>
      </p:sp>
    </p:spTree>
    <p:extLst>
      <p:ext uri="{BB962C8B-B14F-4D97-AF65-F5344CB8AC3E}">
        <p14:creationId xmlns:p14="http://schemas.microsoft.com/office/powerpoint/2010/main" val="383342689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6388"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6390" name="Rectangle 6"/>
          <p:cNvSpPr>
            <a:spLocks noGrp="1" noChangeArrowheads="1"/>
          </p:cNvSpPr>
          <p:nvPr>
            <p:ph type="title"/>
          </p:nvPr>
        </p:nvSpPr>
        <p:spPr>
          <a:noFill/>
        </p:spPr>
        <p:txBody>
          <a:bodyPr/>
          <a:lstStyle/>
          <a:p>
            <a:r>
              <a:rPr lang="en-US" altLang="en-US" sz="4000" dirty="0" smtClean="0"/>
              <a:t>Who Is the Financial Manager?</a:t>
            </a:r>
          </a:p>
        </p:txBody>
      </p:sp>
      <p:grpSp>
        <p:nvGrpSpPr>
          <p:cNvPr id="2" name="Group 1"/>
          <p:cNvGrpSpPr/>
          <p:nvPr/>
        </p:nvGrpSpPr>
        <p:grpSpPr>
          <a:xfrm>
            <a:off x="685800" y="3920330"/>
            <a:ext cx="7772400" cy="1261270"/>
            <a:chOff x="609600" y="3589426"/>
            <a:chExt cx="7772400" cy="1261270"/>
          </a:xfrm>
          <a:solidFill>
            <a:schemeClr val="accent2">
              <a:lumMod val="40000"/>
              <a:lumOff val="60000"/>
            </a:schemeClr>
          </a:solidFill>
          <a:scene3d>
            <a:camera prst="orthographicFront">
              <a:rot lat="0" lon="0" rev="0"/>
            </a:camera>
            <a:lightRig rig="balanced" dir="t">
              <a:rot lat="0" lon="0" rev="8700000"/>
            </a:lightRig>
          </a:scene3d>
        </p:grpSpPr>
        <p:sp>
          <p:nvSpPr>
            <p:cNvPr id="15" name="Rounded Rectangle 14"/>
            <p:cNvSpPr/>
            <p:nvPr/>
          </p:nvSpPr>
          <p:spPr bwMode="auto">
            <a:xfrm>
              <a:off x="609600" y="3589426"/>
              <a:ext cx="3581400" cy="1185069"/>
            </a:xfrm>
            <a:prstGeom prst="roundRect">
              <a:avLst/>
            </a:prstGeom>
            <a:grpFill/>
            <a:ln w="76200" cap="flat" cmpd="thickThin"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alibri" panose="020F0502020204030204" pitchFamily="34" charset="0"/>
                </a:rPr>
                <a:t>Treasurer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Calibri" panose="020F0502020204030204" pitchFamily="34" charset="0"/>
                </a:rPr>
                <a:t>Cash Management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anose="020F0502020204030204" pitchFamily="34" charset="0"/>
                </a:rPr>
                <a:t>Raising</a:t>
              </a:r>
              <a:r>
                <a:rPr kumimoji="0" lang="en-US" sz="1100" b="0" i="0" u="none" strike="noStrike" cap="none" normalizeH="0" dirty="0" smtClean="0">
                  <a:ln>
                    <a:noFill/>
                  </a:ln>
                  <a:solidFill>
                    <a:schemeClr val="tx1"/>
                  </a:solidFill>
                  <a:effectLst/>
                  <a:latin typeface="Calibri" panose="020F0502020204030204" pitchFamily="34" charset="0"/>
                </a:rPr>
                <a:t> capital</a:t>
              </a:r>
            </a:p>
            <a:p>
              <a:pPr marL="0" marR="0" indent="0" algn="ctr" defTabSz="914400" rtl="0" eaLnBrk="0" fontAlgn="base" latinLnBrk="0" hangingPunct="0">
                <a:lnSpc>
                  <a:spcPct val="100000"/>
                </a:lnSpc>
                <a:spcBef>
                  <a:spcPct val="0"/>
                </a:spcBef>
                <a:spcAft>
                  <a:spcPct val="0"/>
                </a:spcAft>
                <a:buClrTx/>
                <a:buSzTx/>
                <a:buFontTx/>
                <a:buNone/>
                <a:tabLst/>
              </a:pPr>
              <a:r>
                <a:rPr lang="en-US" sz="1100" baseline="0" dirty="0" smtClean="0">
                  <a:latin typeface="Calibri" panose="020F0502020204030204" pitchFamily="34" charset="0"/>
                </a:rPr>
                <a:t>Banking</a:t>
              </a:r>
              <a:r>
                <a:rPr lang="en-US" sz="1100" dirty="0" smtClean="0">
                  <a:latin typeface="Calibri" panose="020F0502020204030204" pitchFamily="34" charset="0"/>
                </a:rPr>
                <a:t> relationship</a:t>
              </a:r>
              <a:endParaRPr kumimoji="0" lang="en-US" sz="1100" b="0" i="0" u="none" strike="noStrike" cap="none" normalizeH="0" baseline="0" dirty="0" smtClean="0">
                <a:ln>
                  <a:noFill/>
                </a:ln>
                <a:solidFill>
                  <a:schemeClr val="tx1"/>
                </a:solidFill>
                <a:effectLst/>
                <a:latin typeface="Calibri" panose="020F0502020204030204" pitchFamily="34" charset="0"/>
              </a:endParaRPr>
            </a:p>
          </p:txBody>
        </p:sp>
        <p:sp>
          <p:nvSpPr>
            <p:cNvPr id="16" name="Rounded Rectangle 15"/>
            <p:cNvSpPr/>
            <p:nvPr/>
          </p:nvSpPr>
          <p:spPr bwMode="auto">
            <a:xfrm>
              <a:off x="4800600" y="3665628"/>
              <a:ext cx="3581400" cy="1185068"/>
            </a:xfrm>
            <a:prstGeom prst="roundRect">
              <a:avLst/>
            </a:prstGeom>
            <a:grpFill/>
            <a:ln w="76200" cap="flat" cmpd="thickThin" algn="ctr">
              <a:noFill/>
              <a:prstDash val="solid"/>
              <a:round/>
              <a:headEnd type="none" w="med" len="med"/>
              <a:tailEnd type="none" w="med" len="med"/>
            </a:ln>
            <a:effectLst>
              <a:outerShdw blurRad="44450" dist="27940" dir="5400000" algn="ctr">
                <a:srgbClr val="000000">
                  <a:alpha val="32000"/>
                </a:srgbClr>
              </a:outerShdw>
            </a:effectLst>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alibri" panose="020F0502020204030204" pitchFamily="34" charset="0"/>
                </a:rPr>
                <a:t>Controller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Calibri" panose="020F0502020204030204" pitchFamily="34" charset="0"/>
                </a:rPr>
                <a:t>Preparation of Financial  </a:t>
              </a:r>
              <a:r>
                <a:rPr kumimoji="0" lang="en-US" sz="1100" b="0" i="0" u="none" strike="noStrike" cap="none" normalizeH="0" baseline="0" dirty="0" smtClean="0">
                  <a:ln>
                    <a:noFill/>
                  </a:ln>
                  <a:solidFill>
                    <a:schemeClr val="tx1"/>
                  </a:solidFill>
                  <a:effectLst/>
                  <a:latin typeface="Calibri" panose="020F0502020204030204" pitchFamily="34" charset="0"/>
                </a:rPr>
                <a:t>Statement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Calibri" panose="020F0502020204030204" pitchFamily="34" charset="0"/>
                </a:rPr>
                <a:t>Accounting</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anose="020F0502020204030204" pitchFamily="34" charset="0"/>
                </a:rPr>
                <a:t>Taxes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Calibri" panose="020F0502020204030204" pitchFamily="34" charset="0"/>
              </a:endParaRPr>
            </a:p>
          </p:txBody>
        </p:sp>
      </p:grpSp>
      <p:sp>
        <p:nvSpPr>
          <p:cNvPr id="17" name="Rounded Rectangle 16"/>
          <p:cNvSpPr/>
          <p:nvPr/>
        </p:nvSpPr>
        <p:spPr bwMode="auto">
          <a:xfrm>
            <a:off x="2781300" y="2044995"/>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alibri" panose="020F0502020204030204" pitchFamily="34" charset="0"/>
              </a:rPr>
              <a:t>Chief Financial Officer</a:t>
            </a:r>
          </a:p>
        </p:txBody>
      </p:sp>
      <p:cxnSp>
        <p:nvCxnSpPr>
          <p:cNvPr id="5" name="Straight Arrow Connector 4"/>
          <p:cNvCxnSpPr>
            <a:stCxn id="17" idx="2"/>
          </p:cNvCxnSpPr>
          <p:nvPr/>
        </p:nvCxnSpPr>
        <p:spPr bwMode="auto">
          <a:xfrm flipH="1">
            <a:off x="2590800" y="2937669"/>
            <a:ext cx="1981200" cy="872331"/>
          </a:xfrm>
          <a:prstGeom prst="straightConnector1">
            <a:avLst/>
          </a:prstGeom>
          <a:solidFill>
            <a:schemeClr val="accent1"/>
          </a:solidFill>
          <a:ln w="28575" cap="flat" cmpd="sng" algn="ctr">
            <a:solidFill>
              <a:schemeClr val="tx1">
                <a:lumMod val="85000"/>
                <a:lumOff val="15000"/>
              </a:schemeClr>
            </a:solidFill>
            <a:prstDash val="solid"/>
            <a:round/>
            <a:headEnd type="none" w="med" len="med"/>
            <a:tailEnd type="arrow"/>
          </a:ln>
          <a:effectLst/>
        </p:spPr>
      </p:cxnSp>
      <p:cxnSp>
        <p:nvCxnSpPr>
          <p:cNvPr id="7" name="Straight Arrow Connector 6"/>
          <p:cNvCxnSpPr>
            <a:stCxn id="17" idx="2"/>
          </p:cNvCxnSpPr>
          <p:nvPr/>
        </p:nvCxnSpPr>
        <p:spPr bwMode="auto">
          <a:xfrm>
            <a:off x="4572000" y="2937669"/>
            <a:ext cx="2095500" cy="872331"/>
          </a:xfrm>
          <a:prstGeom prst="straightConnector1">
            <a:avLst/>
          </a:prstGeom>
          <a:solidFill>
            <a:schemeClr val="accent1"/>
          </a:solidFill>
          <a:ln w="28575" cap="flat" cmpd="sng" algn="ctr">
            <a:solidFill>
              <a:schemeClr val="tx1">
                <a:lumMod val="85000"/>
                <a:lumOff val="15000"/>
              </a:schemeClr>
            </a:solidFill>
            <a:prstDash val="solid"/>
            <a:round/>
            <a:headEnd type="none" w="med" len="med"/>
            <a:tailEnd type="arrow"/>
          </a:ln>
          <a:effectLst/>
        </p:spPr>
      </p:cxnSp>
    </p:spTree>
    <p:extLst>
      <p:ext uri="{BB962C8B-B14F-4D97-AF65-F5344CB8AC3E}">
        <p14:creationId xmlns:p14="http://schemas.microsoft.com/office/powerpoint/2010/main" val="2285137428"/>
      </p:ext>
    </p:extLst>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2"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3"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4"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5"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6"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7"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8"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9"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20"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21"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22"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24" name="Rectangle 17"/>
          <p:cNvSpPr>
            <a:spLocks noGrp="1" noChangeArrowheads="1"/>
          </p:cNvSpPr>
          <p:nvPr>
            <p:ph type="body" idx="1"/>
          </p:nvPr>
        </p:nvSpPr>
        <p:spPr>
          <a:xfrm>
            <a:off x="914400" y="1219200"/>
            <a:ext cx="7772400" cy="5257800"/>
          </a:xfrm>
          <a:noFill/>
        </p:spPr>
        <p:txBody>
          <a:bodyPr/>
          <a:lstStyle/>
          <a:p>
            <a:r>
              <a:rPr lang="en-US" altLang="en-US" sz="3200" dirty="0" smtClean="0"/>
              <a:t>Chief Financial Officer (CFO)</a:t>
            </a:r>
          </a:p>
          <a:p>
            <a:pPr lvl="1"/>
            <a:r>
              <a:rPr lang="en-US" altLang="en-US" sz="3200" dirty="0" smtClean="0"/>
              <a:t>Supervises all financial functions and sets overall financial strategy</a:t>
            </a:r>
          </a:p>
          <a:p>
            <a:r>
              <a:rPr lang="en-US" altLang="en-US" sz="3200" dirty="0" smtClean="0"/>
              <a:t>Treasurer</a:t>
            </a:r>
          </a:p>
          <a:p>
            <a:pPr lvl="1"/>
            <a:r>
              <a:rPr lang="en-US" altLang="en-US" sz="3200" dirty="0" smtClean="0"/>
              <a:t>Responsible for financing, cash management, and relationships with banks and other financial institutions</a:t>
            </a:r>
          </a:p>
          <a:p>
            <a:r>
              <a:rPr lang="en-US" altLang="en-US" sz="3200" dirty="0" smtClean="0"/>
              <a:t>Controller</a:t>
            </a:r>
          </a:p>
          <a:p>
            <a:pPr lvl="1"/>
            <a:r>
              <a:rPr lang="en-US" altLang="en-US" sz="3200" dirty="0" smtClean="0"/>
              <a:t>Responsible for budgeting, accounting, and taxes</a:t>
            </a:r>
          </a:p>
        </p:txBody>
      </p:sp>
      <p:sp>
        <p:nvSpPr>
          <p:cNvPr id="18" name="Rectangle 6"/>
          <p:cNvSpPr>
            <a:spLocks noGrp="1" noChangeArrowheads="1"/>
          </p:cNvSpPr>
          <p:nvPr>
            <p:ph type="title"/>
          </p:nvPr>
        </p:nvSpPr>
        <p:spPr>
          <a:xfrm>
            <a:off x="228600" y="76200"/>
            <a:ext cx="8649654" cy="838200"/>
          </a:xfrm>
          <a:noFill/>
        </p:spPr>
        <p:txBody>
          <a:bodyPr/>
          <a:lstStyle/>
          <a:p>
            <a:r>
              <a:rPr lang="en-US" altLang="en-US" sz="4000" dirty="0" smtClean="0"/>
              <a:t>Who Is the Financial Manager?</a:t>
            </a:r>
          </a:p>
        </p:txBody>
      </p:sp>
    </p:spTree>
    <p:extLst>
      <p:ext uri="{BB962C8B-B14F-4D97-AF65-F5344CB8AC3E}">
        <p14:creationId xmlns:p14="http://schemas.microsoft.com/office/powerpoint/2010/main" val="2229496106"/>
      </p:ext>
    </p:extLst>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6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68"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69"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0"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1"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2"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3"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4"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5"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6"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7"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8"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79" name="Rectangle 16"/>
          <p:cNvSpPr>
            <a:spLocks noChangeArrowheads="1"/>
          </p:cNvSpPr>
          <p:nvPr/>
        </p:nvSpPr>
        <p:spPr bwMode="auto">
          <a:xfrm>
            <a:off x="3526632" y="2286000"/>
            <a:ext cx="2057568" cy="2286000"/>
          </a:xfrm>
          <a:prstGeom prst="roundRect">
            <a:avLst/>
          </a:prstGeom>
          <a:solidFill>
            <a:schemeClr val="accent4">
              <a:lumMod val="20000"/>
              <a:lumOff val="80000"/>
            </a:schemeClr>
          </a:solidFill>
          <a:ln w="19050" cmpd="thickThin">
            <a:solidFill>
              <a:schemeClr val="accent4"/>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dirty="0" smtClean="0">
                <a:solidFill>
                  <a:schemeClr val="tx1">
                    <a:lumMod val="85000"/>
                    <a:lumOff val="15000"/>
                  </a:schemeClr>
                </a:solidFill>
                <a:latin typeface="+mn-lt"/>
              </a:rPr>
              <a:t>Financial </a:t>
            </a:r>
          </a:p>
          <a:p>
            <a:pPr algn="ctr"/>
            <a:r>
              <a:rPr lang="en-US" altLang="en-US" dirty="0" smtClean="0">
                <a:solidFill>
                  <a:schemeClr val="tx1">
                    <a:lumMod val="85000"/>
                    <a:lumOff val="15000"/>
                  </a:schemeClr>
                </a:solidFill>
                <a:latin typeface="+mn-lt"/>
              </a:rPr>
              <a:t>Manager</a:t>
            </a:r>
            <a:endParaRPr lang="en-US" altLang="en-US" dirty="0">
              <a:solidFill>
                <a:schemeClr val="tx1">
                  <a:lumMod val="85000"/>
                  <a:lumOff val="15000"/>
                </a:schemeClr>
              </a:solidFill>
              <a:latin typeface="+mn-lt"/>
            </a:endParaRPr>
          </a:p>
        </p:txBody>
      </p:sp>
      <p:sp>
        <p:nvSpPr>
          <p:cNvPr id="51" name="Rectangle 6"/>
          <p:cNvSpPr>
            <a:spLocks noGrp="1" noChangeArrowheads="1"/>
          </p:cNvSpPr>
          <p:nvPr>
            <p:ph type="title"/>
          </p:nvPr>
        </p:nvSpPr>
        <p:spPr>
          <a:xfrm>
            <a:off x="228600" y="76200"/>
            <a:ext cx="8649654" cy="838200"/>
          </a:xfrm>
          <a:noFill/>
        </p:spPr>
        <p:txBody>
          <a:bodyPr/>
          <a:lstStyle/>
          <a:p>
            <a:r>
              <a:rPr lang="en-US" altLang="en-US" sz="4000" dirty="0" smtClean="0"/>
              <a:t>Who Is the Financial Manager?</a:t>
            </a:r>
          </a:p>
        </p:txBody>
      </p:sp>
      <p:sp>
        <p:nvSpPr>
          <p:cNvPr id="8" name="Teardrop 7"/>
          <p:cNvSpPr>
            <a:spLocks noChangeAspect="1"/>
          </p:cNvSpPr>
          <p:nvPr/>
        </p:nvSpPr>
        <p:spPr bwMode="auto">
          <a:xfrm>
            <a:off x="274320" y="2560320"/>
            <a:ext cx="1737360" cy="1737360"/>
          </a:xfrm>
          <a:prstGeom prst="teardrop">
            <a:avLst/>
          </a:prstGeom>
          <a:solidFill>
            <a:schemeClr val="accent4">
              <a:lumMod val="20000"/>
              <a:lumOff val="80000"/>
            </a:schemeClr>
          </a:solidFill>
          <a:ln w="19050" cap="flat" cmpd="thickThin" algn="ctr">
            <a:solidFill>
              <a:schemeClr val="accent4"/>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lumMod val="85000"/>
                    <a:lumOff val="15000"/>
                  </a:schemeClr>
                </a:solidFill>
                <a:effectLst/>
                <a:latin typeface="+mn-lt"/>
              </a:rPr>
              <a:t>Firm’s Operations</a:t>
            </a:r>
          </a:p>
        </p:txBody>
      </p:sp>
      <p:sp>
        <p:nvSpPr>
          <p:cNvPr id="9" name="TextBox 8"/>
          <p:cNvSpPr txBox="1"/>
          <p:nvPr/>
        </p:nvSpPr>
        <p:spPr>
          <a:xfrm>
            <a:off x="594360" y="4419600"/>
            <a:ext cx="1097280" cy="338554"/>
          </a:xfrm>
          <a:prstGeom prst="rect">
            <a:avLst/>
          </a:prstGeom>
          <a:noFill/>
        </p:spPr>
        <p:txBody>
          <a:bodyPr wrap="square" rtlCol="0">
            <a:spAutoFit/>
          </a:bodyPr>
          <a:lstStyle/>
          <a:p>
            <a:r>
              <a:rPr lang="en-US" sz="1600" i="1" dirty="0" smtClean="0">
                <a:latin typeface="+mn-lt"/>
              </a:rPr>
              <a:t>Real assets</a:t>
            </a:r>
            <a:endParaRPr lang="en-US" sz="1600" i="1" dirty="0">
              <a:latin typeface="+mn-lt"/>
            </a:endParaRPr>
          </a:p>
        </p:txBody>
      </p:sp>
      <p:sp>
        <p:nvSpPr>
          <p:cNvPr id="52" name="Teardrop 51"/>
          <p:cNvSpPr>
            <a:spLocks noChangeAspect="1"/>
          </p:cNvSpPr>
          <p:nvPr/>
        </p:nvSpPr>
        <p:spPr bwMode="auto">
          <a:xfrm rot="16200000">
            <a:off x="7086600" y="2560320"/>
            <a:ext cx="1737360" cy="1737360"/>
          </a:xfrm>
          <a:prstGeom prst="teardrop">
            <a:avLst/>
          </a:prstGeom>
          <a:solidFill>
            <a:schemeClr val="accent4">
              <a:lumMod val="20000"/>
              <a:lumOff val="80000"/>
            </a:schemeClr>
          </a:solidFill>
          <a:ln w="19050" cap="flat" cmpd="thickThin" algn="ctr">
            <a:solidFill>
              <a:schemeClr val="accent4"/>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vert"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lumMod val="85000"/>
                    <a:lumOff val="15000"/>
                  </a:schemeClr>
                </a:solidFill>
                <a:effectLst/>
                <a:latin typeface="+mn-lt"/>
              </a:rPr>
              <a:t>Investors</a:t>
            </a:r>
          </a:p>
        </p:txBody>
      </p:sp>
      <p:sp>
        <p:nvSpPr>
          <p:cNvPr id="53" name="TextBox 52"/>
          <p:cNvSpPr txBox="1"/>
          <p:nvPr/>
        </p:nvSpPr>
        <p:spPr>
          <a:xfrm>
            <a:off x="7178040" y="4419600"/>
            <a:ext cx="1554480" cy="338554"/>
          </a:xfrm>
          <a:prstGeom prst="rect">
            <a:avLst/>
          </a:prstGeom>
          <a:noFill/>
        </p:spPr>
        <p:txBody>
          <a:bodyPr wrap="square" rtlCol="0">
            <a:spAutoFit/>
          </a:bodyPr>
          <a:lstStyle/>
          <a:p>
            <a:r>
              <a:rPr lang="en-US" sz="1600" i="1" dirty="0" smtClean="0">
                <a:latin typeface="+mn-lt"/>
              </a:rPr>
              <a:t>Financial assets</a:t>
            </a:r>
            <a:endParaRPr lang="en-US" sz="1600" i="1" dirty="0">
              <a:latin typeface="+mn-lt"/>
            </a:endParaRPr>
          </a:p>
        </p:txBody>
      </p:sp>
      <p:cxnSp>
        <p:nvCxnSpPr>
          <p:cNvPr id="11" name="Straight Arrow Connector 10"/>
          <p:cNvCxnSpPr/>
          <p:nvPr/>
        </p:nvCxnSpPr>
        <p:spPr bwMode="auto">
          <a:xfrm>
            <a:off x="-533400" y="0"/>
            <a:ext cx="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flipH="1">
            <a:off x="5715000" y="2560320"/>
            <a:ext cx="1371600" cy="0"/>
          </a:xfrm>
          <a:prstGeom prst="straightConnector1">
            <a:avLst/>
          </a:prstGeom>
          <a:solidFill>
            <a:schemeClr val="accent1"/>
          </a:solidFill>
          <a:ln w="19050" cap="flat" cmpd="sng" algn="ctr">
            <a:solidFill>
              <a:schemeClr val="tx1">
                <a:lumMod val="85000"/>
                <a:lumOff val="15000"/>
              </a:schemeClr>
            </a:solidFill>
            <a:prstDash val="solid"/>
            <a:round/>
            <a:headEnd type="none" w="med" len="med"/>
            <a:tailEnd type="arrow"/>
          </a:ln>
          <a:effectLst/>
        </p:spPr>
      </p:cxnSp>
      <p:cxnSp>
        <p:nvCxnSpPr>
          <p:cNvPr id="23" name="Straight Arrow Connector 22"/>
          <p:cNvCxnSpPr/>
          <p:nvPr/>
        </p:nvCxnSpPr>
        <p:spPr bwMode="auto">
          <a:xfrm>
            <a:off x="5584200" y="4114800"/>
            <a:ext cx="1578600" cy="0"/>
          </a:xfrm>
          <a:prstGeom prst="straightConnector1">
            <a:avLst/>
          </a:prstGeom>
          <a:solidFill>
            <a:schemeClr val="accent1"/>
          </a:solidFill>
          <a:ln w="19050" cap="flat" cmpd="sng" algn="ctr">
            <a:solidFill>
              <a:schemeClr val="tx1">
                <a:lumMod val="85000"/>
                <a:lumOff val="15000"/>
              </a:schemeClr>
            </a:solidFill>
            <a:prstDash val="solid"/>
            <a:round/>
            <a:headEnd type="none" w="med" len="med"/>
            <a:tailEnd type="arrow"/>
          </a:ln>
          <a:effectLst/>
        </p:spPr>
      </p:cxnSp>
      <p:cxnSp>
        <p:nvCxnSpPr>
          <p:cNvPr id="35" name="Straight Connector 34"/>
          <p:cNvCxnSpPr/>
          <p:nvPr/>
        </p:nvCxnSpPr>
        <p:spPr bwMode="auto">
          <a:xfrm>
            <a:off x="5584200" y="3657600"/>
            <a:ext cx="731520" cy="0"/>
          </a:xfrm>
          <a:prstGeom prst="line">
            <a:avLst/>
          </a:prstGeom>
          <a:solidFill>
            <a:schemeClr val="accent1"/>
          </a:solidFill>
          <a:ln w="19050" cap="flat" cmpd="sng" algn="ctr">
            <a:solidFill>
              <a:schemeClr val="tx1">
                <a:lumMod val="85000"/>
                <a:lumOff val="15000"/>
              </a:schemeClr>
            </a:solidFill>
            <a:prstDash val="solid"/>
            <a:round/>
            <a:headEnd type="none" w="med" len="med"/>
            <a:tailEnd type="none" w="med" len="med"/>
          </a:ln>
          <a:effectLst/>
        </p:spPr>
      </p:cxnSp>
      <p:cxnSp>
        <p:nvCxnSpPr>
          <p:cNvPr id="49" name="Straight Connector 48"/>
          <p:cNvCxnSpPr/>
          <p:nvPr/>
        </p:nvCxnSpPr>
        <p:spPr bwMode="auto">
          <a:xfrm flipV="1">
            <a:off x="6315720" y="3200400"/>
            <a:ext cx="0" cy="457200"/>
          </a:xfrm>
          <a:prstGeom prst="line">
            <a:avLst/>
          </a:prstGeom>
          <a:solidFill>
            <a:schemeClr val="accent1"/>
          </a:solidFill>
          <a:ln w="19050" cap="flat" cmpd="sng" algn="ctr">
            <a:solidFill>
              <a:schemeClr val="tx1">
                <a:lumMod val="85000"/>
                <a:lumOff val="15000"/>
              </a:schemeClr>
            </a:solidFill>
            <a:prstDash val="solid"/>
            <a:round/>
            <a:headEnd type="none" w="med" len="med"/>
            <a:tailEnd type="none" w="med" len="med"/>
          </a:ln>
          <a:effectLst/>
        </p:spPr>
      </p:cxnSp>
      <p:cxnSp>
        <p:nvCxnSpPr>
          <p:cNvPr id="54" name="Straight Arrow Connector 53"/>
          <p:cNvCxnSpPr/>
          <p:nvPr/>
        </p:nvCxnSpPr>
        <p:spPr bwMode="auto">
          <a:xfrm flipH="1">
            <a:off x="5715000" y="3200400"/>
            <a:ext cx="600720" cy="0"/>
          </a:xfrm>
          <a:prstGeom prst="straightConnector1">
            <a:avLst/>
          </a:prstGeom>
          <a:solidFill>
            <a:schemeClr val="accent1"/>
          </a:solidFill>
          <a:ln w="19050" cap="flat" cmpd="sng" algn="ctr">
            <a:solidFill>
              <a:schemeClr val="tx1">
                <a:lumMod val="85000"/>
                <a:lumOff val="15000"/>
              </a:schemeClr>
            </a:solidFill>
            <a:prstDash val="solid"/>
            <a:round/>
            <a:headEnd type="none" w="med" len="med"/>
            <a:tailEnd type="arrow"/>
          </a:ln>
          <a:effectLst/>
        </p:spPr>
      </p:cxnSp>
      <p:sp>
        <p:nvSpPr>
          <p:cNvPr id="55" name="TextBox 54"/>
          <p:cNvSpPr txBox="1"/>
          <p:nvPr/>
        </p:nvSpPr>
        <p:spPr>
          <a:xfrm>
            <a:off x="6144900" y="2177519"/>
            <a:ext cx="457200" cy="369332"/>
          </a:xfrm>
          <a:prstGeom prst="rect">
            <a:avLst/>
          </a:prstGeom>
          <a:noFill/>
        </p:spPr>
        <p:txBody>
          <a:bodyPr wrap="square" rtlCol="0">
            <a:spAutoFit/>
          </a:bodyPr>
          <a:lstStyle/>
          <a:p>
            <a:r>
              <a:rPr lang="en-US" sz="1800" b="1" dirty="0" smtClean="0">
                <a:latin typeface="+mn-lt"/>
              </a:rPr>
              <a:t>(1)</a:t>
            </a:r>
            <a:endParaRPr lang="en-US" sz="1800" b="1" dirty="0">
              <a:latin typeface="+mn-lt"/>
            </a:endParaRPr>
          </a:p>
        </p:txBody>
      </p:sp>
      <p:sp>
        <p:nvSpPr>
          <p:cNvPr id="96" name="TextBox 95"/>
          <p:cNvSpPr txBox="1"/>
          <p:nvPr/>
        </p:nvSpPr>
        <p:spPr>
          <a:xfrm>
            <a:off x="6087120" y="3715384"/>
            <a:ext cx="640080" cy="365760"/>
          </a:xfrm>
          <a:prstGeom prst="rect">
            <a:avLst/>
          </a:prstGeom>
          <a:noFill/>
        </p:spPr>
        <p:txBody>
          <a:bodyPr wrap="square" rtlCol="0">
            <a:spAutoFit/>
          </a:bodyPr>
          <a:lstStyle/>
          <a:p>
            <a:r>
              <a:rPr lang="en-US" sz="1800" b="1" dirty="0" smtClean="0">
                <a:latin typeface="+mn-lt"/>
              </a:rPr>
              <a:t>(4b)</a:t>
            </a:r>
            <a:endParaRPr lang="en-US" sz="1800" b="1" dirty="0">
              <a:latin typeface="+mn-lt"/>
            </a:endParaRPr>
          </a:p>
        </p:txBody>
      </p:sp>
      <p:sp>
        <p:nvSpPr>
          <p:cNvPr id="97" name="TextBox 96"/>
          <p:cNvSpPr txBox="1"/>
          <p:nvPr/>
        </p:nvSpPr>
        <p:spPr>
          <a:xfrm>
            <a:off x="5804500" y="2821563"/>
            <a:ext cx="602659" cy="369332"/>
          </a:xfrm>
          <a:prstGeom prst="rect">
            <a:avLst/>
          </a:prstGeom>
          <a:noFill/>
        </p:spPr>
        <p:txBody>
          <a:bodyPr wrap="square" rtlCol="0">
            <a:spAutoFit/>
          </a:bodyPr>
          <a:lstStyle/>
          <a:p>
            <a:r>
              <a:rPr lang="en-US" sz="1800" b="1" dirty="0" smtClean="0">
                <a:latin typeface="+mn-lt"/>
              </a:rPr>
              <a:t>(</a:t>
            </a:r>
            <a:r>
              <a:rPr lang="en-US" sz="1800" b="1" dirty="0" smtClean="0">
                <a:latin typeface="+mn-lt"/>
              </a:rPr>
              <a:t>4a)</a:t>
            </a:r>
            <a:endParaRPr lang="en-US" sz="1800" b="1" dirty="0">
              <a:latin typeface="+mn-lt"/>
            </a:endParaRPr>
          </a:p>
        </p:txBody>
      </p:sp>
      <p:cxnSp>
        <p:nvCxnSpPr>
          <p:cNvPr id="57" name="Straight Arrow Connector 56"/>
          <p:cNvCxnSpPr/>
          <p:nvPr/>
        </p:nvCxnSpPr>
        <p:spPr bwMode="auto">
          <a:xfrm flipH="1">
            <a:off x="2133600" y="2560320"/>
            <a:ext cx="1393032" cy="0"/>
          </a:xfrm>
          <a:prstGeom prst="straightConnector1">
            <a:avLst/>
          </a:prstGeom>
          <a:solidFill>
            <a:schemeClr val="accent1"/>
          </a:solidFill>
          <a:ln w="19050" cap="flat" cmpd="sng" algn="ctr">
            <a:solidFill>
              <a:schemeClr val="tx1">
                <a:lumMod val="85000"/>
                <a:lumOff val="15000"/>
              </a:schemeClr>
            </a:solidFill>
            <a:prstDash val="solid"/>
            <a:round/>
            <a:headEnd type="none" w="med" len="med"/>
            <a:tailEnd type="arrow"/>
          </a:ln>
          <a:effectLst/>
        </p:spPr>
      </p:cxnSp>
      <p:cxnSp>
        <p:nvCxnSpPr>
          <p:cNvPr id="11265" name="Straight Arrow Connector 11264"/>
          <p:cNvCxnSpPr/>
          <p:nvPr/>
        </p:nvCxnSpPr>
        <p:spPr bwMode="auto">
          <a:xfrm>
            <a:off x="1673925" y="4114800"/>
            <a:ext cx="1714500" cy="0"/>
          </a:xfrm>
          <a:prstGeom prst="straightConnector1">
            <a:avLst/>
          </a:prstGeom>
          <a:solidFill>
            <a:schemeClr val="accent1"/>
          </a:solidFill>
          <a:ln w="19050" cap="flat" cmpd="sng" algn="ctr">
            <a:solidFill>
              <a:schemeClr val="tx1">
                <a:lumMod val="85000"/>
                <a:lumOff val="15000"/>
              </a:schemeClr>
            </a:solidFill>
            <a:prstDash val="solid"/>
            <a:round/>
            <a:headEnd type="none" w="med" len="med"/>
            <a:tailEnd type="arrow"/>
          </a:ln>
          <a:effectLst/>
        </p:spPr>
      </p:cxnSp>
      <p:sp>
        <p:nvSpPr>
          <p:cNvPr id="108" name="TextBox 107"/>
          <p:cNvSpPr txBox="1"/>
          <p:nvPr/>
        </p:nvSpPr>
        <p:spPr>
          <a:xfrm>
            <a:off x="2290700" y="3713598"/>
            <a:ext cx="457200" cy="369332"/>
          </a:xfrm>
          <a:prstGeom prst="rect">
            <a:avLst/>
          </a:prstGeom>
          <a:noFill/>
        </p:spPr>
        <p:txBody>
          <a:bodyPr wrap="square" rtlCol="0">
            <a:spAutoFit/>
          </a:bodyPr>
          <a:lstStyle/>
          <a:p>
            <a:r>
              <a:rPr lang="en-US" sz="1800" b="1" dirty="0" smtClean="0">
                <a:latin typeface="+mn-lt"/>
              </a:rPr>
              <a:t>(3)</a:t>
            </a:r>
            <a:endParaRPr lang="en-US" sz="1800" b="1" dirty="0">
              <a:latin typeface="+mn-lt"/>
            </a:endParaRPr>
          </a:p>
        </p:txBody>
      </p:sp>
      <p:sp>
        <p:nvSpPr>
          <p:cNvPr id="109" name="TextBox 108"/>
          <p:cNvSpPr txBox="1"/>
          <p:nvPr/>
        </p:nvSpPr>
        <p:spPr>
          <a:xfrm>
            <a:off x="2601516" y="2177519"/>
            <a:ext cx="457200" cy="369332"/>
          </a:xfrm>
          <a:prstGeom prst="rect">
            <a:avLst/>
          </a:prstGeom>
          <a:noFill/>
        </p:spPr>
        <p:txBody>
          <a:bodyPr wrap="square" rtlCol="0">
            <a:spAutoFit/>
          </a:bodyPr>
          <a:lstStyle/>
          <a:p>
            <a:r>
              <a:rPr lang="en-US" sz="1800" b="1" dirty="0" smtClean="0">
                <a:latin typeface="+mn-lt"/>
              </a:rPr>
              <a:t>(2)</a:t>
            </a:r>
            <a:endParaRPr lang="en-US" sz="1800" b="1" dirty="0">
              <a:latin typeface="+mn-lt"/>
            </a:endParaRPr>
          </a:p>
        </p:txBody>
      </p:sp>
    </p:spTree>
    <p:extLst>
      <p:ext uri="{BB962C8B-B14F-4D97-AF65-F5344CB8AC3E}">
        <p14:creationId xmlns:p14="http://schemas.microsoft.com/office/powerpoint/2010/main" val="2788673186"/>
      </p:ext>
    </p:extLst>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3"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4"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5" name="Rectangle 6"/>
          <p:cNvSpPr>
            <a:spLocks noGrp="1" noChangeArrowheads="1"/>
          </p:cNvSpPr>
          <p:nvPr>
            <p:ph type="title"/>
          </p:nvPr>
        </p:nvSpPr>
        <p:spPr>
          <a:noFill/>
        </p:spPr>
        <p:txBody>
          <a:bodyPr/>
          <a:lstStyle/>
          <a:p>
            <a:r>
              <a:rPr lang="en-US" altLang="en-US" dirty="0" smtClean="0"/>
              <a:t>Goals of the Corporation</a:t>
            </a:r>
          </a:p>
        </p:txBody>
      </p:sp>
      <p:sp>
        <p:nvSpPr>
          <p:cNvPr id="69639" name="Rectangle 7"/>
          <p:cNvSpPr>
            <a:spLocks noGrp="1" noChangeArrowheads="1"/>
          </p:cNvSpPr>
          <p:nvPr>
            <p:ph type="body" idx="1"/>
          </p:nvPr>
        </p:nvSpPr>
        <p:spPr>
          <a:xfrm>
            <a:off x="533400" y="1295400"/>
            <a:ext cx="8153400" cy="5029200"/>
          </a:xfrm>
          <a:noFill/>
        </p:spPr>
        <p:txBody>
          <a:bodyPr/>
          <a:lstStyle/>
          <a:p>
            <a:r>
              <a:rPr lang="en-US" altLang="en-US" sz="3200" dirty="0" smtClean="0"/>
              <a:t>Shareholders desire wealth maximization</a:t>
            </a:r>
          </a:p>
          <a:p>
            <a:r>
              <a:rPr lang="en-US" altLang="en-US" sz="3200" dirty="0" smtClean="0"/>
              <a:t>Profit maximization</a:t>
            </a:r>
          </a:p>
          <a:p>
            <a:pPr lvl="1"/>
            <a:r>
              <a:rPr lang="en-US" sz="3200" dirty="0"/>
              <a:t>Maximize profits? Which year’s profits</a:t>
            </a:r>
            <a:r>
              <a:rPr lang="en-US" sz="3200" dirty="0" smtClean="0"/>
              <a:t>?</a:t>
            </a:r>
          </a:p>
          <a:p>
            <a:pPr lvl="1"/>
            <a:r>
              <a:rPr lang="en-US" sz="3200" dirty="0" smtClean="0"/>
              <a:t>Earning manipulation </a:t>
            </a:r>
          </a:p>
          <a:p>
            <a:r>
              <a:rPr lang="en-US" sz="3200" dirty="0"/>
              <a:t>Opportunity cost of capital</a:t>
            </a:r>
          </a:p>
          <a:p>
            <a:pPr lvl="1"/>
            <a:r>
              <a:rPr lang="en-US" sz="3200" dirty="0"/>
              <a:t>The </a:t>
            </a:r>
            <a:r>
              <a:rPr lang="en-US" sz="3200" dirty="0" smtClean="0"/>
              <a:t>minimum acceptable </a:t>
            </a:r>
            <a:r>
              <a:rPr lang="en-US" sz="3200" dirty="0"/>
              <a:t>rate </a:t>
            </a:r>
            <a:r>
              <a:rPr lang="en-US" sz="3200" dirty="0" smtClean="0"/>
              <a:t>of return </a:t>
            </a:r>
            <a:r>
              <a:rPr lang="en-US" sz="3200" dirty="0"/>
              <a:t>on </a:t>
            </a:r>
            <a:r>
              <a:rPr lang="en-US" sz="3200" dirty="0" smtClean="0"/>
              <a:t>capital investment </a:t>
            </a:r>
            <a:r>
              <a:rPr lang="en-US" sz="3200" dirty="0"/>
              <a:t>is set by </a:t>
            </a:r>
            <a:r>
              <a:rPr lang="en-US" sz="3200" dirty="0" smtClean="0"/>
              <a:t>the investment opportunities available to shareholders </a:t>
            </a:r>
            <a:r>
              <a:rPr lang="en-US" sz="3200" dirty="0"/>
              <a:t>in </a:t>
            </a:r>
            <a:r>
              <a:rPr lang="en-US" sz="3200" dirty="0" smtClean="0"/>
              <a:t>financial markets</a:t>
            </a:r>
          </a:p>
          <a:p>
            <a:pPr lvl="1"/>
            <a:endParaRPr lang="en-US" altLang="en-US" sz="3200" dirty="0" smtClean="0"/>
          </a:p>
        </p:txBody>
      </p:sp>
    </p:spTree>
    <p:extLst>
      <p:ext uri="{BB962C8B-B14F-4D97-AF65-F5344CB8AC3E}">
        <p14:creationId xmlns:p14="http://schemas.microsoft.com/office/powerpoint/2010/main" val="1688099038"/>
      </p:ext>
    </p:extLst>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3"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4"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5" name="Rectangle 6"/>
          <p:cNvSpPr>
            <a:spLocks noGrp="1" noChangeArrowheads="1"/>
          </p:cNvSpPr>
          <p:nvPr>
            <p:ph type="title"/>
          </p:nvPr>
        </p:nvSpPr>
        <p:spPr>
          <a:noFill/>
        </p:spPr>
        <p:txBody>
          <a:bodyPr/>
          <a:lstStyle/>
          <a:p>
            <a:r>
              <a:rPr lang="en-US" altLang="en-US" dirty="0" smtClean="0"/>
              <a:t>Goals of the Corporation</a:t>
            </a:r>
          </a:p>
        </p:txBody>
      </p:sp>
      <p:sp>
        <p:nvSpPr>
          <p:cNvPr id="69639" name="Rectangle 7"/>
          <p:cNvSpPr>
            <a:spLocks noGrp="1" noChangeArrowheads="1"/>
          </p:cNvSpPr>
          <p:nvPr>
            <p:ph type="body" idx="1"/>
          </p:nvPr>
        </p:nvSpPr>
        <p:spPr>
          <a:xfrm>
            <a:off x="533400" y="1295400"/>
            <a:ext cx="8077200" cy="838200"/>
          </a:xfrm>
          <a:noFill/>
        </p:spPr>
        <p:txBody>
          <a:bodyPr/>
          <a:lstStyle/>
          <a:p>
            <a:pPr marL="0" indent="0" algn="ctr">
              <a:buNone/>
            </a:pPr>
            <a:r>
              <a:rPr lang="en-US" altLang="en-US" sz="3200" dirty="0" smtClean="0"/>
              <a:t>The Investment Trade-Off</a:t>
            </a:r>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590800"/>
            <a:ext cx="8229600" cy="3504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597072021"/>
      </p:ext>
    </p:extLst>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3"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4"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5" name="Rectangle 6"/>
          <p:cNvSpPr>
            <a:spLocks noGrp="1" noChangeArrowheads="1"/>
          </p:cNvSpPr>
          <p:nvPr>
            <p:ph type="title"/>
          </p:nvPr>
        </p:nvSpPr>
        <p:spPr>
          <a:noFill/>
        </p:spPr>
        <p:txBody>
          <a:bodyPr/>
          <a:lstStyle/>
          <a:p>
            <a:r>
              <a:rPr lang="en-US" altLang="en-US" dirty="0" smtClean="0"/>
              <a:t>Agency Problem</a:t>
            </a:r>
          </a:p>
        </p:txBody>
      </p:sp>
      <p:sp>
        <p:nvSpPr>
          <p:cNvPr id="69639" name="Rectangle 7"/>
          <p:cNvSpPr>
            <a:spLocks noGrp="1" noChangeArrowheads="1"/>
          </p:cNvSpPr>
          <p:nvPr>
            <p:ph type="body" idx="1"/>
          </p:nvPr>
        </p:nvSpPr>
        <p:spPr>
          <a:xfrm>
            <a:off x="533400" y="1295400"/>
            <a:ext cx="8153400" cy="5029200"/>
          </a:xfrm>
          <a:noFill/>
        </p:spPr>
        <p:txBody>
          <a:bodyPr/>
          <a:lstStyle/>
          <a:p>
            <a:r>
              <a:rPr lang="en-US" altLang="en-US" sz="3200" dirty="0" smtClean="0"/>
              <a:t>Do managers maximize shareholder wealth or manager wealth?</a:t>
            </a:r>
          </a:p>
          <a:p>
            <a:r>
              <a:rPr lang="en-US" altLang="en-US" sz="3200" dirty="0" smtClean="0"/>
              <a:t>Mangers have many constituencies “stakeholders”</a:t>
            </a:r>
          </a:p>
          <a:p>
            <a:r>
              <a:rPr lang="en-US" sz="3200" dirty="0" smtClean="0"/>
              <a:t>Stakeholder</a:t>
            </a:r>
            <a:endParaRPr lang="en-US" sz="3200" dirty="0"/>
          </a:p>
          <a:p>
            <a:pPr lvl="1"/>
            <a:r>
              <a:rPr lang="en-US" sz="3200" dirty="0"/>
              <a:t>Anyone with </a:t>
            </a:r>
            <a:r>
              <a:rPr lang="en-US" sz="3200" dirty="0" smtClean="0"/>
              <a:t>a financial </a:t>
            </a:r>
            <a:r>
              <a:rPr lang="en-US" sz="3200" dirty="0"/>
              <a:t>interest in </a:t>
            </a:r>
            <a:r>
              <a:rPr lang="en-US" sz="3200" dirty="0" smtClean="0"/>
              <a:t>the corporation</a:t>
            </a:r>
            <a:endParaRPr lang="en-US" altLang="en-US" sz="3200" dirty="0" smtClean="0"/>
          </a:p>
        </p:txBody>
      </p:sp>
    </p:spTree>
    <p:extLst>
      <p:ext uri="{BB962C8B-B14F-4D97-AF65-F5344CB8AC3E}">
        <p14:creationId xmlns:p14="http://schemas.microsoft.com/office/powerpoint/2010/main" val="2999587091"/>
      </p:ext>
    </p:extLst>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3"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4"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5" name="Rectangle 6"/>
          <p:cNvSpPr>
            <a:spLocks noGrp="1" noChangeArrowheads="1"/>
          </p:cNvSpPr>
          <p:nvPr>
            <p:ph type="title"/>
          </p:nvPr>
        </p:nvSpPr>
        <p:spPr>
          <a:noFill/>
        </p:spPr>
        <p:txBody>
          <a:bodyPr/>
          <a:lstStyle/>
          <a:p>
            <a:r>
              <a:rPr lang="en-US" altLang="en-US" dirty="0" smtClean="0"/>
              <a:t>Agency Problem</a:t>
            </a:r>
          </a:p>
        </p:txBody>
      </p:sp>
      <p:sp>
        <p:nvSpPr>
          <p:cNvPr id="69639" name="Rectangle 7"/>
          <p:cNvSpPr>
            <a:spLocks noGrp="1" noChangeArrowheads="1"/>
          </p:cNvSpPr>
          <p:nvPr>
            <p:ph type="body" idx="1"/>
          </p:nvPr>
        </p:nvSpPr>
        <p:spPr>
          <a:xfrm>
            <a:off x="533400" y="1295400"/>
            <a:ext cx="8077200" cy="4953000"/>
          </a:xfrm>
          <a:noFill/>
        </p:spPr>
        <p:txBody>
          <a:bodyPr/>
          <a:lstStyle/>
          <a:p>
            <a:r>
              <a:rPr lang="en-US" sz="3200" dirty="0" smtClean="0"/>
              <a:t>Agency problem</a:t>
            </a:r>
          </a:p>
          <a:p>
            <a:pPr lvl="1"/>
            <a:r>
              <a:rPr lang="en-US" sz="3200" dirty="0" smtClean="0"/>
              <a:t>Managers </a:t>
            </a:r>
            <a:r>
              <a:rPr lang="en-US" sz="3200" dirty="0"/>
              <a:t>are </a:t>
            </a:r>
            <a:r>
              <a:rPr lang="en-US" sz="3200" dirty="0" smtClean="0"/>
              <a:t>agents for </a:t>
            </a:r>
            <a:r>
              <a:rPr lang="en-US" sz="3200" dirty="0"/>
              <a:t>stockholders and </a:t>
            </a:r>
            <a:r>
              <a:rPr lang="en-US" sz="3200" dirty="0" smtClean="0"/>
              <a:t>are tempted </a:t>
            </a:r>
            <a:r>
              <a:rPr lang="en-US" sz="3200" dirty="0"/>
              <a:t>to act in </a:t>
            </a:r>
            <a:r>
              <a:rPr lang="en-US" sz="3200" dirty="0" smtClean="0"/>
              <a:t>their own </a:t>
            </a:r>
            <a:r>
              <a:rPr lang="en-US" sz="3200" dirty="0"/>
              <a:t>interests rather </a:t>
            </a:r>
            <a:r>
              <a:rPr lang="en-US" sz="3200" dirty="0" smtClean="0"/>
              <a:t>than maximizing value</a:t>
            </a:r>
          </a:p>
          <a:p>
            <a:r>
              <a:rPr lang="en-US" sz="3200" dirty="0" smtClean="0"/>
              <a:t>Agency </a:t>
            </a:r>
            <a:r>
              <a:rPr lang="en-US" sz="3200" dirty="0"/>
              <a:t>cost</a:t>
            </a:r>
          </a:p>
          <a:p>
            <a:pPr lvl="1"/>
            <a:r>
              <a:rPr lang="en-US" sz="3200" dirty="0"/>
              <a:t>Value lost from </a:t>
            </a:r>
            <a:r>
              <a:rPr lang="en-US" sz="3200" dirty="0" smtClean="0"/>
              <a:t>agency problems </a:t>
            </a:r>
            <a:r>
              <a:rPr lang="en-US" sz="3200" dirty="0"/>
              <a:t>or from </a:t>
            </a:r>
            <a:r>
              <a:rPr lang="en-US" sz="3200" dirty="0" smtClean="0"/>
              <a:t>the cost </a:t>
            </a:r>
            <a:r>
              <a:rPr lang="en-US" sz="3200" dirty="0"/>
              <a:t>of </a:t>
            </a:r>
            <a:r>
              <a:rPr lang="en-US" sz="3200" dirty="0" smtClean="0"/>
              <a:t>mitigating agency problems</a:t>
            </a:r>
            <a:endParaRPr lang="en-US" altLang="en-US" sz="3200" dirty="0" smtClean="0"/>
          </a:p>
        </p:txBody>
      </p:sp>
    </p:spTree>
    <p:extLst>
      <p:ext uri="{BB962C8B-B14F-4D97-AF65-F5344CB8AC3E}">
        <p14:creationId xmlns:p14="http://schemas.microsoft.com/office/powerpoint/2010/main" val="2659963724"/>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2"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3"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4"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5"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6"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7"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8"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79"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80"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81"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82"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183" name="Rectangle 16"/>
          <p:cNvSpPr>
            <a:spLocks noGrp="1" noChangeArrowheads="1"/>
          </p:cNvSpPr>
          <p:nvPr>
            <p:ph type="title"/>
          </p:nvPr>
        </p:nvSpPr>
        <p:spPr>
          <a:noFill/>
        </p:spPr>
        <p:txBody>
          <a:bodyPr/>
          <a:lstStyle/>
          <a:p>
            <a:r>
              <a:rPr lang="en-US" altLang="en-US" dirty="0" smtClean="0">
                <a:latin typeface="Century Gothic" panose="020B0502020202020204" pitchFamily="34" charset="0"/>
              </a:rPr>
              <a:t>Topics Covered</a:t>
            </a:r>
          </a:p>
        </p:txBody>
      </p:sp>
      <p:sp>
        <p:nvSpPr>
          <p:cNvPr id="8209" name="Rectangle 17"/>
          <p:cNvSpPr>
            <a:spLocks noGrp="1" noChangeArrowheads="1"/>
          </p:cNvSpPr>
          <p:nvPr>
            <p:ph type="body" idx="1"/>
          </p:nvPr>
        </p:nvSpPr>
        <p:spPr>
          <a:xfrm>
            <a:off x="914400" y="1295400"/>
            <a:ext cx="7772400" cy="5181600"/>
          </a:xfrm>
          <a:noFill/>
        </p:spPr>
        <p:txBody>
          <a:bodyPr/>
          <a:lstStyle/>
          <a:p>
            <a:pPr marL="0" indent="0">
              <a:buNone/>
            </a:pPr>
            <a:r>
              <a:rPr lang="en-US" altLang="en-US" sz="2800" dirty="0" smtClean="0">
                <a:latin typeface="Calibri" panose="020F0502020204030204" pitchFamily="34" charset="0"/>
              </a:rPr>
              <a:t>1.1	Investment and Financing Decisions</a:t>
            </a:r>
          </a:p>
          <a:p>
            <a:pPr marL="0" indent="0">
              <a:buNone/>
            </a:pPr>
            <a:r>
              <a:rPr lang="en-US" altLang="en-US" sz="2800" dirty="0" smtClean="0">
                <a:latin typeface="Calibri" panose="020F0502020204030204" pitchFamily="34" charset="0"/>
              </a:rPr>
              <a:t>1.2	What is a Corporation?</a:t>
            </a:r>
          </a:p>
          <a:p>
            <a:pPr marL="0" indent="0">
              <a:buNone/>
            </a:pPr>
            <a:r>
              <a:rPr lang="en-US" altLang="en-US" sz="2800" dirty="0" smtClean="0">
                <a:latin typeface="Calibri" panose="020F0502020204030204" pitchFamily="34" charset="0"/>
              </a:rPr>
              <a:t>1.3	Who Is the Financial Manager?</a:t>
            </a:r>
          </a:p>
          <a:p>
            <a:pPr marL="0" indent="0">
              <a:buNone/>
            </a:pPr>
            <a:r>
              <a:rPr lang="en-US" altLang="en-US" sz="2800" dirty="0" smtClean="0">
                <a:latin typeface="Calibri" panose="020F0502020204030204" pitchFamily="34" charset="0"/>
              </a:rPr>
              <a:t>1.4	Goals of the Corporation</a:t>
            </a:r>
          </a:p>
          <a:p>
            <a:pPr marL="914400" indent="-914400">
              <a:buNone/>
            </a:pPr>
            <a:r>
              <a:rPr lang="en-US" altLang="en-US" sz="2800" dirty="0" smtClean="0">
                <a:latin typeface="Calibri" panose="020F0502020204030204" pitchFamily="34" charset="0"/>
              </a:rPr>
              <a:t>1.5	Agency Problems, Executive Compensation, and Corporate Governance</a:t>
            </a:r>
          </a:p>
          <a:p>
            <a:pPr marL="0" indent="0">
              <a:buNone/>
            </a:pPr>
            <a:r>
              <a:rPr lang="en-US" altLang="en-US" sz="2800" dirty="0" smtClean="0">
                <a:latin typeface="Calibri" panose="020F0502020204030204" pitchFamily="34" charset="0"/>
              </a:rPr>
              <a:t>1.6	The Ethics of Maximizing Value</a:t>
            </a:r>
          </a:p>
          <a:p>
            <a:pPr marL="0" indent="0">
              <a:buNone/>
            </a:pPr>
            <a:r>
              <a:rPr lang="en-US" altLang="en-US" sz="2800" dirty="0" smtClean="0">
                <a:latin typeface="Calibri" panose="020F0502020204030204" pitchFamily="34" charset="0"/>
              </a:rPr>
              <a:t>1.7	Careers in Finance</a:t>
            </a:r>
          </a:p>
          <a:p>
            <a:pPr marL="0" indent="0">
              <a:buNone/>
            </a:pPr>
            <a:r>
              <a:rPr lang="en-US" altLang="en-US" sz="2800" dirty="0" smtClean="0">
                <a:latin typeface="Calibri" panose="020F0502020204030204" pitchFamily="34" charset="0"/>
              </a:rPr>
              <a:t>1.8	A Preview of Coming Attractions</a:t>
            </a:r>
          </a:p>
          <a:p>
            <a:pPr marL="0" indent="0">
              <a:buNone/>
            </a:pPr>
            <a:r>
              <a:rPr lang="en-US" altLang="en-US" sz="2800" dirty="0" smtClean="0">
                <a:latin typeface="Calibri" panose="020F0502020204030204" pitchFamily="34" charset="0"/>
              </a:rPr>
              <a:t>1.9	Snippets of Financial History</a:t>
            </a:r>
          </a:p>
        </p:txBody>
      </p:sp>
    </p:spTree>
    <p:extLst>
      <p:ext uri="{BB962C8B-B14F-4D97-AF65-F5344CB8AC3E}">
        <p14:creationId xmlns:p14="http://schemas.microsoft.com/office/powerpoint/2010/main" val="1209841459"/>
      </p:ext>
    </p:extLst>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smtClean="0"/>
              <a:t>Agency Problem</a:t>
            </a:r>
          </a:p>
        </p:txBody>
      </p:sp>
      <p:sp>
        <p:nvSpPr>
          <p:cNvPr id="19461" name="TextBox 4"/>
          <p:cNvSpPr txBox="1">
            <a:spLocks noChangeArrowheads="1"/>
          </p:cNvSpPr>
          <p:nvPr/>
        </p:nvSpPr>
        <p:spPr bwMode="auto">
          <a:xfrm>
            <a:off x="1066800" y="1219200"/>
            <a:ext cx="6934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600">
                <a:latin typeface="+mn-lt"/>
              </a:rPr>
              <a:t>Ownership vs. Management</a:t>
            </a:r>
          </a:p>
        </p:txBody>
      </p:sp>
      <p:sp>
        <p:nvSpPr>
          <p:cNvPr id="2" name="Rounded Rectangle 1"/>
          <p:cNvSpPr/>
          <p:nvPr/>
        </p:nvSpPr>
        <p:spPr bwMode="auto">
          <a:xfrm>
            <a:off x="228600" y="2514600"/>
            <a:ext cx="4114800" cy="2468880"/>
          </a:xfrm>
          <a:prstGeom prst="roundRect">
            <a:avLst/>
          </a:prstGeom>
          <a:solidFill>
            <a:schemeClr val="accent2">
              <a:lumMod val="20000"/>
              <a:lumOff val="8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u="sng" strike="noStrike" cap="none" normalizeH="0" baseline="0" dirty="0" smtClean="0">
                <a:ln>
                  <a:noFill/>
                </a:ln>
                <a:solidFill>
                  <a:schemeClr val="tx1"/>
                </a:solidFill>
                <a:effectLst/>
                <a:latin typeface="+mn-lt"/>
              </a:rPr>
              <a:t>Difference in Information</a:t>
            </a:r>
          </a:p>
          <a:p>
            <a:pPr marL="0" marR="0" indent="0" defTabSz="914400" rtl="0" eaLnBrk="0" fontAlgn="base" latinLnBrk="0" hangingPunct="0">
              <a:lnSpc>
                <a:spcPct val="100000"/>
              </a:lnSpc>
              <a:spcBef>
                <a:spcPct val="0"/>
              </a:spcBef>
              <a:spcAft>
                <a:spcPct val="0"/>
              </a:spcAft>
              <a:buClrTx/>
              <a:buSzTx/>
              <a:buFontTx/>
              <a:buNone/>
              <a:tabLst/>
            </a:pPr>
            <a:endParaRPr kumimoji="0" lang="en-US" sz="1000" b="0" u="sng" strike="noStrike" cap="none" normalizeH="0" baseline="0" dirty="0" smtClean="0">
              <a:ln>
                <a:noFill/>
              </a:ln>
              <a:solidFill>
                <a:schemeClr val="tx1"/>
              </a:solidFill>
              <a:effectLst/>
              <a:latin typeface="+mn-lt"/>
            </a:endParaRP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dirty="0" smtClean="0">
                <a:latin typeface="+mn-lt"/>
              </a:rPr>
              <a:t>Stock prices vs. returns</a:t>
            </a: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sz="2200" b="0" i="0" u="none" strike="noStrike" cap="none" normalizeH="0" baseline="0" dirty="0" smtClean="0">
                <a:ln>
                  <a:noFill/>
                </a:ln>
                <a:solidFill>
                  <a:schemeClr val="tx1"/>
                </a:solidFill>
                <a:effectLst/>
                <a:latin typeface="+mn-lt"/>
              </a:rPr>
              <a:t>Dilution</a:t>
            </a:r>
            <a:r>
              <a:rPr lang="en-US" sz="2200" dirty="0">
                <a:latin typeface="+mn-lt"/>
              </a:rPr>
              <a:t> </a:t>
            </a:r>
            <a:r>
              <a:rPr lang="en-US" sz="2200" dirty="0" smtClean="0">
                <a:latin typeface="+mn-lt"/>
              </a:rPr>
              <a:t>of ownership</a:t>
            </a: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sz="2200" b="0" i="0" u="none" strike="noStrike" cap="none" normalizeH="0" baseline="0" dirty="0" smtClean="0">
                <a:ln>
                  <a:noFill/>
                </a:ln>
                <a:solidFill>
                  <a:schemeClr val="tx1"/>
                </a:solidFill>
                <a:effectLst/>
                <a:latin typeface="+mn-lt"/>
              </a:rPr>
              <a:t>Dividend</a:t>
            </a:r>
            <a:r>
              <a:rPr kumimoji="0" lang="en-US" sz="2200" b="0" i="0" u="none" strike="noStrike" cap="none" normalizeH="0" dirty="0" smtClean="0">
                <a:ln>
                  <a:noFill/>
                </a:ln>
                <a:solidFill>
                  <a:schemeClr val="tx1"/>
                </a:solidFill>
                <a:effectLst/>
                <a:latin typeface="+mn-lt"/>
              </a:rPr>
              <a:t> policy</a:t>
            </a: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baseline="0" dirty="0" smtClean="0">
                <a:latin typeface="+mn-lt"/>
              </a:rPr>
              <a:t>Financing</a:t>
            </a:r>
            <a:r>
              <a:rPr lang="en-US" sz="2200" dirty="0" smtClean="0">
                <a:latin typeface="+mn-lt"/>
              </a:rPr>
              <a:t> decisions</a:t>
            </a:r>
            <a:endParaRPr kumimoji="0" lang="en-US" sz="2200" b="0" i="0" u="none" strike="noStrike" cap="none" normalizeH="0" baseline="0" dirty="0" smtClean="0">
              <a:ln>
                <a:noFill/>
              </a:ln>
              <a:solidFill>
                <a:schemeClr val="tx1"/>
              </a:solidFill>
              <a:effectLst/>
              <a:latin typeface="+mn-lt"/>
            </a:endParaRPr>
          </a:p>
        </p:txBody>
      </p:sp>
      <p:sp>
        <p:nvSpPr>
          <p:cNvPr id="7" name="Rounded Rectangle 6"/>
          <p:cNvSpPr/>
          <p:nvPr/>
        </p:nvSpPr>
        <p:spPr bwMode="auto">
          <a:xfrm>
            <a:off x="4542806" y="2514600"/>
            <a:ext cx="4114800" cy="2468880"/>
          </a:xfrm>
          <a:prstGeom prst="roundRect">
            <a:avLst/>
          </a:prstGeom>
          <a:solidFill>
            <a:schemeClr val="accent2">
              <a:lumMod val="20000"/>
              <a:lumOff val="8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u="sng" strike="noStrike" cap="none" normalizeH="0" baseline="0" dirty="0" smtClean="0">
                <a:ln>
                  <a:noFill/>
                </a:ln>
                <a:solidFill>
                  <a:schemeClr val="tx1"/>
                </a:solidFill>
                <a:effectLst/>
                <a:latin typeface="+mn-lt"/>
              </a:rPr>
              <a:t>Different </a:t>
            </a:r>
            <a:r>
              <a:rPr kumimoji="0" lang="en-US" sz="2200" b="0" u="sng" strike="noStrike" cap="none" normalizeH="0" dirty="0" smtClean="0">
                <a:ln>
                  <a:noFill/>
                </a:ln>
                <a:solidFill>
                  <a:schemeClr val="tx1"/>
                </a:solidFill>
                <a:effectLst/>
                <a:latin typeface="+mn-lt"/>
              </a:rPr>
              <a:t>Objectives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u="sng" strike="noStrike" cap="none" normalizeH="0" baseline="0" dirty="0" smtClean="0">
              <a:ln>
                <a:noFill/>
              </a:ln>
              <a:solidFill>
                <a:schemeClr val="tx1"/>
              </a:solidFill>
              <a:effectLst/>
              <a:latin typeface="+mn-lt"/>
            </a:endParaRPr>
          </a:p>
          <a:p>
            <a:pPr marL="342900" marR="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dirty="0" smtClean="0">
                <a:latin typeface="+mn-lt"/>
              </a:rPr>
              <a:t>Managers vs. stockholders</a:t>
            </a:r>
          </a:p>
          <a:p>
            <a:pPr marL="342900" marR="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sz="2200" b="0" i="0" u="none" strike="noStrike" cap="none" normalizeH="0" baseline="0" dirty="0" smtClean="0">
                <a:ln>
                  <a:noFill/>
                </a:ln>
                <a:solidFill>
                  <a:schemeClr val="tx1"/>
                </a:solidFill>
                <a:effectLst/>
                <a:latin typeface="+mn-lt"/>
              </a:rPr>
              <a:t>Top managers vs. lower managers</a:t>
            </a:r>
          </a:p>
          <a:p>
            <a:pPr marL="342900" marR="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dirty="0" smtClean="0">
                <a:latin typeface="+mn-lt"/>
              </a:rPr>
              <a:t>Stockholders vs. banks and lenders</a:t>
            </a:r>
            <a:endParaRPr kumimoji="0" lang="en-US" sz="22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349264899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150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1508"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1509"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1510" name="Rectangle 6"/>
          <p:cNvSpPr>
            <a:spLocks noGrp="1" noChangeArrowheads="1"/>
          </p:cNvSpPr>
          <p:nvPr>
            <p:ph type="title"/>
          </p:nvPr>
        </p:nvSpPr>
        <p:spPr>
          <a:noFill/>
        </p:spPr>
        <p:txBody>
          <a:bodyPr/>
          <a:lstStyle/>
          <a:p>
            <a:r>
              <a:rPr lang="en-US" altLang="en-US" dirty="0" smtClean="0"/>
              <a:t>Agency Problem</a:t>
            </a:r>
          </a:p>
        </p:txBody>
      </p:sp>
      <p:sp>
        <p:nvSpPr>
          <p:cNvPr id="9" name="Rectangle 7"/>
          <p:cNvSpPr>
            <a:spLocks noGrp="1" noChangeArrowheads="1"/>
          </p:cNvSpPr>
          <p:nvPr>
            <p:ph idx="1"/>
          </p:nvPr>
        </p:nvSpPr>
        <p:spPr>
          <a:noFill/>
        </p:spPr>
        <p:txBody>
          <a:bodyPr/>
          <a:lstStyle/>
          <a:p>
            <a:r>
              <a:rPr lang="en-US" sz="3200" dirty="0"/>
              <a:t>C</a:t>
            </a:r>
            <a:r>
              <a:rPr lang="en-US" sz="3200" dirty="0" smtClean="0"/>
              <a:t>orporate governance</a:t>
            </a:r>
          </a:p>
          <a:p>
            <a:pPr lvl="1"/>
            <a:r>
              <a:rPr lang="en-US" sz="3200" dirty="0" smtClean="0"/>
              <a:t>The </a:t>
            </a:r>
            <a:r>
              <a:rPr lang="en-US" sz="3200" dirty="0"/>
              <a:t>laws, </a:t>
            </a:r>
            <a:r>
              <a:rPr lang="en-US" sz="3200" dirty="0" smtClean="0"/>
              <a:t>regulations, institutions</a:t>
            </a:r>
            <a:r>
              <a:rPr lang="en-US" sz="3200" dirty="0"/>
              <a:t>, </a:t>
            </a:r>
            <a:r>
              <a:rPr lang="en-US" sz="3200" dirty="0" smtClean="0"/>
              <a:t>and corporate </a:t>
            </a:r>
            <a:r>
              <a:rPr lang="en-US" sz="3200" dirty="0"/>
              <a:t>practices </a:t>
            </a:r>
            <a:r>
              <a:rPr lang="en-US" sz="3200" dirty="0" smtClean="0"/>
              <a:t>that protect shareholders and </a:t>
            </a:r>
            <a:r>
              <a:rPr lang="en-US" sz="3200" dirty="0"/>
              <a:t>other </a:t>
            </a:r>
            <a:r>
              <a:rPr lang="en-US" sz="3200" dirty="0" smtClean="0"/>
              <a:t>investors</a:t>
            </a:r>
            <a:endParaRPr lang="en-US" altLang="en-US" sz="3200" dirty="0" smtClean="0"/>
          </a:p>
        </p:txBody>
      </p:sp>
    </p:spTree>
    <p:extLst>
      <p:ext uri="{BB962C8B-B14F-4D97-AF65-F5344CB8AC3E}">
        <p14:creationId xmlns:p14="http://schemas.microsoft.com/office/powerpoint/2010/main" val="4100338543"/>
      </p:ext>
    </p:extLst>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150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1508"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1509"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1510" name="Rectangle 6"/>
          <p:cNvSpPr>
            <a:spLocks noGrp="1" noChangeArrowheads="1"/>
          </p:cNvSpPr>
          <p:nvPr>
            <p:ph type="title"/>
          </p:nvPr>
        </p:nvSpPr>
        <p:spPr>
          <a:noFill/>
        </p:spPr>
        <p:txBody>
          <a:bodyPr/>
          <a:lstStyle/>
          <a:p>
            <a:r>
              <a:rPr lang="en-US" altLang="en-US" dirty="0" smtClean="0"/>
              <a:t>Agency Problem</a:t>
            </a:r>
          </a:p>
        </p:txBody>
      </p:sp>
      <p:sp>
        <p:nvSpPr>
          <p:cNvPr id="94215" name="Rectangle 7"/>
          <p:cNvSpPr>
            <a:spLocks noGrp="1" noChangeArrowheads="1"/>
          </p:cNvSpPr>
          <p:nvPr>
            <p:ph type="body" idx="1"/>
          </p:nvPr>
        </p:nvSpPr>
        <p:spPr>
          <a:noFill/>
        </p:spPr>
        <p:txBody>
          <a:bodyPr/>
          <a:lstStyle/>
          <a:p>
            <a:pPr>
              <a:buFont typeface="Wingdings" pitchFamily="2" charset="2"/>
              <a:buNone/>
            </a:pPr>
            <a:r>
              <a:rPr lang="en-US" altLang="en-US" sz="3200" dirty="0" smtClean="0"/>
              <a:t>Elements of good corporate governance</a:t>
            </a:r>
          </a:p>
          <a:p>
            <a:pPr marL="514350" indent="-514350">
              <a:buFont typeface="+mj-lt"/>
              <a:buAutoNum type="arabicPeriod"/>
            </a:pPr>
            <a:r>
              <a:rPr lang="en-US" altLang="en-US" sz="3200" dirty="0" smtClean="0"/>
              <a:t>Legal requirements</a:t>
            </a:r>
          </a:p>
          <a:p>
            <a:pPr marL="514350" indent="-514350">
              <a:buFont typeface="+mj-lt"/>
              <a:buAutoNum type="arabicPeriod"/>
            </a:pPr>
            <a:r>
              <a:rPr lang="en-US" altLang="en-US" sz="3200" dirty="0" smtClean="0"/>
              <a:t>Board of directors</a:t>
            </a:r>
          </a:p>
          <a:p>
            <a:pPr marL="514350" indent="-514350">
              <a:buFont typeface="+mj-lt"/>
              <a:buAutoNum type="arabicPeriod"/>
            </a:pPr>
            <a:r>
              <a:rPr lang="en-US" altLang="en-US" sz="3200" dirty="0" smtClean="0"/>
              <a:t>Activist shareholders</a:t>
            </a:r>
          </a:p>
          <a:p>
            <a:pPr marL="514350" indent="-514350">
              <a:buFont typeface="+mj-lt"/>
              <a:buAutoNum type="arabicPeriod"/>
            </a:pPr>
            <a:r>
              <a:rPr lang="en-US" altLang="en-US" sz="3200" dirty="0" smtClean="0"/>
              <a:t>Takeovers</a:t>
            </a:r>
          </a:p>
          <a:p>
            <a:pPr marL="514350" indent="-514350">
              <a:buFont typeface="+mj-lt"/>
              <a:buAutoNum type="arabicPeriod"/>
            </a:pPr>
            <a:r>
              <a:rPr lang="en-US" altLang="en-US" sz="3200" dirty="0" smtClean="0"/>
              <a:t>Information for shareholders</a:t>
            </a:r>
          </a:p>
          <a:p>
            <a:pPr marL="514350" indent="-514350">
              <a:buFont typeface="+mj-lt"/>
              <a:buAutoNum type="arabicPeriod"/>
            </a:pPr>
            <a:endParaRPr lang="en-US" altLang="en-US" sz="3200" dirty="0"/>
          </a:p>
          <a:p>
            <a:pPr marL="0" indent="0">
              <a:buNone/>
            </a:pPr>
            <a:endParaRPr lang="en-US" altLang="en-US" sz="3200" dirty="0" smtClean="0"/>
          </a:p>
        </p:txBody>
      </p:sp>
    </p:spTree>
    <p:extLst>
      <p:ext uri="{BB962C8B-B14F-4D97-AF65-F5344CB8AC3E}">
        <p14:creationId xmlns:p14="http://schemas.microsoft.com/office/powerpoint/2010/main" val="141728019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5">
                                            <p:txEl>
                                              <p:pRg st="0" end="0"/>
                                            </p:txEl>
                                          </p:spTgt>
                                        </p:tgtEl>
                                        <p:attrNameLst>
                                          <p:attrName>style.visibility</p:attrName>
                                        </p:attrNameLst>
                                      </p:cBhvr>
                                      <p:to>
                                        <p:strVal val="visible"/>
                                      </p:to>
                                    </p:set>
                                    <p:anim calcmode="lin" valueType="num">
                                      <p:cBhvr additive="base">
                                        <p:cTn id="7" dur="500" fill="hold"/>
                                        <p:tgtEl>
                                          <p:spTgt spid="942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0" end="0"/>
                                            </p:txEl>
                                          </p:spTgt>
                                        </p:tgtEl>
                                        <p:attrNameLst>
                                          <p:attrName>ppt_c</p:attrName>
                                        </p:attrNameLst>
                                      </p:cBhvr>
                                      <p:to>
                                        <a:schemeClr val="accent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15">
                                            <p:txEl>
                                              <p:pRg st="1" end="1"/>
                                            </p:txEl>
                                          </p:spTgt>
                                        </p:tgtEl>
                                        <p:attrNameLst>
                                          <p:attrName>style.visibility</p:attrName>
                                        </p:attrNameLst>
                                      </p:cBhvr>
                                      <p:to>
                                        <p:strVal val="visible"/>
                                      </p:to>
                                    </p:set>
                                    <p:anim calcmode="lin" valueType="num">
                                      <p:cBhvr additive="base">
                                        <p:cTn id="13" dur="500" fill="hold"/>
                                        <p:tgtEl>
                                          <p:spTgt spid="942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42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1" end="1"/>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4215">
                                            <p:txEl>
                                              <p:pRg st="2" end="2"/>
                                            </p:txEl>
                                          </p:spTgt>
                                        </p:tgtEl>
                                        <p:attrNameLst>
                                          <p:attrName>style.visibility</p:attrName>
                                        </p:attrNameLst>
                                      </p:cBhvr>
                                      <p:to>
                                        <p:strVal val="visible"/>
                                      </p:to>
                                    </p:set>
                                    <p:anim calcmode="lin" valueType="num">
                                      <p:cBhvr additive="base">
                                        <p:cTn id="19" dur="500" fill="hold"/>
                                        <p:tgtEl>
                                          <p:spTgt spid="942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2" end="2"/>
                                            </p:txEl>
                                          </p:spTgt>
                                        </p:tgtEl>
                                        <p:attrNameLst>
                                          <p:attrName>ppt_c</p:attrName>
                                        </p:attrNameLst>
                                      </p:cBhvr>
                                      <p:to>
                                        <a:schemeClr val="accent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4215">
                                            <p:txEl>
                                              <p:pRg st="3" end="3"/>
                                            </p:txEl>
                                          </p:spTgt>
                                        </p:tgtEl>
                                        <p:attrNameLst>
                                          <p:attrName>style.visibility</p:attrName>
                                        </p:attrNameLst>
                                      </p:cBhvr>
                                      <p:to>
                                        <p:strVal val="visible"/>
                                      </p:to>
                                    </p:set>
                                    <p:anim calcmode="lin" valueType="num">
                                      <p:cBhvr additive="base">
                                        <p:cTn id="25" dur="500" fill="hold"/>
                                        <p:tgtEl>
                                          <p:spTgt spid="942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421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3" end="3"/>
                                            </p:txEl>
                                          </p:spTgt>
                                        </p:tgtEl>
                                        <p:attrNameLst>
                                          <p:attrName>ppt_c</p:attrName>
                                        </p:attrNameLst>
                                      </p:cBhvr>
                                      <p:to>
                                        <a:schemeClr val="accent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4215">
                                            <p:txEl>
                                              <p:pRg st="4" end="4"/>
                                            </p:txEl>
                                          </p:spTgt>
                                        </p:tgtEl>
                                        <p:attrNameLst>
                                          <p:attrName>style.visibility</p:attrName>
                                        </p:attrNameLst>
                                      </p:cBhvr>
                                      <p:to>
                                        <p:strVal val="visible"/>
                                      </p:to>
                                    </p:set>
                                    <p:anim calcmode="lin" valueType="num">
                                      <p:cBhvr additive="base">
                                        <p:cTn id="31" dur="500" fill="hold"/>
                                        <p:tgtEl>
                                          <p:spTgt spid="942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421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4" end="4"/>
                                            </p:txEl>
                                          </p:spTgt>
                                        </p:tgtEl>
                                        <p:attrNameLst>
                                          <p:attrName>ppt_c</p:attrName>
                                        </p:attrNameLst>
                                      </p:cBhvr>
                                      <p:to>
                                        <a:schemeClr val="accent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4215">
                                            <p:txEl>
                                              <p:pRg st="5" end="5"/>
                                            </p:txEl>
                                          </p:spTgt>
                                        </p:tgtEl>
                                        <p:attrNameLst>
                                          <p:attrName>style.visibility</p:attrName>
                                        </p:attrNameLst>
                                      </p:cBhvr>
                                      <p:to>
                                        <p:strVal val="visible"/>
                                      </p:to>
                                    </p:set>
                                    <p:anim calcmode="lin" valueType="num">
                                      <p:cBhvr additive="base">
                                        <p:cTn id="37" dur="500" fill="hold"/>
                                        <p:tgtEl>
                                          <p:spTgt spid="942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421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8436"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8437"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8438" name="Rectangle 6"/>
          <p:cNvSpPr>
            <a:spLocks noGrp="1" noChangeArrowheads="1"/>
          </p:cNvSpPr>
          <p:nvPr>
            <p:ph type="title"/>
          </p:nvPr>
        </p:nvSpPr>
        <p:spPr>
          <a:noFill/>
        </p:spPr>
        <p:txBody>
          <a:bodyPr/>
          <a:lstStyle/>
          <a:p>
            <a:r>
              <a:rPr lang="en-US" altLang="en-US" dirty="0" smtClean="0"/>
              <a:t>Ethics of Maximizing Value</a:t>
            </a:r>
          </a:p>
        </p:txBody>
      </p:sp>
      <p:sp>
        <p:nvSpPr>
          <p:cNvPr id="3" name="Content Placeholder 2"/>
          <p:cNvSpPr>
            <a:spLocks noGrp="1"/>
          </p:cNvSpPr>
          <p:nvPr>
            <p:ph idx="1"/>
          </p:nvPr>
        </p:nvSpPr>
        <p:spPr/>
        <p:txBody>
          <a:bodyPr/>
          <a:lstStyle/>
          <a:p>
            <a:r>
              <a:rPr lang="en-US" sz="2400" dirty="0"/>
              <a:t>“It is not from the benevolence of the butcher, the brewer, or the baker, that we expect our dinner, but from their regard to their own interest. We address ourselves, not to their humanity but to their self-love, and never talk to them of our own necessities but of their </a:t>
            </a:r>
            <a:r>
              <a:rPr lang="en-US" sz="2400" dirty="0" smtClean="0"/>
              <a:t>advantages.” </a:t>
            </a:r>
            <a:r>
              <a:rPr lang="en-US" sz="2400" i="1" dirty="0" smtClean="0"/>
              <a:t>–Adam Smith, 1776</a:t>
            </a:r>
          </a:p>
          <a:p>
            <a:r>
              <a:rPr lang="en-US" sz="2400" i="1" dirty="0" smtClean="0"/>
              <a:t>Does value maximization justify unethical behavior?</a:t>
            </a:r>
          </a:p>
          <a:p>
            <a:pPr lvl="1"/>
            <a:r>
              <a:rPr lang="en-US" dirty="0" smtClean="0"/>
              <a:t>Charles Ponzi</a:t>
            </a:r>
          </a:p>
          <a:p>
            <a:pPr lvl="1"/>
            <a:r>
              <a:rPr lang="en-US" dirty="0" smtClean="0"/>
              <a:t>Bernard Madoff</a:t>
            </a:r>
          </a:p>
          <a:p>
            <a:pPr lvl="1"/>
            <a:r>
              <a:rPr lang="en-US" dirty="0" smtClean="0"/>
              <a:t>Tyco</a:t>
            </a:r>
          </a:p>
          <a:p>
            <a:r>
              <a:rPr lang="en-US" sz="2400" i="1" dirty="0" smtClean="0"/>
              <a:t>Is it ethical?</a:t>
            </a:r>
          </a:p>
          <a:p>
            <a:pPr lvl="1"/>
            <a:r>
              <a:rPr lang="en-US" sz="2400" dirty="0" smtClean="0"/>
              <a:t>Short selling</a:t>
            </a:r>
          </a:p>
          <a:p>
            <a:pPr lvl="1"/>
            <a:r>
              <a:rPr lang="en-US" sz="2400" dirty="0" smtClean="0"/>
              <a:t>Corporate</a:t>
            </a:r>
            <a:r>
              <a:rPr lang="en-US" sz="2400" dirty="0"/>
              <a:t> </a:t>
            </a:r>
            <a:r>
              <a:rPr lang="en-US" sz="2400" dirty="0" smtClean="0"/>
              <a:t>raiders</a:t>
            </a:r>
          </a:p>
          <a:p>
            <a:pPr lvl="1"/>
            <a:r>
              <a:rPr lang="en-US" sz="2400" dirty="0" smtClean="0"/>
              <a:t>Tax avoidance</a:t>
            </a:r>
          </a:p>
        </p:txBody>
      </p:sp>
    </p:spTree>
    <p:extLst>
      <p:ext uri="{BB962C8B-B14F-4D97-AF65-F5344CB8AC3E}">
        <p14:creationId xmlns:p14="http://schemas.microsoft.com/office/powerpoint/2010/main" val="1149459106"/>
      </p:ext>
    </p:extLst>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8436"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8437"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8438" name="Rectangle 6"/>
          <p:cNvSpPr>
            <a:spLocks noGrp="1" noChangeArrowheads="1"/>
          </p:cNvSpPr>
          <p:nvPr>
            <p:ph type="title"/>
          </p:nvPr>
        </p:nvSpPr>
        <p:spPr>
          <a:noFill/>
        </p:spPr>
        <p:txBody>
          <a:bodyPr/>
          <a:lstStyle/>
          <a:p>
            <a:r>
              <a:rPr lang="en-US" altLang="en-US" dirty="0" smtClean="0"/>
              <a:t>Preview of Coming Attractions</a:t>
            </a:r>
          </a:p>
        </p:txBody>
      </p:sp>
      <p:sp>
        <p:nvSpPr>
          <p:cNvPr id="3" name="Content Placeholder 2"/>
          <p:cNvSpPr>
            <a:spLocks noGrp="1"/>
          </p:cNvSpPr>
          <p:nvPr>
            <p:ph idx="1"/>
          </p:nvPr>
        </p:nvSpPr>
        <p:spPr/>
        <p:txBody>
          <a:bodyPr/>
          <a:lstStyle/>
          <a:p>
            <a:r>
              <a:rPr lang="en-US" sz="2800" i="1" dirty="0"/>
              <a:t>How do I calculate the value of a stream of future cash flows</a:t>
            </a:r>
            <a:r>
              <a:rPr lang="en-US" sz="2800" i="1" dirty="0" smtClean="0"/>
              <a:t>?</a:t>
            </a:r>
          </a:p>
          <a:p>
            <a:r>
              <a:rPr lang="en-US" sz="2800" i="1" dirty="0"/>
              <a:t>How do I measure risk</a:t>
            </a:r>
            <a:r>
              <a:rPr lang="en-US" sz="2800" i="1" dirty="0" smtClean="0"/>
              <a:t>?</a:t>
            </a:r>
          </a:p>
          <a:p>
            <a:r>
              <a:rPr lang="en-US" sz="2800" i="1" dirty="0"/>
              <a:t>Where does financing come from</a:t>
            </a:r>
            <a:r>
              <a:rPr lang="en-US" sz="2800" i="1" dirty="0" smtClean="0"/>
              <a:t>?</a:t>
            </a:r>
          </a:p>
          <a:p>
            <a:r>
              <a:rPr lang="en-US" sz="2800" i="1" dirty="0"/>
              <a:t>How do I ensure that the firm’s financial decisions add up to a sensible whole</a:t>
            </a:r>
            <a:r>
              <a:rPr lang="en-US" sz="2800" i="1" dirty="0" smtClean="0"/>
              <a:t>?</a:t>
            </a:r>
          </a:p>
          <a:p>
            <a:r>
              <a:rPr lang="en-US" sz="2800" i="1" dirty="0"/>
              <a:t>What about some of those other responsibilities of the financial manager that </a:t>
            </a:r>
            <a:r>
              <a:rPr lang="en-US" sz="2800" i="1" dirty="0" smtClean="0"/>
              <a:t>you mentioned </a:t>
            </a:r>
            <a:r>
              <a:rPr lang="en-US" sz="2800" i="1" dirty="0"/>
              <a:t>earlier?</a:t>
            </a:r>
            <a:endParaRPr lang="en-US" sz="2800" dirty="0"/>
          </a:p>
        </p:txBody>
      </p:sp>
    </p:spTree>
    <p:extLst>
      <p:ext uri="{BB962C8B-B14F-4D97-AF65-F5344CB8AC3E}">
        <p14:creationId xmlns:p14="http://schemas.microsoft.com/office/powerpoint/2010/main" val="3915523391"/>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19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196"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197"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198"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199"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200"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201"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202"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203"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204"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205"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206"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7841" name="Rectangle 17"/>
          <p:cNvSpPr>
            <a:spLocks noGrp="1" noChangeArrowheads="1"/>
          </p:cNvSpPr>
          <p:nvPr>
            <p:ph type="body" idx="1"/>
          </p:nvPr>
        </p:nvSpPr>
        <p:spPr>
          <a:xfrm>
            <a:off x="685800" y="1447800"/>
            <a:ext cx="7772400" cy="3962400"/>
          </a:xfrm>
          <a:noFill/>
        </p:spPr>
        <p:txBody>
          <a:bodyPr/>
          <a:lstStyle/>
          <a:p>
            <a:r>
              <a:rPr lang="en-US" altLang="en-US" sz="3200" dirty="0" smtClean="0"/>
              <a:t>Capital Budgeting Decision</a:t>
            </a:r>
          </a:p>
          <a:p>
            <a:pPr lvl="1"/>
            <a:r>
              <a:rPr lang="en-US" altLang="en-US" sz="3200" dirty="0" smtClean="0"/>
              <a:t>Decision to invest in tangible or intangible assets</a:t>
            </a:r>
          </a:p>
          <a:p>
            <a:r>
              <a:rPr lang="en-US" altLang="en-US" sz="3200" dirty="0" smtClean="0"/>
              <a:t>…also called </a:t>
            </a:r>
          </a:p>
          <a:p>
            <a:pPr lvl="1"/>
            <a:r>
              <a:rPr lang="en-US" altLang="en-US" sz="3200" dirty="0" smtClean="0"/>
              <a:t>the Investment Decision</a:t>
            </a:r>
          </a:p>
          <a:p>
            <a:pPr lvl="1"/>
            <a:r>
              <a:rPr lang="en-US" altLang="en-US" sz="3200" dirty="0"/>
              <a:t>t</a:t>
            </a:r>
            <a:r>
              <a:rPr lang="en-US" altLang="en-US" sz="3200" dirty="0" smtClean="0"/>
              <a:t>he Capital </a:t>
            </a:r>
            <a:r>
              <a:rPr lang="en-US" altLang="en-US" sz="3200" dirty="0"/>
              <a:t>E</a:t>
            </a:r>
            <a:r>
              <a:rPr lang="en-US" altLang="en-US" sz="3200" dirty="0" smtClean="0"/>
              <a:t>xpenditure (CAPEX) decision </a:t>
            </a:r>
          </a:p>
          <a:p>
            <a:pPr lvl="1">
              <a:buFont typeface="Wingdings" pitchFamily="2" charset="2"/>
              <a:buNone/>
            </a:pPr>
            <a:endParaRPr lang="en-US" altLang="en-US" sz="3200" dirty="0" smtClean="0"/>
          </a:p>
        </p:txBody>
      </p:sp>
      <p:sp>
        <p:nvSpPr>
          <p:cNvPr id="2" name="Title 1"/>
          <p:cNvSpPr>
            <a:spLocks noGrp="1"/>
          </p:cNvSpPr>
          <p:nvPr>
            <p:ph type="title"/>
          </p:nvPr>
        </p:nvSpPr>
        <p:spPr>
          <a:xfrm>
            <a:off x="228600" y="76200"/>
            <a:ext cx="8610600" cy="838200"/>
          </a:xfrm>
        </p:spPr>
        <p:txBody>
          <a:bodyPr/>
          <a:lstStyle/>
          <a:p>
            <a:r>
              <a:rPr lang="en-US" sz="3800" dirty="0" smtClean="0"/>
              <a:t>Investment and Financing Decisions</a:t>
            </a:r>
            <a:endParaRPr lang="en-US" sz="3800" dirty="0"/>
          </a:p>
        </p:txBody>
      </p:sp>
    </p:spTree>
    <p:extLst>
      <p:ext uri="{BB962C8B-B14F-4D97-AF65-F5344CB8AC3E}">
        <p14:creationId xmlns:p14="http://schemas.microsoft.com/office/powerpoint/2010/main" val="31120375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7841">
                                            <p:txEl>
                                              <p:pRg st="0" end="0"/>
                                            </p:txEl>
                                          </p:spTgt>
                                        </p:tgtEl>
                                        <p:attrNameLst>
                                          <p:attrName>style.visibility</p:attrName>
                                        </p:attrNameLst>
                                      </p:cBhvr>
                                      <p:to>
                                        <p:strVal val="visible"/>
                                      </p:to>
                                    </p:set>
                                    <p:animEffect transition="in" filter="blinds(vertical)">
                                      <p:cBhvr>
                                        <p:cTn id="7" dur="500"/>
                                        <p:tgtEl>
                                          <p:spTgt spid="77841">
                                            <p:txEl>
                                              <p:pRg st="0" end="0"/>
                                            </p:txEl>
                                          </p:spTgt>
                                        </p:tgtEl>
                                      </p:cBhvr>
                                    </p:animEffect>
                                  </p:childTnLst>
                                  <p:subTnLst>
                                    <p:animClr clrSpc="rgb" dir="cw">
                                      <p:cBhvr override="childStyle">
                                        <p:cTn dur="1" fill="hold" display="0" masterRel="nextClick" afterEffect="1"/>
                                        <p:tgtEl>
                                          <p:spTgt spid="77841">
                                            <p:txEl>
                                              <p:pRg st="0" end="0"/>
                                            </p:txEl>
                                          </p:spTgt>
                                        </p:tgtEl>
                                        <p:attrNameLst>
                                          <p:attrName>ppt_c</p:attrName>
                                        </p:attrNameLst>
                                      </p:cBhvr>
                                      <p:to>
                                        <a:schemeClr val="accent2"/>
                                      </p:to>
                                    </p:animClr>
                                  </p:subTnLst>
                                </p:cTn>
                              </p:par>
                              <p:par>
                                <p:cTn id="8" presetID="3" presetClass="entr" presetSubtype="5" fill="hold" grpId="0" nodeType="withEffect">
                                  <p:stCondLst>
                                    <p:cond delay="0"/>
                                  </p:stCondLst>
                                  <p:childTnLst>
                                    <p:set>
                                      <p:cBhvr>
                                        <p:cTn id="9" dur="1" fill="hold">
                                          <p:stCondLst>
                                            <p:cond delay="0"/>
                                          </p:stCondLst>
                                        </p:cTn>
                                        <p:tgtEl>
                                          <p:spTgt spid="77841">
                                            <p:txEl>
                                              <p:pRg st="1" end="1"/>
                                            </p:txEl>
                                          </p:spTgt>
                                        </p:tgtEl>
                                        <p:attrNameLst>
                                          <p:attrName>style.visibility</p:attrName>
                                        </p:attrNameLst>
                                      </p:cBhvr>
                                      <p:to>
                                        <p:strVal val="visible"/>
                                      </p:to>
                                    </p:set>
                                    <p:animEffect transition="in" filter="blinds(vertical)">
                                      <p:cBhvr>
                                        <p:cTn id="10" dur="500"/>
                                        <p:tgtEl>
                                          <p:spTgt spid="77841">
                                            <p:txEl>
                                              <p:pRg st="1" end="1"/>
                                            </p:txEl>
                                          </p:spTgt>
                                        </p:tgtEl>
                                      </p:cBhvr>
                                    </p:animEffect>
                                  </p:childTnLst>
                                  <p:subTnLst>
                                    <p:animClr clrSpc="rgb" dir="cw">
                                      <p:cBhvr override="childStyle">
                                        <p:cTn dur="1" fill="hold" display="0" masterRel="nextClick" afterEffect="1"/>
                                        <p:tgtEl>
                                          <p:spTgt spid="77841">
                                            <p:txEl>
                                              <p:pRg st="1" end="1"/>
                                            </p:txEl>
                                          </p:spTgt>
                                        </p:tgtEl>
                                        <p:attrNameLst>
                                          <p:attrName>ppt_c</p:attrName>
                                        </p:attrNameLst>
                                      </p:cBhvr>
                                      <p:to>
                                        <a:schemeClr val="accent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77841">
                                            <p:txEl>
                                              <p:pRg st="2" end="2"/>
                                            </p:txEl>
                                          </p:spTgt>
                                        </p:tgtEl>
                                        <p:attrNameLst>
                                          <p:attrName>style.visibility</p:attrName>
                                        </p:attrNameLst>
                                      </p:cBhvr>
                                      <p:to>
                                        <p:strVal val="visible"/>
                                      </p:to>
                                    </p:set>
                                    <p:animEffect transition="in" filter="blinds(vertical)">
                                      <p:cBhvr>
                                        <p:cTn id="15" dur="500"/>
                                        <p:tgtEl>
                                          <p:spTgt spid="77841">
                                            <p:txEl>
                                              <p:pRg st="2" end="2"/>
                                            </p:txEl>
                                          </p:spTgt>
                                        </p:tgtEl>
                                      </p:cBhvr>
                                    </p:animEffect>
                                  </p:childTnLst>
                                  <p:subTnLst>
                                    <p:animClr clrSpc="rgb" dir="cw">
                                      <p:cBhvr override="childStyle">
                                        <p:cTn dur="1" fill="hold" display="0" masterRel="nextClick" afterEffect="1"/>
                                        <p:tgtEl>
                                          <p:spTgt spid="77841">
                                            <p:txEl>
                                              <p:pRg st="2" end="2"/>
                                            </p:txEl>
                                          </p:spTgt>
                                        </p:tgtEl>
                                        <p:attrNameLst>
                                          <p:attrName>ppt_c</p:attrName>
                                        </p:attrNameLst>
                                      </p:cBhvr>
                                      <p:to>
                                        <a:schemeClr val="accent2"/>
                                      </p:to>
                                    </p:animClr>
                                  </p:subTnLst>
                                </p:cTn>
                              </p:par>
                              <p:par>
                                <p:cTn id="16" presetID="3" presetClass="entr" presetSubtype="5" fill="hold" grpId="0" nodeType="withEffect">
                                  <p:stCondLst>
                                    <p:cond delay="0"/>
                                  </p:stCondLst>
                                  <p:childTnLst>
                                    <p:set>
                                      <p:cBhvr>
                                        <p:cTn id="17" dur="1" fill="hold">
                                          <p:stCondLst>
                                            <p:cond delay="0"/>
                                          </p:stCondLst>
                                        </p:cTn>
                                        <p:tgtEl>
                                          <p:spTgt spid="77841">
                                            <p:txEl>
                                              <p:pRg st="3" end="3"/>
                                            </p:txEl>
                                          </p:spTgt>
                                        </p:tgtEl>
                                        <p:attrNameLst>
                                          <p:attrName>style.visibility</p:attrName>
                                        </p:attrNameLst>
                                      </p:cBhvr>
                                      <p:to>
                                        <p:strVal val="visible"/>
                                      </p:to>
                                    </p:set>
                                    <p:animEffect transition="in" filter="blinds(vertical)">
                                      <p:cBhvr>
                                        <p:cTn id="18" dur="500"/>
                                        <p:tgtEl>
                                          <p:spTgt spid="77841">
                                            <p:txEl>
                                              <p:pRg st="3" end="3"/>
                                            </p:txEl>
                                          </p:spTgt>
                                        </p:tgtEl>
                                      </p:cBhvr>
                                    </p:animEffect>
                                  </p:childTnLst>
                                  <p:subTnLst>
                                    <p:animClr clrSpc="rgb" dir="cw">
                                      <p:cBhvr override="childStyle">
                                        <p:cTn dur="1" fill="hold" display="0" masterRel="nextClick" afterEffect="1"/>
                                        <p:tgtEl>
                                          <p:spTgt spid="77841">
                                            <p:txEl>
                                              <p:pRg st="3" end="3"/>
                                            </p:txEl>
                                          </p:spTgt>
                                        </p:tgtEl>
                                        <p:attrNameLst>
                                          <p:attrName>ppt_c</p:attrName>
                                        </p:attrNameLst>
                                      </p:cBhvr>
                                      <p:to>
                                        <a:schemeClr val="accent2"/>
                                      </p:to>
                                    </p:animClr>
                                  </p:subTnLst>
                                </p:cTn>
                              </p:par>
                              <p:par>
                                <p:cTn id="19" presetID="3" presetClass="entr" presetSubtype="5" fill="hold" grpId="0" nodeType="withEffect">
                                  <p:stCondLst>
                                    <p:cond delay="0"/>
                                  </p:stCondLst>
                                  <p:childTnLst>
                                    <p:set>
                                      <p:cBhvr>
                                        <p:cTn id="20" dur="1" fill="hold">
                                          <p:stCondLst>
                                            <p:cond delay="0"/>
                                          </p:stCondLst>
                                        </p:cTn>
                                        <p:tgtEl>
                                          <p:spTgt spid="77841">
                                            <p:txEl>
                                              <p:pRg st="4" end="4"/>
                                            </p:txEl>
                                          </p:spTgt>
                                        </p:tgtEl>
                                        <p:attrNameLst>
                                          <p:attrName>style.visibility</p:attrName>
                                        </p:attrNameLst>
                                      </p:cBhvr>
                                      <p:to>
                                        <p:strVal val="visible"/>
                                      </p:to>
                                    </p:set>
                                    <p:animEffect transition="in" filter="blinds(vertical)">
                                      <p:cBhvr>
                                        <p:cTn id="21" dur="500"/>
                                        <p:tgtEl>
                                          <p:spTgt spid="77841">
                                            <p:txEl>
                                              <p:pRg st="4" end="4"/>
                                            </p:txEl>
                                          </p:spTgt>
                                        </p:tgtEl>
                                      </p:cBhvr>
                                    </p:animEffect>
                                  </p:childTnLst>
                                  <p:subTnLst>
                                    <p:animClr clrSpc="rgb" dir="cw">
                                      <p:cBhvr override="childStyle">
                                        <p:cTn dur="1" fill="hold" display="0" masterRel="nextClick" afterEffect="1"/>
                                        <p:tgtEl>
                                          <p:spTgt spid="77841">
                                            <p:txEl>
                                              <p:pRg st="4" end="4"/>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1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0"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1"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2"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3"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4"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5"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6"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7"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8"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29"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30"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9232" name="Rectangle 17"/>
          <p:cNvSpPr>
            <a:spLocks noGrp="1" noChangeArrowheads="1"/>
          </p:cNvSpPr>
          <p:nvPr>
            <p:ph type="body" idx="1"/>
          </p:nvPr>
        </p:nvSpPr>
        <p:spPr>
          <a:xfrm>
            <a:off x="685800" y="1524000"/>
            <a:ext cx="7772400" cy="2133600"/>
          </a:xfrm>
          <a:noFill/>
        </p:spPr>
        <p:txBody>
          <a:bodyPr/>
          <a:lstStyle/>
          <a:p>
            <a:pPr lvl="1">
              <a:buFont typeface="Wingdings" panose="05000000000000000000" pitchFamily="2" charset="2"/>
              <a:buChar char="§"/>
            </a:pPr>
            <a:r>
              <a:rPr lang="en-US" altLang="en-US" sz="3200" dirty="0" smtClean="0"/>
              <a:t>“Capital Budgeting”</a:t>
            </a:r>
          </a:p>
        </p:txBody>
      </p:sp>
      <p:sp>
        <p:nvSpPr>
          <p:cNvPr id="2" name="Title 1"/>
          <p:cNvSpPr>
            <a:spLocks noGrp="1"/>
          </p:cNvSpPr>
          <p:nvPr>
            <p:ph type="title"/>
          </p:nvPr>
        </p:nvSpPr>
        <p:spPr/>
        <p:txBody>
          <a:bodyPr/>
          <a:lstStyle/>
          <a:p>
            <a:r>
              <a:rPr lang="en-US" dirty="0" smtClean="0"/>
              <a:t>Investment and Financing Decisions</a:t>
            </a:r>
            <a:endParaRPr lang="en-US" dirty="0"/>
          </a:p>
        </p:txBody>
      </p:sp>
      <p:grpSp>
        <p:nvGrpSpPr>
          <p:cNvPr id="5" name="Group 4"/>
          <p:cNvGrpSpPr/>
          <p:nvPr/>
        </p:nvGrpSpPr>
        <p:grpSpPr>
          <a:xfrm>
            <a:off x="1361089" y="2514600"/>
            <a:ext cx="6421823" cy="1828800"/>
            <a:chOff x="1361089" y="2895600"/>
            <a:chExt cx="6421823" cy="1828800"/>
          </a:xfrm>
          <a:effectLst>
            <a:outerShdw blurRad="50800" dist="38100" dir="5400000" algn="t" rotWithShape="0">
              <a:prstClr val="black">
                <a:alpha val="40000"/>
              </a:prstClr>
            </a:outerShdw>
          </a:effectLst>
        </p:grpSpPr>
        <p:sp>
          <p:nvSpPr>
            <p:cNvPr id="3" name="Rounded Rectangle 2"/>
            <p:cNvSpPr/>
            <p:nvPr/>
          </p:nvSpPr>
          <p:spPr bwMode="auto">
            <a:xfrm>
              <a:off x="1361089" y="2895600"/>
              <a:ext cx="2978727" cy="1828800"/>
            </a:xfrm>
            <a:prstGeom prst="roundRect">
              <a:avLst/>
            </a:prstGeom>
            <a:solidFill>
              <a:srgbClr val="91C9C8"/>
            </a:soli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sng" strike="noStrike" cap="none" normalizeH="0" baseline="0" dirty="0" smtClean="0">
                  <a:ln>
                    <a:noFill/>
                  </a:ln>
                  <a:solidFill>
                    <a:schemeClr val="tx1">
                      <a:lumMod val="85000"/>
                      <a:lumOff val="15000"/>
                    </a:schemeClr>
                  </a:solidFill>
                  <a:effectLst/>
                  <a:latin typeface="+mn-lt"/>
                </a:rPr>
                <a:t>TANGIBLE ASSETS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strike="noStrike" cap="none" normalizeH="0" baseline="0" dirty="0" smtClean="0">
                <a:ln>
                  <a:noFill/>
                </a:ln>
                <a:solidFill>
                  <a:schemeClr val="tx1">
                    <a:lumMod val="85000"/>
                    <a:lumOff val="15000"/>
                  </a:schemeClr>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solidFill>
                    <a:schemeClr val="tx1">
                      <a:lumMod val="85000"/>
                      <a:lumOff val="15000"/>
                    </a:schemeClr>
                  </a:solidFill>
                  <a:latin typeface="+mn-lt"/>
                </a:rPr>
                <a:t>Southwest Airlines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lumMod val="85000"/>
                      <a:lumOff val="15000"/>
                    </a:schemeClr>
                  </a:solidFill>
                  <a:effectLst/>
                  <a:latin typeface="+mn-lt"/>
                </a:rPr>
                <a:t>Purchase new planes</a:t>
              </a:r>
            </a:p>
          </p:txBody>
        </p:sp>
        <p:sp>
          <p:nvSpPr>
            <p:cNvPr id="20" name="Rounded Rectangle 19"/>
            <p:cNvSpPr/>
            <p:nvPr/>
          </p:nvSpPr>
          <p:spPr bwMode="auto">
            <a:xfrm>
              <a:off x="4804185" y="2895600"/>
              <a:ext cx="2978727" cy="1828800"/>
            </a:xfrm>
            <a:prstGeom prst="roundRect">
              <a:avLst/>
            </a:prstGeom>
            <a:solidFill>
              <a:srgbClr val="91C9C8"/>
            </a:soli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sng" strike="noStrike" cap="none" normalizeH="0" baseline="0" dirty="0" smtClean="0">
                  <a:ln>
                    <a:noFill/>
                  </a:ln>
                  <a:solidFill>
                    <a:schemeClr val="tx1">
                      <a:lumMod val="85000"/>
                      <a:lumOff val="15000"/>
                    </a:schemeClr>
                  </a:solidFill>
                  <a:effectLst/>
                  <a:latin typeface="+mn-lt"/>
                </a:rPr>
                <a:t>INTANGIBLE ASSETS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lumMod val="85000"/>
                    <a:lumOff val="15000"/>
                  </a:schemeClr>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solidFill>
                    <a:schemeClr val="tx1">
                      <a:lumMod val="85000"/>
                      <a:lumOff val="15000"/>
                    </a:schemeClr>
                  </a:solidFill>
                  <a:latin typeface="+mn-lt"/>
                </a:rPr>
                <a:t>GlaxoSmithKline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lumMod val="85000"/>
                      <a:lumOff val="15000"/>
                    </a:schemeClr>
                  </a:solidFill>
                  <a:effectLst/>
                  <a:latin typeface="+mn-lt"/>
                </a:rPr>
                <a:t>R&amp;D</a:t>
              </a:r>
              <a:r>
                <a:rPr kumimoji="0" lang="en-US" sz="2200" b="0" i="0" u="none" strike="noStrike" cap="none" normalizeH="0" dirty="0" smtClean="0">
                  <a:ln>
                    <a:noFill/>
                  </a:ln>
                  <a:solidFill>
                    <a:schemeClr val="tx1">
                      <a:lumMod val="85000"/>
                      <a:lumOff val="15000"/>
                    </a:schemeClr>
                  </a:solidFill>
                  <a:effectLst/>
                  <a:latin typeface="+mn-lt"/>
                </a:rPr>
                <a:t> expenditures</a:t>
              </a:r>
              <a:endParaRPr kumimoji="0" lang="en-US" sz="2200" b="0" i="0" u="none" strike="noStrike" cap="none" normalizeH="0" baseline="0" dirty="0" smtClean="0">
                <a:ln>
                  <a:noFill/>
                </a:ln>
                <a:solidFill>
                  <a:schemeClr val="tx1">
                    <a:lumMod val="85000"/>
                    <a:lumOff val="15000"/>
                  </a:schemeClr>
                </a:solidFill>
                <a:effectLst/>
                <a:latin typeface="+mn-lt"/>
              </a:endParaRPr>
            </a:p>
          </p:txBody>
        </p:sp>
      </p:grpSp>
    </p:spTree>
    <p:extLst>
      <p:ext uri="{BB962C8B-B14F-4D97-AF65-F5344CB8AC3E}">
        <p14:creationId xmlns:p14="http://schemas.microsoft.com/office/powerpoint/2010/main" val="3648298449"/>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4"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5"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6"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7"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8"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9"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0"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1"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2"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3"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4"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16" name="Rectangle 16"/>
          <p:cNvSpPr>
            <a:spLocks noGrp="1" noChangeArrowheads="1"/>
          </p:cNvSpPr>
          <p:nvPr>
            <p:ph type="body" idx="1"/>
          </p:nvPr>
        </p:nvSpPr>
        <p:spPr>
          <a:xfrm>
            <a:off x="685800" y="1524000"/>
            <a:ext cx="8153400" cy="4038600"/>
          </a:xfrm>
          <a:noFill/>
        </p:spPr>
        <p:txBody>
          <a:bodyPr/>
          <a:lstStyle/>
          <a:p>
            <a:r>
              <a:rPr lang="en-US" altLang="en-US" sz="3200" dirty="0" smtClean="0"/>
              <a:t>Financing Decision</a:t>
            </a:r>
          </a:p>
          <a:p>
            <a:pPr lvl="1"/>
            <a:r>
              <a:rPr lang="en-US" altLang="en-US" sz="3200" dirty="0" smtClean="0"/>
              <a:t>Decision on the sources and amounts of financing</a:t>
            </a:r>
          </a:p>
          <a:p>
            <a:pPr marL="457200" lvl="1" indent="0">
              <a:buNone/>
            </a:pPr>
            <a:endParaRPr lang="en-US" altLang="en-US" sz="3200" dirty="0" smtClean="0"/>
          </a:p>
          <a:p>
            <a:r>
              <a:rPr lang="en-US" altLang="en-US" sz="3200" dirty="0" smtClean="0"/>
              <a:t>Capital Structure</a:t>
            </a:r>
          </a:p>
          <a:p>
            <a:pPr lvl="1"/>
            <a:r>
              <a:rPr lang="en-US" altLang="en-US" sz="3200" dirty="0" smtClean="0"/>
              <a:t>The mix of long-term debt and equity financing</a:t>
            </a:r>
          </a:p>
          <a:p>
            <a:pPr lvl="1">
              <a:buFont typeface="Wingdings" pitchFamily="2" charset="2"/>
              <a:buNone/>
            </a:pPr>
            <a:endParaRPr lang="en-US" altLang="en-US" sz="3200" dirty="0" smtClean="0"/>
          </a:p>
        </p:txBody>
      </p:sp>
      <p:sp>
        <p:nvSpPr>
          <p:cNvPr id="3" name="Title 2"/>
          <p:cNvSpPr>
            <a:spLocks noGrp="1"/>
          </p:cNvSpPr>
          <p:nvPr>
            <p:ph type="title"/>
          </p:nvPr>
        </p:nvSpPr>
        <p:spPr/>
        <p:txBody>
          <a:bodyPr/>
          <a:lstStyle/>
          <a:p>
            <a:r>
              <a:rPr lang="en-US" dirty="0" smtClean="0"/>
              <a:t>Investment and Financing Decisions</a:t>
            </a:r>
            <a:endParaRPr lang="en-US" dirty="0"/>
          </a:p>
        </p:txBody>
      </p:sp>
    </p:spTree>
    <p:extLst>
      <p:ext uri="{BB962C8B-B14F-4D97-AF65-F5344CB8AC3E}">
        <p14:creationId xmlns:p14="http://schemas.microsoft.com/office/powerpoint/2010/main" val="1006561383"/>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4"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5"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6"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7"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8"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49"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0"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1"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2"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3"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254"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 name="Title 2"/>
          <p:cNvSpPr>
            <a:spLocks noGrp="1"/>
          </p:cNvSpPr>
          <p:nvPr>
            <p:ph type="title"/>
          </p:nvPr>
        </p:nvSpPr>
        <p:spPr/>
        <p:txBody>
          <a:bodyPr/>
          <a:lstStyle/>
          <a:p>
            <a:r>
              <a:rPr lang="en-US" dirty="0" smtClean="0"/>
              <a:t>Investment and Financing Decisions</a:t>
            </a:r>
            <a:endParaRPr lang="en-US" dirty="0"/>
          </a:p>
        </p:txBody>
      </p:sp>
      <p:sp>
        <p:nvSpPr>
          <p:cNvPr id="5" name="Oval 4"/>
          <p:cNvSpPr/>
          <p:nvPr/>
        </p:nvSpPr>
        <p:spPr bwMode="auto">
          <a:xfrm>
            <a:off x="1410586" y="1505393"/>
            <a:ext cx="2018414" cy="2018414"/>
          </a:xfrm>
          <a:prstGeom prst="ellipse">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600" i="0" u="none" strike="noStrike" cap="none" normalizeH="0" baseline="0" dirty="0" smtClean="0">
                <a:ln>
                  <a:noFill/>
                </a:ln>
                <a:solidFill>
                  <a:schemeClr val="tx1">
                    <a:lumMod val="85000"/>
                    <a:lumOff val="15000"/>
                  </a:schemeClr>
                </a:solidFill>
                <a:effectLst/>
              </a:rPr>
              <a:t>ASSETS</a:t>
            </a:r>
          </a:p>
        </p:txBody>
      </p:sp>
      <p:sp>
        <p:nvSpPr>
          <p:cNvPr id="6" name="Rounded Rectangle 5"/>
          <p:cNvSpPr/>
          <p:nvPr/>
        </p:nvSpPr>
        <p:spPr bwMode="auto">
          <a:xfrm>
            <a:off x="1159259" y="3733800"/>
            <a:ext cx="2556510" cy="554935"/>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lumMod val="85000"/>
                    <a:lumOff val="15000"/>
                  </a:schemeClr>
                </a:solidFill>
                <a:effectLst/>
              </a:rPr>
              <a:t>Investment Decision</a:t>
            </a:r>
          </a:p>
        </p:txBody>
      </p:sp>
      <p:sp>
        <p:nvSpPr>
          <p:cNvPr id="27" name="Oval 26"/>
          <p:cNvSpPr/>
          <p:nvPr/>
        </p:nvSpPr>
        <p:spPr bwMode="auto">
          <a:xfrm>
            <a:off x="5060655" y="1714500"/>
            <a:ext cx="1600200" cy="1600200"/>
          </a:xfrm>
          <a:prstGeom prst="ellipse">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lumMod val="85000"/>
                    <a:lumOff val="15000"/>
                  </a:schemeClr>
                </a:solidFill>
                <a:effectLst/>
              </a:rPr>
              <a:t>FIRM</a:t>
            </a:r>
          </a:p>
        </p:txBody>
      </p:sp>
      <p:sp>
        <p:nvSpPr>
          <p:cNvPr id="29" name="Rounded Rectangle 28"/>
          <p:cNvSpPr/>
          <p:nvPr/>
        </p:nvSpPr>
        <p:spPr bwMode="auto">
          <a:xfrm>
            <a:off x="4580595" y="5181600"/>
            <a:ext cx="2560320" cy="381000"/>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i="1" dirty="0" smtClean="0">
                <a:solidFill>
                  <a:schemeClr val="tx1">
                    <a:lumMod val="85000"/>
                    <a:lumOff val="15000"/>
                  </a:schemeClr>
                </a:solidFill>
              </a:rPr>
              <a:t>Financing Decision</a:t>
            </a:r>
            <a:endParaRPr lang="en-US" sz="2000" i="1" dirty="0">
              <a:solidFill>
                <a:schemeClr val="tx1">
                  <a:lumMod val="85000"/>
                  <a:lumOff val="15000"/>
                </a:schemeClr>
              </a:solidFill>
            </a:endParaRPr>
          </a:p>
        </p:txBody>
      </p:sp>
      <p:grpSp>
        <p:nvGrpSpPr>
          <p:cNvPr id="9" name="Group 8"/>
          <p:cNvGrpSpPr/>
          <p:nvPr/>
        </p:nvGrpSpPr>
        <p:grpSpPr>
          <a:xfrm>
            <a:off x="4572000" y="3974592"/>
            <a:ext cx="2577510" cy="978408"/>
            <a:chOff x="4572000" y="3523807"/>
            <a:chExt cx="2577510" cy="978408"/>
          </a:xfrm>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p:grpSpPr>
        <p:sp>
          <p:nvSpPr>
            <p:cNvPr id="7" name="Rounded Rectangle 6"/>
            <p:cNvSpPr/>
            <p:nvPr/>
          </p:nvSpPr>
          <p:spPr bwMode="auto">
            <a:xfrm>
              <a:off x="4572000" y="3523807"/>
              <a:ext cx="978408" cy="978408"/>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p3d>
              <a:bevelT w="190500" h="38100"/>
            </a:sp3d>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1">
                      <a:lumMod val="85000"/>
                      <a:lumOff val="15000"/>
                    </a:schemeClr>
                  </a:solidFill>
                </a:rPr>
                <a:t>Debt</a:t>
              </a:r>
            </a:p>
          </p:txBody>
        </p:sp>
        <p:sp>
          <p:nvSpPr>
            <p:cNvPr id="30" name="Rounded Rectangle 29"/>
            <p:cNvSpPr/>
            <p:nvPr/>
          </p:nvSpPr>
          <p:spPr bwMode="auto">
            <a:xfrm>
              <a:off x="6172200" y="3524905"/>
              <a:ext cx="977310" cy="977310"/>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p3d>
              <a:bevelT w="190500" h="38100"/>
            </a:sp3d>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chemeClr val="tx1">
                      <a:lumMod val="85000"/>
                      <a:lumOff val="15000"/>
                    </a:schemeClr>
                  </a:solidFill>
                </a:rPr>
                <a:t>Equity</a:t>
              </a:r>
              <a:endParaRPr lang="en-US" sz="2000" dirty="0">
                <a:solidFill>
                  <a:schemeClr val="tx1">
                    <a:lumMod val="85000"/>
                    <a:lumOff val="15000"/>
                  </a:schemeClr>
                </a:solidFill>
              </a:endParaRPr>
            </a:p>
          </p:txBody>
        </p:sp>
      </p:grpSp>
      <p:cxnSp>
        <p:nvCxnSpPr>
          <p:cNvPr id="12" name="Straight Arrow Connector 11"/>
          <p:cNvCxnSpPr>
            <a:stCxn id="5" idx="6"/>
          </p:cNvCxnSpPr>
          <p:nvPr/>
        </p:nvCxnSpPr>
        <p:spPr bwMode="auto">
          <a:xfrm>
            <a:off x="3429000" y="2514600"/>
            <a:ext cx="1447800" cy="0"/>
          </a:xfrm>
          <a:prstGeom prst="straightConnector1">
            <a:avLst/>
          </a:prstGeom>
          <a:solidFill>
            <a:schemeClr val="accent1"/>
          </a:solidFill>
          <a:ln w="19050" cap="flat" cmpd="sng" algn="ctr">
            <a:solidFill>
              <a:schemeClr val="tx1">
                <a:lumMod val="85000"/>
                <a:lumOff val="15000"/>
              </a:schemeClr>
            </a:solidFill>
            <a:prstDash val="solid"/>
            <a:round/>
            <a:headEnd type="none" w="med" len="med"/>
            <a:tailEnd type="arrow"/>
          </a:ln>
          <a:effectLst>
            <a:outerShdw blurRad="50800" dist="38100" dir="5400000" algn="t" rotWithShape="0">
              <a:prstClr val="black">
                <a:alpha val="40000"/>
              </a:prstClr>
            </a:outerShdw>
          </a:effectLst>
        </p:spPr>
      </p:cxnSp>
      <p:cxnSp>
        <p:nvCxnSpPr>
          <p:cNvPr id="14" name="Straight Arrow Connector 13"/>
          <p:cNvCxnSpPr/>
          <p:nvPr/>
        </p:nvCxnSpPr>
        <p:spPr bwMode="auto">
          <a:xfrm flipV="1">
            <a:off x="5061204" y="3243072"/>
            <a:ext cx="233795" cy="731520"/>
          </a:xfrm>
          <a:prstGeom prst="straightConnector1">
            <a:avLst/>
          </a:prstGeom>
          <a:solidFill>
            <a:schemeClr val="accent1"/>
          </a:solidFill>
          <a:ln w="19050" cap="flat" cmpd="sng" algn="ctr">
            <a:solidFill>
              <a:schemeClr val="tx1">
                <a:lumMod val="85000"/>
                <a:lumOff val="15000"/>
              </a:schemeClr>
            </a:solidFill>
            <a:prstDash val="solid"/>
            <a:round/>
            <a:headEnd type="none" w="med" len="med"/>
            <a:tailEnd type="arrow"/>
          </a:ln>
          <a:effectLst>
            <a:outerShdw blurRad="50800" dist="38100" dir="5400000" algn="t" rotWithShape="0">
              <a:prstClr val="black">
                <a:alpha val="40000"/>
              </a:prstClr>
            </a:outerShdw>
          </a:effectLst>
        </p:spPr>
      </p:cxnSp>
      <p:cxnSp>
        <p:nvCxnSpPr>
          <p:cNvPr id="16" name="Straight Arrow Connector 15"/>
          <p:cNvCxnSpPr/>
          <p:nvPr/>
        </p:nvCxnSpPr>
        <p:spPr bwMode="auto">
          <a:xfrm flipH="1" flipV="1">
            <a:off x="6426511" y="3243072"/>
            <a:ext cx="234344" cy="731520"/>
          </a:xfrm>
          <a:prstGeom prst="straightConnector1">
            <a:avLst/>
          </a:prstGeom>
          <a:solidFill>
            <a:schemeClr val="accent1"/>
          </a:solidFill>
          <a:ln w="19050" cap="flat" cmpd="sng" algn="ctr">
            <a:solidFill>
              <a:schemeClr val="tx1">
                <a:lumMod val="85000"/>
                <a:lumOff val="15000"/>
              </a:schemeClr>
            </a:solidFill>
            <a:prstDash val="solid"/>
            <a:round/>
            <a:headEnd type="none" w="med" len="med"/>
            <a:tailEnd type="arrow"/>
          </a:ln>
          <a:effectLst>
            <a:outerShdw blurRad="50800" dist="38100" dir="5400000" algn="t" rotWithShape="0">
              <a:prstClr val="black">
                <a:alpha val="40000"/>
              </a:prstClr>
            </a:outerShdw>
          </a:effectLst>
        </p:spPr>
      </p:cxnSp>
    </p:spTree>
    <p:extLst>
      <p:ext uri="{BB962C8B-B14F-4D97-AF65-F5344CB8AC3E}">
        <p14:creationId xmlns:p14="http://schemas.microsoft.com/office/powerpoint/2010/main" val="3515938636"/>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2"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3"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4"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5"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6"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7"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8"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9"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300"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301"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302"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304" name="Rectangle 16"/>
          <p:cNvSpPr>
            <a:spLocks noGrp="1" noChangeArrowheads="1"/>
          </p:cNvSpPr>
          <p:nvPr>
            <p:ph type="body" idx="1"/>
          </p:nvPr>
        </p:nvSpPr>
        <p:spPr>
          <a:xfrm>
            <a:off x="685800" y="1524000"/>
            <a:ext cx="8153400" cy="4038600"/>
          </a:xfrm>
          <a:noFill/>
        </p:spPr>
        <p:txBody>
          <a:bodyPr/>
          <a:lstStyle/>
          <a:p>
            <a:r>
              <a:rPr lang="en-US" altLang="en-US" sz="3200" dirty="0" smtClean="0"/>
              <a:t>Real Assets</a:t>
            </a:r>
          </a:p>
          <a:p>
            <a:pPr lvl="1"/>
            <a:r>
              <a:rPr lang="en-US" altLang="en-US" sz="2800" dirty="0" smtClean="0"/>
              <a:t>Assets used to produce goods and services</a:t>
            </a:r>
          </a:p>
          <a:p>
            <a:pPr lvl="1"/>
            <a:endParaRPr lang="en-US" altLang="en-US" sz="2800" dirty="0" smtClean="0"/>
          </a:p>
          <a:p>
            <a:r>
              <a:rPr lang="en-US" altLang="en-US" sz="3200" dirty="0" smtClean="0"/>
              <a:t>Financial Assets</a:t>
            </a:r>
          </a:p>
          <a:p>
            <a:pPr lvl="1"/>
            <a:r>
              <a:rPr lang="en-US" altLang="en-US" sz="2800" dirty="0" smtClean="0"/>
              <a:t>Financial claims to the income generated by the firm’s real assets</a:t>
            </a:r>
          </a:p>
        </p:txBody>
      </p:sp>
      <p:sp>
        <p:nvSpPr>
          <p:cNvPr id="2" name="Title 1"/>
          <p:cNvSpPr>
            <a:spLocks noGrp="1"/>
          </p:cNvSpPr>
          <p:nvPr>
            <p:ph type="title"/>
          </p:nvPr>
        </p:nvSpPr>
        <p:spPr/>
        <p:txBody>
          <a:bodyPr/>
          <a:lstStyle/>
          <a:p>
            <a:r>
              <a:rPr lang="en-US" dirty="0" smtClean="0"/>
              <a:t>Investment and Financing Decisions</a:t>
            </a:r>
            <a:endParaRPr lang="en-US" dirty="0"/>
          </a:p>
        </p:txBody>
      </p:sp>
    </p:spTree>
    <p:extLst>
      <p:ext uri="{BB962C8B-B14F-4D97-AF65-F5344CB8AC3E}">
        <p14:creationId xmlns:p14="http://schemas.microsoft.com/office/powerpoint/2010/main" val="1353566161"/>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2"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3"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4"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5"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6"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7"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8"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299"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300"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301"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302"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304" name="Rectangle 16"/>
          <p:cNvSpPr>
            <a:spLocks noGrp="1" noChangeArrowheads="1"/>
          </p:cNvSpPr>
          <p:nvPr>
            <p:ph type="body" idx="1"/>
          </p:nvPr>
        </p:nvSpPr>
        <p:spPr>
          <a:xfrm>
            <a:off x="678712" y="1295400"/>
            <a:ext cx="8153400" cy="5181600"/>
          </a:xfrm>
          <a:noFill/>
        </p:spPr>
        <p:txBody>
          <a:bodyPr/>
          <a:lstStyle/>
          <a:p>
            <a:r>
              <a:rPr lang="en-US" altLang="en-US" sz="3200" dirty="0" smtClean="0"/>
              <a:t>Are the following capital </a:t>
            </a:r>
            <a:r>
              <a:rPr lang="en-US" altLang="en-US" sz="3200" i="1" dirty="0" smtClean="0"/>
              <a:t>budgeting</a:t>
            </a:r>
            <a:r>
              <a:rPr lang="en-US" altLang="en-US" sz="3200" dirty="0" smtClean="0"/>
              <a:t> or </a:t>
            </a:r>
            <a:r>
              <a:rPr lang="en-US" altLang="en-US" sz="3200" i="1" dirty="0" smtClean="0"/>
              <a:t>financing</a:t>
            </a:r>
            <a:r>
              <a:rPr lang="en-US" altLang="en-US" sz="3200" dirty="0" smtClean="0"/>
              <a:t> decisions?</a:t>
            </a:r>
          </a:p>
          <a:p>
            <a:pPr lvl="1"/>
            <a:r>
              <a:rPr lang="en-US" altLang="en-US" sz="2400" dirty="0" smtClean="0"/>
              <a:t>Intel decides to spend $1 billion to develop a new microprocessor</a:t>
            </a:r>
          </a:p>
          <a:p>
            <a:pPr lvl="1"/>
            <a:r>
              <a:rPr lang="en-US" altLang="en-US" sz="2400" dirty="0" smtClean="0"/>
              <a:t>Volkswagen borrows 350 million euros (€350 million) from Deutsche Bank</a:t>
            </a:r>
          </a:p>
          <a:p>
            <a:pPr lvl="1"/>
            <a:r>
              <a:rPr lang="en-US" altLang="en-US" sz="2400" dirty="0" smtClean="0"/>
              <a:t>Royal Dutch Shell constructs a pipeline to bring natural gas onshore from a production platform in Australia</a:t>
            </a:r>
          </a:p>
          <a:p>
            <a:pPr lvl="1"/>
            <a:r>
              <a:rPr lang="en-US" altLang="en-US" sz="2400" dirty="0" smtClean="0"/>
              <a:t>Avon spends €200 million to launch a new range of cosmetics in European markets</a:t>
            </a:r>
          </a:p>
          <a:p>
            <a:pPr lvl="1"/>
            <a:r>
              <a:rPr lang="en-US" altLang="en-US" sz="2400" dirty="0" smtClean="0"/>
              <a:t>Pfizer issues new shares to buy a small biotech company</a:t>
            </a:r>
          </a:p>
        </p:txBody>
      </p:sp>
      <p:sp>
        <p:nvSpPr>
          <p:cNvPr id="2" name="Title 1"/>
          <p:cNvSpPr>
            <a:spLocks noGrp="1"/>
          </p:cNvSpPr>
          <p:nvPr>
            <p:ph type="title"/>
          </p:nvPr>
        </p:nvSpPr>
        <p:spPr/>
        <p:txBody>
          <a:bodyPr/>
          <a:lstStyle/>
          <a:p>
            <a:r>
              <a:rPr lang="en-US" dirty="0" smtClean="0"/>
              <a:t>Investment and Financing Decisions</a:t>
            </a:r>
            <a:endParaRPr lang="en-US" dirty="0"/>
          </a:p>
        </p:txBody>
      </p:sp>
    </p:spTree>
    <p:extLst>
      <p:ext uri="{BB962C8B-B14F-4D97-AF65-F5344CB8AC3E}">
        <p14:creationId xmlns:p14="http://schemas.microsoft.com/office/powerpoint/2010/main" val="2024656685"/>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1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16"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17"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18"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19"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0"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1"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2"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3"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4" name="Rectangle 1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5" name="Rectangle 1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6" name="Rectangle 1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7" name="Rectangle 16"/>
          <p:cNvSpPr>
            <a:spLocks noGrp="1" noChangeArrowheads="1"/>
          </p:cNvSpPr>
          <p:nvPr>
            <p:ph type="title"/>
          </p:nvPr>
        </p:nvSpPr>
        <p:spPr>
          <a:noFill/>
        </p:spPr>
        <p:txBody>
          <a:bodyPr/>
          <a:lstStyle/>
          <a:p>
            <a:r>
              <a:rPr lang="en-US" altLang="en-US" dirty="0" smtClean="0"/>
              <a:t>What Is a Corporation?</a:t>
            </a:r>
          </a:p>
        </p:txBody>
      </p:sp>
      <p:sp>
        <p:nvSpPr>
          <p:cNvPr id="43025" name="Rectangle 17"/>
          <p:cNvSpPr>
            <a:spLocks noGrp="1" noChangeArrowheads="1"/>
          </p:cNvSpPr>
          <p:nvPr>
            <p:ph type="body" idx="1"/>
          </p:nvPr>
        </p:nvSpPr>
        <p:spPr>
          <a:noFill/>
        </p:spPr>
        <p:txBody>
          <a:bodyPr/>
          <a:lstStyle/>
          <a:p>
            <a:r>
              <a:rPr lang="en-US" altLang="en-US" sz="3200" dirty="0" smtClean="0"/>
              <a:t>Corporation</a:t>
            </a:r>
          </a:p>
          <a:p>
            <a:pPr lvl="1"/>
            <a:r>
              <a:rPr lang="en-US" altLang="en-US" sz="3200" dirty="0" smtClean="0"/>
              <a:t>A business organized as a separate legal entity owned by stockholders</a:t>
            </a:r>
          </a:p>
          <a:p>
            <a:r>
              <a:rPr lang="en-US" altLang="en-US" sz="3200" dirty="0" smtClean="0"/>
              <a:t>Types of Corporations</a:t>
            </a:r>
          </a:p>
          <a:p>
            <a:pPr lvl="1"/>
            <a:r>
              <a:rPr lang="en-US" altLang="en-US" sz="3200" dirty="0" smtClean="0"/>
              <a:t>Public Companies</a:t>
            </a:r>
          </a:p>
          <a:p>
            <a:pPr lvl="1"/>
            <a:r>
              <a:rPr lang="en-US" altLang="en-US" sz="3200" dirty="0" smtClean="0"/>
              <a:t>Private Corporations</a:t>
            </a:r>
          </a:p>
          <a:p>
            <a:pPr lvl="1"/>
            <a:r>
              <a:rPr lang="en-US" altLang="en-US" sz="3200" dirty="0" smtClean="0"/>
              <a:t>Limited Liability Corporations (LLC)</a:t>
            </a:r>
          </a:p>
        </p:txBody>
      </p:sp>
    </p:spTree>
    <p:extLst>
      <p:ext uri="{BB962C8B-B14F-4D97-AF65-F5344CB8AC3E}">
        <p14:creationId xmlns:p14="http://schemas.microsoft.com/office/powerpoint/2010/main" val="85756112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3025">
                                            <p:txEl>
                                              <p:pRg st="0" end="0"/>
                                            </p:txEl>
                                          </p:spTgt>
                                        </p:tgtEl>
                                        <p:attrNameLst>
                                          <p:attrName>style.visibility</p:attrName>
                                        </p:attrNameLst>
                                      </p:cBhvr>
                                      <p:to>
                                        <p:strVal val="visible"/>
                                      </p:to>
                                    </p:set>
                                    <p:anim calcmode="lin" valueType="num">
                                      <p:cBhvr additive="base">
                                        <p:cTn id="7" dur="500" fill="hold"/>
                                        <p:tgtEl>
                                          <p:spTgt spid="4302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302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3025">
                                            <p:txEl>
                                              <p:pRg st="1" end="1"/>
                                            </p:txEl>
                                          </p:spTgt>
                                        </p:tgtEl>
                                        <p:attrNameLst>
                                          <p:attrName>style.visibility</p:attrName>
                                        </p:attrNameLst>
                                      </p:cBhvr>
                                      <p:to>
                                        <p:strVal val="visible"/>
                                      </p:to>
                                    </p:set>
                                    <p:anim calcmode="lin" valueType="num">
                                      <p:cBhvr additive="base">
                                        <p:cTn id="13" dur="500" fill="hold"/>
                                        <p:tgtEl>
                                          <p:spTgt spid="4302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02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43025">
                                            <p:txEl>
                                              <p:pRg st="2" end="2"/>
                                            </p:txEl>
                                          </p:spTgt>
                                        </p:tgtEl>
                                        <p:attrNameLst>
                                          <p:attrName>style.visibility</p:attrName>
                                        </p:attrNameLst>
                                      </p:cBhvr>
                                      <p:to>
                                        <p:strVal val="visible"/>
                                      </p:to>
                                    </p:set>
                                    <p:anim calcmode="lin" valueType="num">
                                      <p:cBhvr additive="base">
                                        <p:cTn id="19" dur="500" fill="hold"/>
                                        <p:tgtEl>
                                          <p:spTgt spid="4302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02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43025">
                                            <p:txEl>
                                              <p:pRg st="3" end="3"/>
                                            </p:txEl>
                                          </p:spTgt>
                                        </p:tgtEl>
                                        <p:attrNameLst>
                                          <p:attrName>style.visibility</p:attrName>
                                        </p:attrNameLst>
                                      </p:cBhvr>
                                      <p:to>
                                        <p:strVal val="visible"/>
                                      </p:to>
                                    </p:set>
                                    <p:anim calcmode="lin" valueType="num">
                                      <p:cBhvr additive="base">
                                        <p:cTn id="25" dur="500" fill="hold"/>
                                        <p:tgtEl>
                                          <p:spTgt spid="4302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02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43025">
                                            <p:txEl>
                                              <p:pRg st="4" end="4"/>
                                            </p:txEl>
                                          </p:spTgt>
                                        </p:tgtEl>
                                        <p:attrNameLst>
                                          <p:attrName>style.visibility</p:attrName>
                                        </p:attrNameLst>
                                      </p:cBhvr>
                                      <p:to>
                                        <p:strVal val="visible"/>
                                      </p:to>
                                    </p:set>
                                    <p:anim calcmode="lin" valueType="num">
                                      <p:cBhvr additive="base">
                                        <p:cTn id="31" dur="500" fill="hold"/>
                                        <p:tgtEl>
                                          <p:spTgt spid="4302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302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43025">
                                            <p:txEl>
                                              <p:pRg st="5" end="5"/>
                                            </p:txEl>
                                          </p:spTgt>
                                        </p:tgtEl>
                                        <p:attrNameLst>
                                          <p:attrName>style.visibility</p:attrName>
                                        </p:attrNameLst>
                                      </p:cBhvr>
                                      <p:to>
                                        <p:strVal val="visible"/>
                                      </p:to>
                                    </p:set>
                                    <p:anim calcmode="lin" valueType="num">
                                      <p:cBhvr additive="base">
                                        <p:cTn id="37" dur="500" fill="hold"/>
                                        <p:tgtEl>
                                          <p:spTgt spid="4302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302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5" grpId="0" build="p" bldLvl="2" autoUpdateAnimBg="0"/>
    </p:bldLst>
  </p:timing>
</p:sld>
</file>

<file path=ppt/theme/theme1.xml><?xml version="1.0" encoding="utf-8"?>
<a:theme xmlns:a="http://schemas.openxmlformats.org/drawingml/2006/main" name="BMM4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ustom 1">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MM4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MM4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MM4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MM4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MM4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MM4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MM4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918</TotalTime>
  <Pages>8923980</Pages>
  <Words>859</Words>
  <Application>Microsoft Office PowerPoint</Application>
  <PresentationFormat>On-screen Show (4:3)</PresentationFormat>
  <Paragraphs>269</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BMM4e</vt:lpstr>
      <vt:lpstr>PowerPoint Presentation</vt:lpstr>
      <vt:lpstr>Topics Covered</vt:lpstr>
      <vt:lpstr>Investment and Financing Decisions</vt:lpstr>
      <vt:lpstr>Investment and Financing Decisions</vt:lpstr>
      <vt:lpstr>Investment and Financing Decisions</vt:lpstr>
      <vt:lpstr>Investment and Financing Decisions</vt:lpstr>
      <vt:lpstr>Investment and Financing Decisions</vt:lpstr>
      <vt:lpstr>Investment and Financing Decisions</vt:lpstr>
      <vt:lpstr>What Is a Corporation?</vt:lpstr>
      <vt:lpstr>What Is a Corporation?</vt:lpstr>
      <vt:lpstr>What Is a Corporation?</vt:lpstr>
      <vt:lpstr>What Is a Corporation?</vt:lpstr>
      <vt:lpstr>Who Is the Financial Manager?</vt:lpstr>
      <vt:lpstr>Who Is the Financial Manager?</vt:lpstr>
      <vt:lpstr>Who Is the Financial Manager?</vt:lpstr>
      <vt:lpstr>Goals of the Corporation</vt:lpstr>
      <vt:lpstr>Goals of the Corporation</vt:lpstr>
      <vt:lpstr>Agency Problem</vt:lpstr>
      <vt:lpstr>Agency Problem</vt:lpstr>
      <vt:lpstr>Agency Problem</vt:lpstr>
      <vt:lpstr>Agency Problem</vt:lpstr>
      <vt:lpstr>Agency Problem</vt:lpstr>
      <vt:lpstr>Ethics of Maximizing Value</vt:lpstr>
      <vt:lpstr>Preview of Coming Attractions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Firm and  The Financial Manager</dc:title>
  <dc:creator>Matt Will</dc:creator>
  <cp:lastModifiedBy>Zahid Ali</cp:lastModifiedBy>
  <cp:revision>275</cp:revision>
  <dcterms:created xsi:type="dcterms:W3CDTF">1997-10-06T19:15:22Z</dcterms:created>
  <dcterms:modified xsi:type="dcterms:W3CDTF">2020-10-13T04:36:19Z</dcterms:modified>
</cp:coreProperties>
</file>