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23" r:id="rId65"/>
    <p:sldId id="324" r:id="rId66"/>
    <p:sldId id="319" r:id="rId67"/>
    <p:sldId id="320" r:id="rId68"/>
    <p:sldId id="321" r:id="rId69"/>
    <p:sldId id="322"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81" d="100"/>
          <a:sy n="81" d="100"/>
        </p:scale>
        <p:origin x="-300" y="21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55EFAB-767C-4BA5-BA09-A749B1F79FA3}" type="datetimeFigureOut">
              <a:rPr lang="en-US" smtClean="0"/>
              <a:pPr/>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799C1A-0EC2-40B8-9966-B6F2947C08BE}" type="slidenum">
              <a:rPr lang="en-US" smtClean="0"/>
              <a:pPr/>
              <a:t>‹#›</a:t>
            </a:fld>
            <a:endParaRPr lang="en-US"/>
          </a:p>
        </p:txBody>
      </p:sp>
    </p:spTree>
    <p:extLst>
      <p:ext uri="{BB962C8B-B14F-4D97-AF65-F5344CB8AC3E}">
        <p14:creationId xmlns:p14="http://schemas.microsoft.com/office/powerpoint/2010/main" val="3802091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55EFAB-767C-4BA5-BA09-A749B1F79FA3}" type="datetimeFigureOut">
              <a:rPr lang="en-US" smtClean="0"/>
              <a:pPr/>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799C1A-0EC2-40B8-9966-B6F2947C08BE}" type="slidenum">
              <a:rPr lang="en-US" smtClean="0"/>
              <a:pPr/>
              <a:t>‹#›</a:t>
            </a:fld>
            <a:endParaRPr lang="en-US"/>
          </a:p>
        </p:txBody>
      </p:sp>
    </p:spTree>
    <p:extLst>
      <p:ext uri="{BB962C8B-B14F-4D97-AF65-F5344CB8AC3E}">
        <p14:creationId xmlns:p14="http://schemas.microsoft.com/office/powerpoint/2010/main" val="1358613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55EFAB-767C-4BA5-BA09-A749B1F79FA3}" type="datetimeFigureOut">
              <a:rPr lang="en-US" smtClean="0"/>
              <a:pPr/>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799C1A-0EC2-40B8-9966-B6F2947C08BE}" type="slidenum">
              <a:rPr lang="en-US" smtClean="0"/>
              <a:pPr/>
              <a:t>‹#›</a:t>
            </a:fld>
            <a:endParaRPr lang="en-US"/>
          </a:p>
        </p:txBody>
      </p:sp>
    </p:spTree>
    <p:extLst>
      <p:ext uri="{BB962C8B-B14F-4D97-AF65-F5344CB8AC3E}">
        <p14:creationId xmlns:p14="http://schemas.microsoft.com/office/powerpoint/2010/main" val="3759045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55EFAB-767C-4BA5-BA09-A749B1F79FA3}" type="datetimeFigureOut">
              <a:rPr lang="en-US" smtClean="0"/>
              <a:pPr/>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799C1A-0EC2-40B8-9966-B6F2947C08BE}" type="slidenum">
              <a:rPr lang="en-US" smtClean="0"/>
              <a:pPr/>
              <a:t>‹#›</a:t>
            </a:fld>
            <a:endParaRPr lang="en-US"/>
          </a:p>
        </p:txBody>
      </p:sp>
    </p:spTree>
    <p:extLst>
      <p:ext uri="{BB962C8B-B14F-4D97-AF65-F5344CB8AC3E}">
        <p14:creationId xmlns:p14="http://schemas.microsoft.com/office/powerpoint/2010/main" val="977926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A55EFAB-767C-4BA5-BA09-A749B1F79FA3}" type="datetimeFigureOut">
              <a:rPr lang="en-US" smtClean="0"/>
              <a:pPr/>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799C1A-0EC2-40B8-9966-B6F2947C08BE}" type="slidenum">
              <a:rPr lang="en-US" smtClean="0"/>
              <a:pPr/>
              <a:t>‹#›</a:t>
            </a:fld>
            <a:endParaRPr lang="en-US"/>
          </a:p>
        </p:txBody>
      </p:sp>
    </p:spTree>
    <p:extLst>
      <p:ext uri="{BB962C8B-B14F-4D97-AF65-F5344CB8AC3E}">
        <p14:creationId xmlns:p14="http://schemas.microsoft.com/office/powerpoint/2010/main" val="3540845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A55EFAB-767C-4BA5-BA09-A749B1F79FA3}" type="datetimeFigureOut">
              <a:rPr lang="en-US" smtClean="0"/>
              <a:pPr/>
              <a:t>3/19/2020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799C1A-0EC2-40B8-9966-B6F2947C08BE}" type="slidenum">
              <a:rPr lang="en-US" smtClean="0"/>
              <a:pPr/>
              <a:t>‹#›</a:t>
            </a:fld>
            <a:endParaRPr lang="en-US"/>
          </a:p>
        </p:txBody>
      </p:sp>
    </p:spTree>
    <p:extLst>
      <p:ext uri="{BB962C8B-B14F-4D97-AF65-F5344CB8AC3E}">
        <p14:creationId xmlns:p14="http://schemas.microsoft.com/office/powerpoint/2010/main" val="2354288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A55EFAB-767C-4BA5-BA09-A749B1F79FA3}" type="datetimeFigureOut">
              <a:rPr lang="en-US" smtClean="0"/>
              <a:pPr/>
              <a:t>3/19/2020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799C1A-0EC2-40B8-9966-B6F2947C08BE}" type="slidenum">
              <a:rPr lang="en-US" smtClean="0"/>
              <a:pPr/>
              <a:t>‹#›</a:t>
            </a:fld>
            <a:endParaRPr lang="en-US"/>
          </a:p>
        </p:txBody>
      </p:sp>
    </p:spTree>
    <p:extLst>
      <p:ext uri="{BB962C8B-B14F-4D97-AF65-F5344CB8AC3E}">
        <p14:creationId xmlns:p14="http://schemas.microsoft.com/office/powerpoint/2010/main" val="2640310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55EFAB-767C-4BA5-BA09-A749B1F79FA3}" type="datetimeFigureOut">
              <a:rPr lang="en-US" smtClean="0"/>
              <a:pPr/>
              <a:t>3/19/2020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799C1A-0EC2-40B8-9966-B6F2947C08BE}" type="slidenum">
              <a:rPr lang="en-US" smtClean="0"/>
              <a:pPr/>
              <a:t>‹#›</a:t>
            </a:fld>
            <a:endParaRPr lang="en-US"/>
          </a:p>
        </p:txBody>
      </p:sp>
    </p:spTree>
    <p:extLst>
      <p:ext uri="{BB962C8B-B14F-4D97-AF65-F5344CB8AC3E}">
        <p14:creationId xmlns:p14="http://schemas.microsoft.com/office/powerpoint/2010/main" val="2697474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55EFAB-767C-4BA5-BA09-A749B1F79FA3}" type="datetimeFigureOut">
              <a:rPr lang="en-US" smtClean="0"/>
              <a:pPr/>
              <a:t>3/19/2020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799C1A-0EC2-40B8-9966-B6F2947C08BE}" type="slidenum">
              <a:rPr lang="en-US" smtClean="0"/>
              <a:pPr/>
              <a:t>‹#›</a:t>
            </a:fld>
            <a:endParaRPr lang="en-US"/>
          </a:p>
        </p:txBody>
      </p:sp>
    </p:spTree>
    <p:extLst>
      <p:ext uri="{BB962C8B-B14F-4D97-AF65-F5344CB8AC3E}">
        <p14:creationId xmlns:p14="http://schemas.microsoft.com/office/powerpoint/2010/main" val="934510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A55EFAB-767C-4BA5-BA09-A749B1F79FA3}" type="datetimeFigureOut">
              <a:rPr lang="en-US" smtClean="0"/>
              <a:pPr/>
              <a:t>3/19/2020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799C1A-0EC2-40B8-9966-B6F2947C08BE}" type="slidenum">
              <a:rPr lang="en-US" smtClean="0"/>
              <a:pPr/>
              <a:t>‹#›</a:t>
            </a:fld>
            <a:endParaRPr lang="en-US"/>
          </a:p>
        </p:txBody>
      </p:sp>
    </p:spTree>
    <p:extLst>
      <p:ext uri="{BB962C8B-B14F-4D97-AF65-F5344CB8AC3E}">
        <p14:creationId xmlns:p14="http://schemas.microsoft.com/office/powerpoint/2010/main" val="100281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A55EFAB-767C-4BA5-BA09-A749B1F79FA3}" type="datetimeFigureOut">
              <a:rPr lang="en-US" smtClean="0"/>
              <a:pPr/>
              <a:t>3/19/2020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799C1A-0EC2-40B8-9966-B6F2947C08BE}" type="slidenum">
              <a:rPr lang="en-US" smtClean="0"/>
              <a:pPr/>
              <a:t>‹#›</a:t>
            </a:fld>
            <a:endParaRPr lang="en-US"/>
          </a:p>
        </p:txBody>
      </p:sp>
    </p:spTree>
    <p:extLst>
      <p:ext uri="{BB962C8B-B14F-4D97-AF65-F5344CB8AC3E}">
        <p14:creationId xmlns:p14="http://schemas.microsoft.com/office/powerpoint/2010/main" val="603801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55EFAB-767C-4BA5-BA09-A749B1F79FA3}" type="datetimeFigureOut">
              <a:rPr lang="en-US" smtClean="0"/>
              <a:pPr/>
              <a:t>3/19/2020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799C1A-0EC2-40B8-9966-B6F2947C08BE}" type="slidenum">
              <a:rPr lang="en-US" smtClean="0"/>
              <a:pPr/>
              <a:t>‹#›</a:t>
            </a:fld>
            <a:endParaRPr lang="en-US"/>
          </a:p>
        </p:txBody>
      </p:sp>
    </p:spTree>
    <p:extLst>
      <p:ext uri="{BB962C8B-B14F-4D97-AF65-F5344CB8AC3E}">
        <p14:creationId xmlns:p14="http://schemas.microsoft.com/office/powerpoint/2010/main" val="2931894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1.png"/><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Ingestive</a:t>
            </a:r>
            <a:r>
              <a:rPr lang="en-US" dirty="0" smtClean="0"/>
              <a:t> behavior </a:t>
            </a:r>
            <a:endParaRPr lang="en-US" dirty="0"/>
          </a:p>
        </p:txBody>
      </p:sp>
      <p:sp>
        <p:nvSpPr>
          <p:cNvPr id="3" name="Subtitle 2"/>
          <p:cNvSpPr>
            <a:spLocks noGrp="1"/>
          </p:cNvSpPr>
          <p:nvPr>
            <p:ph type="subTitle" idx="1"/>
          </p:nvPr>
        </p:nvSpPr>
        <p:spPr/>
        <p:txBody>
          <a:bodyPr/>
          <a:lstStyle/>
          <a:p>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19221971"/>
      </p:ext>
    </p:extLst>
  </p:cSld>
  <p:clrMapOvr>
    <a:masterClrMapping/>
  </p:clrMapOvr>
  <mc:AlternateContent xmlns:mc="http://schemas.openxmlformats.org/markup-compatibility/2006" xmlns:p14="http://schemas.microsoft.com/office/powerpoint/2010/main">
    <mc:Choice Requires="p14">
      <p:transition spd="slow" p14:dur="2000" advTm="2170"/>
    </mc:Choice>
    <mc:Fallback xmlns="">
      <p:transition spd="slow" advTm="2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pPr algn="just">
              <a:buFont typeface="Wingdings" panose="05000000000000000000" pitchFamily="2" charset="2"/>
              <a:buChar char="Ø"/>
            </a:pPr>
            <a:r>
              <a:rPr lang="en-US" dirty="0"/>
              <a:t>Two of the body’s fluid compartments must be kept within precise </a:t>
            </a:r>
            <a:r>
              <a:rPr lang="en-US" dirty="0" smtClean="0"/>
              <a:t>limits: the </a:t>
            </a:r>
            <a:r>
              <a:rPr lang="en-US" dirty="0"/>
              <a:t>intracellular fluid and the intravascular fluid. The intracellular fluid is </a:t>
            </a:r>
            <a:r>
              <a:rPr lang="en-US" dirty="0" smtClean="0"/>
              <a:t>controlled by </a:t>
            </a:r>
            <a:r>
              <a:rPr lang="en-US" dirty="0"/>
              <a:t>the concentration of solutes in the interstitial fluid. (</a:t>
            </a:r>
            <a:r>
              <a:rPr lang="en-US" i="1" dirty="0"/>
              <a:t>Solutes </a:t>
            </a:r>
            <a:r>
              <a:rPr lang="en-US" dirty="0"/>
              <a:t>are </a:t>
            </a:r>
            <a:r>
              <a:rPr lang="en-US" dirty="0" smtClean="0"/>
              <a:t>the substances </a:t>
            </a:r>
            <a:r>
              <a:rPr lang="en-US" dirty="0"/>
              <a:t>dissolved in a solution</a:t>
            </a:r>
            <a:r>
              <a:rPr lang="en-US" dirty="0" smtClean="0"/>
              <a:t>.)</a:t>
            </a:r>
          </a:p>
          <a:p>
            <a:pPr algn="just">
              <a:buFont typeface="Wingdings" panose="05000000000000000000" pitchFamily="2" charset="2"/>
              <a:buChar char="Ø"/>
            </a:pPr>
            <a:r>
              <a:rPr lang="en-US" dirty="0" smtClean="0"/>
              <a:t> </a:t>
            </a:r>
            <a:r>
              <a:rPr lang="en-US" dirty="0"/>
              <a:t>Normally, the interstitial fluid is </a:t>
            </a:r>
            <a:r>
              <a:rPr lang="en-US" b="1" dirty="0" smtClean="0"/>
              <a:t>isotonic </a:t>
            </a:r>
            <a:r>
              <a:rPr lang="en-US" dirty="0" smtClean="0"/>
              <a:t>(from </a:t>
            </a:r>
            <a:r>
              <a:rPr lang="en-US" i="1" dirty="0" err="1"/>
              <a:t>isos</a:t>
            </a:r>
            <a:r>
              <a:rPr lang="en-US" i="1" dirty="0"/>
              <a:t>, </a:t>
            </a:r>
            <a:r>
              <a:rPr lang="en-US" dirty="0"/>
              <a:t>“equal,” and </a:t>
            </a:r>
            <a:r>
              <a:rPr lang="en-US" i="1" dirty="0"/>
              <a:t>tonos, </a:t>
            </a:r>
            <a:r>
              <a:rPr lang="en-US" dirty="0"/>
              <a:t>“tension”) with the intracellular fluid. That is, </a:t>
            </a:r>
            <a:r>
              <a:rPr lang="en-US" dirty="0" smtClean="0"/>
              <a:t>the concentration </a:t>
            </a:r>
            <a:r>
              <a:rPr lang="en-US" dirty="0"/>
              <a:t>of solutes in the cells and in the interstitial fluid that bathes </a:t>
            </a:r>
            <a:r>
              <a:rPr lang="en-US" dirty="0" smtClean="0"/>
              <a:t>them is </a:t>
            </a:r>
            <a:r>
              <a:rPr lang="en-US" dirty="0"/>
              <a:t>balanced, so that water does not tend to move into or out of the cells. </a:t>
            </a:r>
            <a:endParaRPr lang="en-US" dirty="0" smtClean="0"/>
          </a:p>
          <a:p>
            <a:pPr algn="just">
              <a:buFont typeface="Wingdings" panose="05000000000000000000" pitchFamily="2" charset="2"/>
              <a:buChar char="Ø"/>
            </a:pPr>
            <a:r>
              <a:rPr lang="en-US" dirty="0" smtClean="0"/>
              <a:t>If the interstitial </a:t>
            </a:r>
            <a:r>
              <a:rPr lang="en-US" dirty="0"/>
              <a:t>fluid loses water (becomes more concentrated, or </a:t>
            </a:r>
            <a:r>
              <a:rPr lang="en-US" b="1" dirty="0"/>
              <a:t>hypertonic</a:t>
            </a:r>
            <a:r>
              <a:rPr lang="en-US" dirty="0"/>
              <a:t>), </a:t>
            </a:r>
            <a:r>
              <a:rPr lang="en-US" dirty="0" smtClean="0"/>
              <a:t>water will </a:t>
            </a:r>
            <a:r>
              <a:rPr lang="en-US" dirty="0"/>
              <a:t>be pulled out of the cells. On the other hand, if the interstitial fluid </a:t>
            </a:r>
            <a:r>
              <a:rPr lang="en-US" dirty="0" smtClean="0"/>
              <a:t>gains water </a:t>
            </a:r>
            <a:r>
              <a:rPr lang="en-US" dirty="0"/>
              <a:t>(becomes more dilute, or </a:t>
            </a:r>
            <a:r>
              <a:rPr lang="en-US" b="1" dirty="0"/>
              <a:t>hypotonic</a:t>
            </a:r>
            <a:r>
              <a:rPr lang="en-US" dirty="0"/>
              <a:t>), water will move into the cells</a:t>
            </a:r>
            <a:r>
              <a:rPr lang="en-US" dirty="0" smtClean="0"/>
              <a:t>.</a:t>
            </a:r>
          </a:p>
          <a:p>
            <a:pPr algn="just">
              <a:buFont typeface="Wingdings" panose="05000000000000000000" pitchFamily="2" charset="2"/>
              <a:buChar char="Ø"/>
            </a:pPr>
            <a:r>
              <a:rPr lang="en-US" dirty="0" smtClean="0"/>
              <a:t> Either condition </a:t>
            </a:r>
            <a:r>
              <a:rPr lang="en-US" dirty="0"/>
              <a:t>endangers cells; a loss of water deprives them of the ability to </a:t>
            </a:r>
            <a:r>
              <a:rPr lang="en-US" dirty="0" smtClean="0"/>
              <a:t>perform many </a:t>
            </a:r>
            <a:r>
              <a:rPr lang="en-US" dirty="0"/>
              <a:t>chemical reactions, and a gain of water can cause their </a:t>
            </a:r>
            <a:r>
              <a:rPr lang="en-US" dirty="0" smtClean="0"/>
              <a:t>membranes to </a:t>
            </a:r>
            <a:r>
              <a:rPr lang="en-US" dirty="0"/>
              <a:t>rupture. Therefore, the concentration of the interstitial fluid must be </a:t>
            </a:r>
            <a:r>
              <a:rPr lang="en-US" dirty="0" smtClean="0"/>
              <a:t>closely regulated</a:t>
            </a:r>
            <a:r>
              <a:rPr lang="en-US" dirty="0"/>
              <a: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94867090"/>
      </p:ext>
    </p:extLst>
  </p:cSld>
  <p:clrMapOvr>
    <a:masterClrMapping/>
  </p:clrMapOvr>
  <mc:AlternateContent xmlns:mc="http://schemas.openxmlformats.org/markup-compatibility/2006" xmlns:p14="http://schemas.microsoft.com/office/powerpoint/2010/main">
    <mc:Choice Requires="p14">
      <p:transition spd="slow" p14:dur="2000" advTm="53899"/>
    </mc:Choice>
    <mc:Fallback xmlns="">
      <p:transition spd="slow" advTm="53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just">
              <a:buFont typeface="Wingdings" panose="05000000000000000000" pitchFamily="2" charset="2"/>
              <a:buChar char="Ø"/>
            </a:pPr>
            <a:r>
              <a:rPr lang="en-US" dirty="0"/>
              <a:t>The volume of the blood plasma must be closely regulated because of </a:t>
            </a:r>
            <a:r>
              <a:rPr lang="en-US" dirty="0" smtClean="0"/>
              <a:t>the mechanics </a:t>
            </a:r>
            <a:r>
              <a:rPr lang="en-US" dirty="0"/>
              <a:t>of the heart’s operation. If the blood volume falls too low, the </a:t>
            </a:r>
            <a:r>
              <a:rPr lang="en-US" dirty="0" smtClean="0"/>
              <a:t>heart can </a:t>
            </a:r>
            <a:r>
              <a:rPr lang="en-US" dirty="0"/>
              <a:t>no longer pump the blood effectively; if the volume is not restored, </a:t>
            </a:r>
            <a:r>
              <a:rPr lang="en-US" dirty="0" smtClean="0"/>
              <a:t>heart failure </a:t>
            </a:r>
            <a:r>
              <a:rPr lang="en-US" dirty="0"/>
              <a:t>will result. </a:t>
            </a:r>
            <a:endParaRPr lang="en-US" dirty="0" smtClean="0"/>
          </a:p>
          <a:p>
            <a:pPr algn="just">
              <a:buFont typeface="Wingdings" panose="05000000000000000000" pitchFamily="2" charset="2"/>
              <a:buChar char="Ø"/>
            </a:pPr>
            <a:r>
              <a:rPr lang="en-US" dirty="0" smtClean="0"/>
              <a:t>This </a:t>
            </a:r>
            <a:r>
              <a:rPr lang="en-US" dirty="0"/>
              <a:t>condition is called </a:t>
            </a:r>
            <a:r>
              <a:rPr lang="en-US" b="1" dirty="0"/>
              <a:t>hypovolemia</a:t>
            </a:r>
            <a:r>
              <a:rPr lang="en-US" dirty="0"/>
              <a:t>, literally “low volume </a:t>
            </a:r>
            <a:r>
              <a:rPr lang="en-US" dirty="0" smtClean="0"/>
              <a:t>of the </a:t>
            </a:r>
            <a:r>
              <a:rPr lang="en-US" dirty="0"/>
              <a:t>blood” (</a:t>
            </a:r>
            <a:r>
              <a:rPr lang="en-US" i="1" dirty="0"/>
              <a:t>-</a:t>
            </a:r>
            <a:r>
              <a:rPr lang="en-US" i="1" dirty="0" err="1"/>
              <a:t>emia</a:t>
            </a:r>
            <a:r>
              <a:rPr lang="en-US" i="1" dirty="0"/>
              <a:t> </a:t>
            </a:r>
            <a:r>
              <a:rPr lang="en-US" dirty="0"/>
              <a:t>comes from the Greek </a:t>
            </a:r>
            <a:r>
              <a:rPr lang="en-US" i="1" dirty="0" err="1"/>
              <a:t>haima</a:t>
            </a:r>
            <a:r>
              <a:rPr lang="en-US" i="1" dirty="0"/>
              <a:t>, </a:t>
            </a:r>
            <a:r>
              <a:rPr lang="en-US" dirty="0"/>
              <a:t>“blood”). </a:t>
            </a:r>
            <a:endParaRPr lang="en-US" dirty="0" smtClean="0"/>
          </a:p>
          <a:p>
            <a:pPr algn="just">
              <a:buFont typeface="Wingdings" panose="05000000000000000000" pitchFamily="2" charset="2"/>
              <a:buChar char="Ø"/>
            </a:pPr>
            <a:r>
              <a:rPr lang="en-US" dirty="0" smtClean="0"/>
              <a:t>The </a:t>
            </a:r>
            <a:r>
              <a:rPr lang="en-US" dirty="0"/>
              <a:t>body’s </a:t>
            </a:r>
            <a:r>
              <a:rPr lang="en-US" dirty="0" smtClean="0"/>
              <a:t>vascular system </a:t>
            </a:r>
            <a:r>
              <a:rPr lang="en-US" dirty="0"/>
              <a:t>can make some adjustments for loss of blood volume by contracting </a:t>
            </a:r>
            <a:r>
              <a:rPr lang="en-US" dirty="0" smtClean="0"/>
              <a:t>the muscles </a:t>
            </a:r>
            <a:r>
              <a:rPr lang="en-US" dirty="0"/>
              <a:t>in smaller veins and arteries, thereby presenting a smaller space for </a:t>
            </a:r>
            <a:r>
              <a:rPr lang="en-US" dirty="0" smtClean="0"/>
              <a:t>the blood </a:t>
            </a:r>
            <a:r>
              <a:rPr lang="en-US" dirty="0"/>
              <a:t>to fill, but this correctional mechanism has definite limits.</a:t>
            </a:r>
          </a:p>
        </p:txBody>
      </p:sp>
    </p:spTree>
    <p:extLst>
      <p:ext uri="{BB962C8B-B14F-4D97-AF65-F5344CB8AC3E}">
        <p14:creationId xmlns:p14="http://schemas.microsoft.com/office/powerpoint/2010/main" val="40767167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pPr algn="just">
              <a:buFont typeface="Wingdings" panose="05000000000000000000" pitchFamily="2" charset="2"/>
              <a:buChar char="Ø"/>
            </a:pPr>
            <a:r>
              <a:rPr lang="en-US" dirty="0">
                <a:latin typeface="MinionPro-Regular"/>
              </a:rPr>
              <a:t>The two important characteristics of the body fluids—the solute concentration of the </a:t>
            </a:r>
            <a:r>
              <a:rPr lang="en-US" dirty="0" smtClean="0">
                <a:latin typeface="MinionPro-Regular"/>
              </a:rPr>
              <a:t>intracellular fluid </a:t>
            </a:r>
            <a:r>
              <a:rPr lang="en-US" dirty="0">
                <a:latin typeface="MinionPro-Regular"/>
              </a:rPr>
              <a:t>and the volume of the blood—are monitored by two different sets of receptors</a:t>
            </a:r>
            <a:r>
              <a:rPr lang="en-US" dirty="0" smtClean="0">
                <a:latin typeface="MinionPro-Regular"/>
              </a:rPr>
              <a:t>.</a:t>
            </a:r>
          </a:p>
          <a:p>
            <a:pPr algn="just">
              <a:buFont typeface="Wingdings" panose="05000000000000000000" pitchFamily="2" charset="2"/>
              <a:buChar char="Ø"/>
            </a:pPr>
            <a:r>
              <a:rPr lang="en-US" dirty="0" smtClean="0">
                <a:latin typeface="MinionPro-Regular"/>
              </a:rPr>
              <a:t> A single </a:t>
            </a:r>
            <a:r>
              <a:rPr lang="en-US" dirty="0">
                <a:latin typeface="MinionPro-Regular"/>
              </a:rPr>
              <a:t>set of receptors would not work because it is possible for one of these fluid compartments </a:t>
            </a:r>
            <a:r>
              <a:rPr lang="en-US" dirty="0" smtClean="0">
                <a:latin typeface="MinionPro-Regular"/>
              </a:rPr>
              <a:t>to be </a:t>
            </a:r>
            <a:r>
              <a:rPr lang="en-US" dirty="0">
                <a:latin typeface="MinionPro-Regular"/>
              </a:rPr>
              <a:t>changed without affecting the other. </a:t>
            </a:r>
            <a:endParaRPr lang="en-US" dirty="0" smtClean="0">
              <a:latin typeface="MinionPro-Regular"/>
            </a:endParaRPr>
          </a:p>
          <a:p>
            <a:pPr algn="just">
              <a:buFont typeface="Wingdings" panose="05000000000000000000" pitchFamily="2" charset="2"/>
              <a:buChar char="Ø"/>
            </a:pPr>
            <a:r>
              <a:rPr lang="en-US" dirty="0" smtClean="0">
                <a:latin typeface="MinionPro-Regular"/>
              </a:rPr>
              <a:t>For </a:t>
            </a:r>
            <a:r>
              <a:rPr lang="en-US" dirty="0">
                <a:latin typeface="MinionPro-Regular"/>
              </a:rPr>
              <a:t>example, a loss of blood obviously reduces the </a:t>
            </a:r>
            <a:r>
              <a:rPr lang="en-US" dirty="0" smtClean="0">
                <a:latin typeface="MinionPro-Regular"/>
              </a:rPr>
              <a:t>volume of </a:t>
            </a:r>
            <a:r>
              <a:rPr lang="en-US" dirty="0">
                <a:latin typeface="MinionPro-Regular"/>
              </a:rPr>
              <a:t>the intravascular fluid, but it has no effect on the volume of the intracellular fluid</a:t>
            </a:r>
            <a:r>
              <a:rPr lang="en-US" dirty="0" smtClean="0">
                <a:latin typeface="MinionPro-Regular"/>
              </a:rPr>
              <a:t>.</a:t>
            </a:r>
          </a:p>
          <a:p>
            <a:pPr algn="just">
              <a:buFont typeface="Wingdings" panose="05000000000000000000" pitchFamily="2" charset="2"/>
              <a:buChar char="Ø"/>
            </a:pPr>
            <a:r>
              <a:rPr lang="en-US" dirty="0" smtClean="0">
                <a:latin typeface="MinionPro-Regular"/>
              </a:rPr>
              <a:t> </a:t>
            </a:r>
            <a:r>
              <a:rPr lang="en-US" dirty="0">
                <a:latin typeface="MinionPro-Regular"/>
              </a:rPr>
              <a:t>On the </a:t>
            </a:r>
            <a:r>
              <a:rPr lang="en-US" dirty="0" smtClean="0">
                <a:latin typeface="MinionPro-Regular"/>
              </a:rPr>
              <a:t>other hand</a:t>
            </a:r>
            <a:r>
              <a:rPr lang="en-US" dirty="0">
                <a:latin typeface="MinionPro-Regular"/>
              </a:rPr>
              <a:t>, a salty meal will increase the solute concentration of the interstitial fluid, drawing </a:t>
            </a:r>
            <a:r>
              <a:rPr lang="en-US" dirty="0" smtClean="0">
                <a:latin typeface="MinionPro-Regular"/>
              </a:rPr>
              <a:t>water out </a:t>
            </a:r>
            <a:r>
              <a:rPr lang="en-US" dirty="0">
                <a:latin typeface="MinionPro-Regular"/>
              </a:rPr>
              <a:t>of the cells, but it will not cause hypovolemia. </a:t>
            </a:r>
            <a:endParaRPr lang="en-US" dirty="0" smtClean="0">
              <a:latin typeface="MinionPro-Regular"/>
            </a:endParaRPr>
          </a:p>
          <a:p>
            <a:pPr algn="just">
              <a:buFont typeface="Wingdings" panose="05000000000000000000" pitchFamily="2" charset="2"/>
              <a:buChar char="Ø"/>
            </a:pPr>
            <a:r>
              <a:rPr lang="en-US" dirty="0" smtClean="0">
                <a:latin typeface="MinionPro-Regular"/>
              </a:rPr>
              <a:t>Thus</a:t>
            </a:r>
            <a:r>
              <a:rPr lang="en-US" dirty="0">
                <a:latin typeface="MinionPro-Regular"/>
              </a:rPr>
              <a:t>, the body needs two sets of receptors, </a:t>
            </a:r>
            <a:r>
              <a:rPr lang="en-US" dirty="0" smtClean="0">
                <a:latin typeface="MinionPro-Regular"/>
              </a:rPr>
              <a:t>one measuring </a:t>
            </a:r>
            <a:r>
              <a:rPr lang="en-US" dirty="0">
                <a:latin typeface="MinionPro-Regular"/>
              </a:rPr>
              <a:t>blood volume and another measuring cell volume.</a:t>
            </a:r>
            <a:endParaRPr lang="en-US" dirty="0"/>
          </a:p>
        </p:txBody>
      </p:sp>
    </p:spTree>
    <p:extLst>
      <p:ext uri="{BB962C8B-B14F-4D97-AF65-F5344CB8AC3E}">
        <p14:creationId xmlns:p14="http://schemas.microsoft.com/office/powerpoint/2010/main" val="37003877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46811" y="182880"/>
            <a:ext cx="7249886" cy="6505303"/>
          </a:xfrm>
          <a:prstGeom prst="rect">
            <a:avLst/>
          </a:prstGeom>
        </p:spPr>
      </p:pic>
    </p:spTree>
    <p:extLst>
      <p:ext uri="{BB962C8B-B14F-4D97-AF65-F5344CB8AC3E}">
        <p14:creationId xmlns:p14="http://schemas.microsoft.com/office/powerpoint/2010/main" val="8759523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Two Types of Thirst</a:t>
            </a:r>
            <a:br>
              <a:rPr lang="en-US" b="1" dirty="0" smtClean="0"/>
            </a:br>
            <a:endParaRPr lang="en-US" dirty="0"/>
          </a:p>
        </p:txBody>
      </p:sp>
      <p:sp>
        <p:nvSpPr>
          <p:cNvPr id="3" name="Content Placeholder 2"/>
          <p:cNvSpPr>
            <a:spLocks noGrp="1"/>
          </p:cNvSpPr>
          <p:nvPr>
            <p:ph idx="1"/>
          </p:nvPr>
        </p:nvSpPr>
        <p:spPr/>
        <p:txBody>
          <a:bodyPr>
            <a:normAutofit fontScale="92500" lnSpcReduction="10000"/>
          </a:bodyPr>
          <a:lstStyle/>
          <a:p>
            <a:pPr algn="just">
              <a:buFont typeface="Wingdings" panose="05000000000000000000" pitchFamily="2" charset="2"/>
              <a:buChar char="Ø"/>
            </a:pPr>
            <a:r>
              <a:rPr lang="en-US" dirty="0" smtClean="0"/>
              <a:t>As </a:t>
            </a:r>
            <a:r>
              <a:rPr lang="en-US" dirty="0"/>
              <a:t>we just saw, for our bodies to function properly, the volume of two fluid </a:t>
            </a:r>
            <a:r>
              <a:rPr lang="en-US" dirty="0" smtClean="0"/>
              <a:t>compartments— intracellular </a:t>
            </a:r>
            <a:r>
              <a:rPr lang="en-US" dirty="0"/>
              <a:t>and intravascular—must be regulated. Most of the time, we ingest more water </a:t>
            </a:r>
            <a:r>
              <a:rPr lang="en-US" dirty="0" smtClean="0"/>
              <a:t>and sodium </a:t>
            </a:r>
            <a:r>
              <a:rPr lang="en-US" dirty="0"/>
              <a:t>than we need, and the kidneys excrete the excess</a:t>
            </a:r>
            <a:r>
              <a:rPr lang="en-US" dirty="0" smtClean="0"/>
              <a:t>.</a:t>
            </a:r>
          </a:p>
          <a:p>
            <a:pPr algn="just">
              <a:buFont typeface="Wingdings" panose="05000000000000000000" pitchFamily="2" charset="2"/>
              <a:buChar char="Ø"/>
            </a:pPr>
            <a:r>
              <a:rPr lang="en-US" dirty="0" smtClean="0"/>
              <a:t> </a:t>
            </a:r>
            <a:r>
              <a:rPr lang="en-US" dirty="0"/>
              <a:t>However, if the levels of water or </a:t>
            </a:r>
            <a:r>
              <a:rPr lang="en-US" dirty="0" smtClean="0"/>
              <a:t>sodium fall </a:t>
            </a:r>
            <a:r>
              <a:rPr lang="en-US" dirty="0"/>
              <a:t>too low, correctional mechanisms—drinking water or ingesting sodium—are activated.</a:t>
            </a:r>
          </a:p>
          <a:p>
            <a:pPr algn="just">
              <a:buFont typeface="Wingdings" panose="05000000000000000000" pitchFamily="2" charset="2"/>
              <a:buChar char="Ø"/>
            </a:pPr>
            <a:r>
              <a:rPr lang="en-US" dirty="0"/>
              <a:t>Everyone is familiar with the sensation of thirst, which occurs when we need to ingest </a:t>
            </a:r>
            <a:r>
              <a:rPr lang="en-US" dirty="0" smtClean="0"/>
              <a:t>water. However</a:t>
            </a:r>
            <a:r>
              <a:rPr lang="en-US" dirty="0"/>
              <a:t>, a salt appetite is much more rare because it is difficult for people </a:t>
            </a:r>
            <a:r>
              <a:rPr lang="en-US" i="1" dirty="0"/>
              <a:t>not </a:t>
            </a:r>
            <a:r>
              <a:rPr lang="en-US" dirty="0"/>
              <a:t>to get </a:t>
            </a:r>
            <a:r>
              <a:rPr lang="en-US" dirty="0" smtClean="0"/>
              <a:t>enough sodium </a:t>
            </a:r>
            <a:r>
              <a:rPr lang="en-US" dirty="0"/>
              <a:t>in their diet, even if they do not put extra salt on their food</a:t>
            </a:r>
            <a:r>
              <a:rPr lang="en-US" dirty="0" smtClean="0"/>
              <a:t>.</a:t>
            </a:r>
          </a:p>
          <a:p>
            <a:pPr algn="just">
              <a:buFont typeface="Wingdings" panose="05000000000000000000" pitchFamily="2" charset="2"/>
              <a:buChar char="Ø"/>
            </a:pPr>
            <a:r>
              <a:rPr lang="en-US" dirty="0" smtClean="0"/>
              <a:t> </a:t>
            </a:r>
            <a:r>
              <a:rPr lang="en-US" dirty="0"/>
              <a:t>Nevertheless, the </a:t>
            </a:r>
            <a:r>
              <a:rPr lang="en-US" dirty="0" smtClean="0"/>
              <a:t>mechanisms to </a:t>
            </a:r>
            <a:r>
              <a:rPr lang="en-US" dirty="0"/>
              <a:t>increase sodium intake exist, even though they are seldom called upon in members </a:t>
            </a:r>
            <a:r>
              <a:rPr lang="en-US" dirty="0" smtClean="0"/>
              <a:t>of our </a:t>
            </a:r>
            <a:r>
              <a:rPr lang="en-US" dirty="0"/>
              <a:t>species.</a:t>
            </a:r>
          </a:p>
        </p:txBody>
      </p:sp>
    </p:spTree>
    <p:extLst>
      <p:ext uri="{BB962C8B-B14F-4D97-AF65-F5344CB8AC3E}">
        <p14:creationId xmlns:p14="http://schemas.microsoft.com/office/powerpoint/2010/main" val="18126913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a:bodyPr>
          <a:lstStyle/>
          <a:p>
            <a:pPr algn="just">
              <a:buFont typeface="Wingdings" panose="05000000000000000000" pitchFamily="2" charset="2"/>
              <a:buChar char="§"/>
            </a:pPr>
            <a:r>
              <a:rPr lang="en-US" dirty="0"/>
              <a:t>Because loss of water from either the intracellular or intravascular fluid compartments </a:t>
            </a:r>
            <a:r>
              <a:rPr lang="en-US" dirty="0" smtClean="0"/>
              <a:t>stimulates drinking</a:t>
            </a:r>
            <a:r>
              <a:rPr lang="en-US" dirty="0"/>
              <a:t>, researchers have adopted the terms </a:t>
            </a:r>
            <a:r>
              <a:rPr lang="en-US" i="1" dirty="0"/>
              <a:t>osmometric thirst </a:t>
            </a:r>
            <a:r>
              <a:rPr lang="en-US" dirty="0"/>
              <a:t>and </a:t>
            </a:r>
            <a:r>
              <a:rPr lang="en-US" i="1" dirty="0"/>
              <a:t>volumetric thirst </a:t>
            </a:r>
            <a:r>
              <a:rPr lang="en-US" dirty="0" smtClean="0"/>
              <a:t>to describe </a:t>
            </a:r>
            <a:r>
              <a:rPr lang="en-US" dirty="0"/>
              <a:t>them. </a:t>
            </a:r>
            <a:endParaRPr lang="en-US" dirty="0" smtClean="0"/>
          </a:p>
          <a:p>
            <a:pPr algn="just">
              <a:buFont typeface="Wingdings" panose="05000000000000000000" pitchFamily="2" charset="2"/>
              <a:buChar char="§"/>
            </a:pPr>
            <a:r>
              <a:rPr lang="en-US" dirty="0" smtClean="0"/>
              <a:t>The </a:t>
            </a:r>
            <a:r>
              <a:rPr lang="en-US" dirty="0"/>
              <a:t>term </a:t>
            </a:r>
            <a:r>
              <a:rPr lang="en-US" i="1" dirty="0"/>
              <a:t>volumetric </a:t>
            </a:r>
            <a:r>
              <a:rPr lang="en-US" dirty="0"/>
              <a:t>is clear; it refers to the metering (measuring) of the </a:t>
            </a:r>
            <a:r>
              <a:rPr lang="en-US" dirty="0" smtClean="0"/>
              <a:t>volume of </a:t>
            </a:r>
            <a:r>
              <a:rPr lang="en-US" dirty="0"/>
              <a:t>the blood plasma. The term </a:t>
            </a:r>
            <a:r>
              <a:rPr lang="en-US" i="1" dirty="0"/>
              <a:t>osmometric </a:t>
            </a:r>
            <a:r>
              <a:rPr lang="en-US" dirty="0"/>
              <a:t>requires more explanation, which will be provided </a:t>
            </a:r>
            <a:r>
              <a:rPr lang="en-US" dirty="0" smtClean="0"/>
              <a:t>in </a:t>
            </a:r>
            <a:r>
              <a:rPr lang="en-US" dirty="0"/>
              <a:t>the next section. The term </a:t>
            </a:r>
            <a:r>
              <a:rPr lang="en-US" i="1" dirty="0"/>
              <a:t>thirst </a:t>
            </a:r>
            <a:r>
              <a:rPr lang="en-US" dirty="0"/>
              <a:t>means different things in different circumstances. Its </a:t>
            </a:r>
            <a:r>
              <a:rPr lang="en-US" dirty="0" smtClean="0"/>
              <a:t>original definition </a:t>
            </a:r>
            <a:r>
              <a:rPr lang="en-US" dirty="0"/>
              <a:t>referred to a sensation that people say they have when they are dehydrated. </a:t>
            </a:r>
            <a:endParaRPr lang="en-US" dirty="0" smtClean="0"/>
          </a:p>
          <a:p>
            <a:pPr algn="just">
              <a:buFont typeface="Wingdings" panose="05000000000000000000" pitchFamily="2" charset="2"/>
              <a:buChar char="§"/>
            </a:pPr>
            <a:r>
              <a:rPr lang="en-US" dirty="0" smtClean="0"/>
              <a:t>Here </a:t>
            </a:r>
            <a:r>
              <a:rPr lang="en-US" dirty="0"/>
              <a:t>I </a:t>
            </a:r>
            <a:r>
              <a:rPr lang="en-US" dirty="0" smtClean="0"/>
              <a:t>use it </a:t>
            </a:r>
            <a:r>
              <a:rPr lang="en-US" dirty="0"/>
              <a:t>in a descriptive sense. Because we do not know how other animals feel, </a:t>
            </a:r>
            <a:r>
              <a:rPr lang="en-US" i="1" dirty="0"/>
              <a:t>thirst </a:t>
            </a:r>
            <a:r>
              <a:rPr lang="en-US" dirty="0"/>
              <a:t>simply means </a:t>
            </a:r>
            <a:r>
              <a:rPr lang="en-US" dirty="0" smtClean="0"/>
              <a:t>a tendency </a:t>
            </a:r>
            <a:r>
              <a:rPr lang="en-US" dirty="0"/>
              <a:t>to seek water and to ingest it.</a:t>
            </a:r>
          </a:p>
        </p:txBody>
      </p:sp>
    </p:spTree>
    <p:extLst>
      <p:ext uri="{BB962C8B-B14F-4D97-AF65-F5344CB8AC3E}">
        <p14:creationId xmlns:p14="http://schemas.microsoft.com/office/powerpoint/2010/main" val="31983616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38200" y="1690688"/>
            <a:ext cx="10515599" cy="4919117"/>
          </a:xfrm>
          <a:prstGeom prst="rect">
            <a:avLst/>
          </a:prstGeom>
        </p:spPr>
      </p:pic>
    </p:spTree>
    <p:extLst>
      <p:ext uri="{BB962C8B-B14F-4D97-AF65-F5344CB8AC3E}">
        <p14:creationId xmlns:p14="http://schemas.microsoft.com/office/powerpoint/2010/main" val="36124018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OSMOMETRIC THIRST</a:t>
            </a:r>
            <a:endParaRPr lang="en-US" dirty="0"/>
          </a:p>
        </p:txBody>
      </p:sp>
      <p:sp>
        <p:nvSpPr>
          <p:cNvPr id="3" name="Content Placeholder 2"/>
          <p:cNvSpPr>
            <a:spLocks noGrp="1"/>
          </p:cNvSpPr>
          <p:nvPr>
            <p:ph idx="1"/>
          </p:nvPr>
        </p:nvSpPr>
        <p:spPr/>
        <p:txBody>
          <a:bodyPr>
            <a:normAutofit/>
          </a:bodyPr>
          <a:lstStyle/>
          <a:p>
            <a:r>
              <a:rPr lang="en-US" b="1" dirty="0"/>
              <a:t>Osmometric thirst </a:t>
            </a:r>
            <a:r>
              <a:rPr lang="en-US" dirty="0"/>
              <a:t>occurs when the solute concentration of the </a:t>
            </a:r>
            <a:r>
              <a:rPr lang="en-US" dirty="0" smtClean="0"/>
              <a:t>interstitial fluid </a:t>
            </a:r>
            <a:r>
              <a:rPr lang="en-US" dirty="0"/>
              <a:t>increases. This increase draws water out of the cells, and </a:t>
            </a:r>
            <a:r>
              <a:rPr lang="en-US" dirty="0" smtClean="0"/>
              <a:t>they shrink </a:t>
            </a:r>
            <a:r>
              <a:rPr lang="en-US" dirty="0"/>
              <a:t>in volume. </a:t>
            </a:r>
            <a:endParaRPr lang="en-US" dirty="0" smtClean="0"/>
          </a:p>
          <a:p>
            <a:r>
              <a:rPr lang="en-US" dirty="0" smtClean="0"/>
              <a:t>The </a:t>
            </a:r>
            <a:r>
              <a:rPr lang="en-US" dirty="0"/>
              <a:t>term </a:t>
            </a:r>
            <a:r>
              <a:rPr lang="en-US" i="1" dirty="0"/>
              <a:t>osmometric </a:t>
            </a:r>
            <a:r>
              <a:rPr lang="en-US" dirty="0"/>
              <a:t>refers to the fact that the </a:t>
            </a:r>
            <a:r>
              <a:rPr lang="en-US" dirty="0" smtClean="0"/>
              <a:t>detectors are </a:t>
            </a:r>
            <a:r>
              <a:rPr lang="en-US" dirty="0"/>
              <a:t>actually responding to (metering) changes in the </a:t>
            </a:r>
            <a:r>
              <a:rPr lang="en-US" dirty="0" smtClean="0"/>
              <a:t>concentration of </a:t>
            </a:r>
            <a:r>
              <a:rPr lang="en-US" dirty="0"/>
              <a:t>the interstitial fluid that surrounds them. </a:t>
            </a:r>
            <a:endParaRPr lang="en-US" dirty="0" smtClean="0"/>
          </a:p>
          <a:p>
            <a:r>
              <a:rPr lang="en-US" i="1" dirty="0" smtClean="0"/>
              <a:t>Osmosis </a:t>
            </a:r>
            <a:r>
              <a:rPr lang="en-US" dirty="0"/>
              <a:t>is the movement </a:t>
            </a:r>
            <a:r>
              <a:rPr lang="en-US" dirty="0" smtClean="0"/>
              <a:t>of water </a:t>
            </a:r>
            <a:r>
              <a:rPr lang="en-US" dirty="0"/>
              <a:t>through a semipermeable membrane from a region of low </a:t>
            </a:r>
            <a:r>
              <a:rPr lang="en-US" dirty="0" smtClean="0"/>
              <a:t>solute concentration </a:t>
            </a:r>
            <a:r>
              <a:rPr lang="en-US" dirty="0"/>
              <a:t>to one of high solute concentration.</a:t>
            </a:r>
          </a:p>
        </p:txBody>
      </p:sp>
    </p:spTree>
    <p:extLst>
      <p:ext uri="{BB962C8B-B14F-4D97-AF65-F5344CB8AC3E}">
        <p14:creationId xmlns:p14="http://schemas.microsoft.com/office/powerpoint/2010/main" val="32972515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just">
              <a:buFont typeface="Wingdings" panose="05000000000000000000" pitchFamily="2" charset="2"/>
              <a:buChar char="Ø"/>
            </a:pPr>
            <a:r>
              <a:rPr lang="en-US" dirty="0"/>
              <a:t>The existence of neurons that respond to changes in the </a:t>
            </a:r>
            <a:r>
              <a:rPr lang="en-US" dirty="0" smtClean="0"/>
              <a:t>solute concentration </a:t>
            </a:r>
            <a:r>
              <a:rPr lang="en-US" dirty="0"/>
              <a:t>of the interstitial fluid was first hypothesized by </a:t>
            </a:r>
            <a:r>
              <a:rPr lang="en-US" dirty="0" err="1" smtClean="0"/>
              <a:t>Verney</a:t>
            </a:r>
            <a:r>
              <a:rPr lang="en-US" dirty="0" smtClean="0"/>
              <a:t> (1947</a:t>
            </a:r>
            <a:r>
              <a:rPr lang="en-US" dirty="0"/>
              <a:t>). </a:t>
            </a:r>
            <a:r>
              <a:rPr lang="en-US" dirty="0" err="1"/>
              <a:t>Verney</a:t>
            </a:r>
            <a:r>
              <a:rPr lang="en-US" dirty="0"/>
              <a:t> suggested that these detectors, which he called </a:t>
            </a:r>
            <a:r>
              <a:rPr lang="en-US" b="1" dirty="0" err="1" smtClean="0"/>
              <a:t>osmoreceptors</a:t>
            </a:r>
            <a:r>
              <a:rPr lang="en-US" dirty="0" smtClean="0"/>
              <a:t>, were </a:t>
            </a:r>
            <a:r>
              <a:rPr lang="en-US" dirty="0"/>
              <a:t>neurons whose firing rate was affected by their level of hydration.</a:t>
            </a:r>
          </a:p>
          <a:p>
            <a:pPr algn="just">
              <a:buFont typeface="Wingdings" panose="05000000000000000000" pitchFamily="2" charset="2"/>
              <a:buChar char="Ø"/>
            </a:pPr>
            <a:r>
              <a:rPr lang="en-US" dirty="0"/>
              <a:t>That is, if the interstitial fluid surrounding them became </a:t>
            </a:r>
            <a:r>
              <a:rPr lang="en-US" dirty="0" smtClean="0"/>
              <a:t>more concentrated</a:t>
            </a:r>
            <a:r>
              <a:rPr lang="en-US" dirty="0"/>
              <a:t>, they would lose water through osmosis. </a:t>
            </a:r>
            <a:endParaRPr lang="en-US" dirty="0" smtClean="0"/>
          </a:p>
          <a:p>
            <a:pPr algn="just">
              <a:buFont typeface="Wingdings" panose="05000000000000000000" pitchFamily="2" charset="2"/>
              <a:buChar char="Ø"/>
            </a:pPr>
            <a:r>
              <a:rPr lang="en-US" dirty="0" smtClean="0"/>
              <a:t>The </a:t>
            </a:r>
            <a:r>
              <a:rPr lang="en-US" dirty="0"/>
              <a:t>shrinkage would cause them to </a:t>
            </a:r>
            <a:r>
              <a:rPr lang="en-US" dirty="0" smtClean="0"/>
              <a:t>alter their </a:t>
            </a:r>
            <a:r>
              <a:rPr lang="en-US" dirty="0"/>
              <a:t>firing rate, which would send signals to other parts of the brain.</a:t>
            </a:r>
          </a:p>
        </p:txBody>
      </p:sp>
    </p:spTree>
    <p:extLst>
      <p:ext uri="{BB962C8B-B14F-4D97-AF65-F5344CB8AC3E}">
        <p14:creationId xmlns:p14="http://schemas.microsoft.com/office/powerpoint/2010/main" val="42045903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31520" y="365125"/>
            <a:ext cx="10622280" cy="6048737"/>
          </a:xfrm>
          <a:prstGeom prst="rect">
            <a:avLst/>
          </a:prstGeom>
        </p:spPr>
      </p:pic>
    </p:spTree>
    <p:extLst>
      <p:ext uri="{BB962C8B-B14F-4D97-AF65-F5344CB8AC3E}">
        <p14:creationId xmlns:p14="http://schemas.microsoft.com/office/powerpoint/2010/main" val="29067372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just">
              <a:buFont typeface="Wingdings" panose="05000000000000000000" pitchFamily="2" charset="2"/>
              <a:buChar char="Ø"/>
            </a:pPr>
            <a:r>
              <a:rPr lang="en-US" dirty="0"/>
              <a:t>The physiological characteristics of the cells that constitute our bodies evolved long </a:t>
            </a:r>
            <a:r>
              <a:rPr lang="en-US" dirty="0" smtClean="0"/>
              <a:t>ago, when </a:t>
            </a:r>
            <a:r>
              <a:rPr lang="en-US" dirty="0"/>
              <a:t>these cells floated freely in the ocean. </a:t>
            </a:r>
            <a:endParaRPr lang="en-US" dirty="0" smtClean="0"/>
          </a:p>
          <a:p>
            <a:pPr algn="just">
              <a:buFont typeface="Wingdings" panose="05000000000000000000" pitchFamily="2" charset="2"/>
              <a:buChar char="Ø"/>
            </a:pPr>
            <a:r>
              <a:rPr lang="en-US" dirty="0" smtClean="0"/>
              <a:t>In </a:t>
            </a:r>
            <a:r>
              <a:rPr lang="en-US" dirty="0"/>
              <a:t>essence, what the evolutionary process has </a:t>
            </a:r>
            <a:r>
              <a:rPr lang="en-US" dirty="0" smtClean="0"/>
              <a:t>accomplished is </a:t>
            </a:r>
            <a:r>
              <a:rPr lang="en-US" dirty="0"/>
              <a:t>the ability to make our own seawater for bathing our cells, to add to this seawater </a:t>
            </a:r>
            <a:r>
              <a:rPr lang="en-US" dirty="0" smtClean="0"/>
              <a:t>the oxygen </a:t>
            </a:r>
            <a:r>
              <a:rPr lang="en-US" dirty="0"/>
              <a:t>and nutrients that our cells need, and to remove from it waste products that would </a:t>
            </a:r>
            <a:r>
              <a:rPr lang="en-US" dirty="0" smtClean="0"/>
              <a:t>otherwise poison </a:t>
            </a:r>
            <a:r>
              <a:rPr lang="en-US" dirty="0"/>
              <a:t>them. </a:t>
            </a:r>
            <a:endParaRPr lang="en-US" dirty="0" smtClean="0"/>
          </a:p>
          <a:p>
            <a:pPr algn="just">
              <a:buFont typeface="Wingdings" panose="05000000000000000000" pitchFamily="2" charset="2"/>
              <a:buChar char="Ø"/>
            </a:pPr>
            <a:r>
              <a:rPr lang="en-US" dirty="0" smtClean="0"/>
              <a:t>To </a:t>
            </a:r>
            <a:r>
              <a:rPr lang="en-US" dirty="0"/>
              <a:t>perform these functions, we have digestive, respiratory, circulatory, </a:t>
            </a:r>
            <a:r>
              <a:rPr lang="en-US" dirty="0" smtClean="0"/>
              <a:t>and excretory </a:t>
            </a:r>
            <a:r>
              <a:rPr lang="en-US" dirty="0"/>
              <a:t>systems. We also have the behaviors necessary for finding and ingesting food and water.</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1474362"/>
      </p:ext>
    </p:extLst>
  </p:cSld>
  <p:clrMapOvr>
    <a:masterClrMapping/>
  </p:clrMapOvr>
  <mc:AlternateContent xmlns:mc="http://schemas.openxmlformats.org/markup-compatibility/2006" xmlns:p14="http://schemas.microsoft.com/office/powerpoint/2010/main">
    <mc:Choice Requires="p14">
      <p:transition spd="slow" p14:dur="2000" advTm="54593"/>
    </mc:Choice>
    <mc:Fallback xmlns="">
      <p:transition spd="slow" advTm="54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pPr algn="just">
              <a:buFont typeface="Wingdings" panose="05000000000000000000" pitchFamily="2" charset="2"/>
              <a:buChar char="Ø"/>
            </a:pPr>
            <a:r>
              <a:rPr lang="en-US" dirty="0"/>
              <a:t>When we eat a salty meal, we incur a pure osmometric thirst. The salt is absorbed </a:t>
            </a:r>
            <a:r>
              <a:rPr lang="en-US" dirty="0" smtClean="0"/>
              <a:t>from The </a:t>
            </a:r>
            <a:r>
              <a:rPr lang="en-US" dirty="0" smtClean="0">
                <a:latin typeface="MinionPro-Regular"/>
              </a:rPr>
              <a:t>digestive </a:t>
            </a:r>
            <a:r>
              <a:rPr lang="en-US" dirty="0">
                <a:latin typeface="MinionPro-Regular"/>
              </a:rPr>
              <a:t>system into the blood plasma; hence, the blood plasma becomes hypertonic. </a:t>
            </a:r>
            <a:endParaRPr lang="en-US" dirty="0" smtClean="0">
              <a:latin typeface="MinionPro-Regular"/>
            </a:endParaRPr>
          </a:p>
          <a:p>
            <a:pPr algn="just">
              <a:buFont typeface="Wingdings" panose="05000000000000000000" pitchFamily="2" charset="2"/>
              <a:buChar char="Ø"/>
            </a:pPr>
            <a:r>
              <a:rPr lang="en-US" dirty="0" smtClean="0">
                <a:latin typeface="MinionPro-Regular"/>
              </a:rPr>
              <a:t>This condition </a:t>
            </a:r>
            <a:r>
              <a:rPr lang="en-US" dirty="0">
                <a:latin typeface="MinionPro-Regular"/>
              </a:rPr>
              <a:t>draws water from the interstitial fluid, which makes this compartment become </a:t>
            </a:r>
            <a:r>
              <a:rPr lang="en-US" dirty="0" smtClean="0">
                <a:latin typeface="MinionPro-Regular"/>
              </a:rPr>
              <a:t>hypertonic as </a:t>
            </a:r>
            <a:r>
              <a:rPr lang="en-US" dirty="0">
                <a:latin typeface="MinionPro-Regular"/>
              </a:rPr>
              <a:t>well and thus causes water to leave the cells. </a:t>
            </a:r>
            <a:endParaRPr lang="en-US" dirty="0" smtClean="0">
              <a:latin typeface="MinionPro-Regular"/>
            </a:endParaRPr>
          </a:p>
          <a:p>
            <a:pPr algn="just">
              <a:buFont typeface="Wingdings" panose="05000000000000000000" pitchFamily="2" charset="2"/>
              <a:buChar char="Ø"/>
            </a:pPr>
            <a:r>
              <a:rPr lang="en-US" dirty="0" smtClean="0">
                <a:latin typeface="MinionPro-Regular"/>
              </a:rPr>
              <a:t>As </a:t>
            </a:r>
            <a:r>
              <a:rPr lang="en-US" dirty="0">
                <a:latin typeface="MinionPro-Regular"/>
              </a:rPr>
              <a:t>the blood plasma increases </a:t>
            </a:r>
            <a:r>
              <a:rPr lang="en-US" dirty="0" smtClean="0">
                <a:latin typeface="MinionPro-Regular"/>
              </a:rPr>
              <a:t>in volume</a:t>
            </a:r>
            <a:r>
              <a:rPr lang="en-US" dirty="0">
                <a:latin typeface="MinionPro-Regular"/>
              </a:rPr>
              <a:t>, the kidneys begin excreting large amounts of both sodium and water. Eventually, </a:t>
            </a:r>
            <a:r>
              <a:rPr lang="en-US" dirty="0" err="1" smtClean="0">
                <a:latin typeface="MinionPro-Regular"/>
              </a:rPr>
              <a:t>thE</a:t>
            </a:r>
            <a:r>
              <a:rPr lang="en-US" dirty="0" smtClean="0">
                <a:latin typeface="MinionPro-Regular"/>
              </a:rPr>
              <a:t> excess </a:t>
            </a:r>
            <a:r>
              <a:rPr lang="en-US" dirty="0">
                <a:latin typeface="MinionPro-Regular"/>
              </a:rPr>
              <a:t>sodium is excreted, along with the water that was taken from the interstitial and </a:t>
            </a:r>
            <a:r>
              <a:rPr lang="en-US" dirty="0" smtClean="0">
                <a:latin typeface="MinionPro-Regular"/>
              </a:rPr>
              <a:t>intracellular fluid.</a:t>
            </a:r>
          </a:p>
          <a:p>
            <a:pPr algn="just">
              <a:buFont typeface="Wingdings" panose="05000000000000000000" pitchFamily="2" charset="2"/>
              <a:buChar char="Ø"/>
            </a:pPr>
            <a:r>
              <a:rPr lang="en-US" dirty="0" smtClean="0">
                <a:latin typeface="MinionPro-Regular"/>
              </a:rPr>
              <a:t> </a:t>
            </a:r>
            <a:r>
              <a:rPr lang="en-US" dirty="0">
                <a:latin typeface="MinionPro-Regular"/>
              </a:rPr>
              <a:t>The net result is a loss of water from the cells. </a:t>
            </a:r>
            <a:r>
              <a:rPr lang="en-US" i="1" dirty="0">
                <a:latin typeface="MinionPro-It"/>
              </a:rPr>
              <a:t>At no time does the volume of </a:t>
            </a:r>
            <a:r>
              <a:rPr lang="en-US" i="1" dirty="0" smtClean="0">
                <a:latin typeface="MinionPro-It"/>
              </a:rPr>
              <a:t>the blood </a:t>
            </a:r>
            <a:r>
              <a:rPr lang="en-US" i="1" dirty="0">
                <a:latin typeface="MinionPro-It"/>
              </a:rPr>
              <a:t>plasma fall.</a:t>
            </a:r>
            <a:endParaRPr lang="en-US" dirty="0"/>
          </a:p>
        </p:txBody>
      </p:sp>
    </p:spTree>
    <p:extLst>
      <p:ext uri="{BB962C8B-B14F-4D97-AF65-F5344CB8AC3E}">
        <p14:creationId xmlns:p14="http://schemas.microsoft.com/office/powerpoint/2010/main" val="32557366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algn="just">
              <a:buFont typeface="Wingdings" panose="05000000000000000000" pitchFamily="2" charset="2"/>
              <a:buChar char="Ø"/>
            </a:pPr>
            <a:r>
              <a:rPr lang="en-US" dirty="0"/>
              <a:t>Most researchers now believe that </a:t>
            </a:r>
            <a:r>
              <a:rPr lang="en-US" dirty="0" err="1"/>
              <a:t>osmoreceptors</a:t>
            </a:r>
            <a:r>
              <a:rPr lang="en-US" dirty="0"/>
              <a:t> responsible for osmometric thirst are </a:t>
            </a:r>
            <a:r>
              <a:rPr lang="en-US" dirty="0" smtClean="0"/>
              <a:t>located in </a:t>
            </a:r>
            <a:r>
              <a:rPr lang="en-US" dirty="0"/>
              <a:t>the region of the anterior hypothalamus that borders the </a:t>
            </a:r>
            <a:r>
              <a:rPr lang="en-US" dirty="0" err="1"/>
              <a:t>anteroventral</a:t>
            </a:r>
            <a:r>
              <a:rPr lang="en-US" dirty="0"/>
              <a:t> tip of the </a:t>
            </a:r>
            <a:r>
              <a:rPr lang="en-US" dirty="0" smtClean="0"/>
              <a:t>third ventricle </a:t>
            </a:r>
            <a:r>
              <a:rPr lang="en-US" dirty="0"/>
              <a:t>(the </a:t>
            </a:r>
            <a:r>
              <a:rPr lang="en-US" i="1" dirty="0"/>
              <a:t>AV3V</a:t>
            </a:r>
            <a:r>
              <a:rPr lang="en-US" dirty="0"/>
              <a:t>). </a:t>
            </a:r>
            <a:endParaRPr lang="en-US" dirty="0" smtClean="0"/>
          </a:p>
          <a:p>
            <a:pPr algn="just">
              <a:buFont typeface="Wingdings" panose="05000000000000000000" pitchFamily="2" charset="2"/>
              <a:buChar char="Ø"/>
            </a:pPr>
            <a:r>
              <a:rPr lang="en-US" dirty="0" smtClean="0"/>
              <a:t>Buggy </a:t>
            </a:r>
            <a:r>
              <a:rPr lang="en-US" dirty="0"/>
              <a:t>et al. (1979) found that injections of hypertonic saline directly </a:t>
            </a:r>
            <a:r>
              <a:rPr lang="en-US" dirty="0" smtClean="0"/>
              <a:t>into this </a:t>
            </a:r>
            <a:r>
              <a:rPr lang="en-US" dirty="0"/>
              <a:t>region produced drinking</a:t>
            </a:r>
            <a:r>
              <a:rPr lang="en-US" dirty="0" smtClean="0"/>
              <a:t>.</a:t>
            </a:r>
          </a:p>
          <a:p>
            <a:pPr algn="just">
              <a:buFont typeface="Wingdings" panose="05000000000000000000" pitchFamily="2" charset="2"/>
              <a:buChar char="Ø"/>
            </a:pPr>
            <a:r>
              <a:rPr lang="en-US" dirty="0"/>
              <a:t>Research supports the basic nature of </a:t>
            </a:r>
            <a:r>
              <a:rPr lang="en-US" dirty="0" err="1"/>
              <a:t>Verney’s</a:t>
            </a:r>
            <a:r>
              <a:rPr lang="en-US" dirty="0"/>
              <a:t> hypothetical </a:t>
            </a:r>
            <a:r>
              <a:rPr lang="en-US" dirty="0" err="1"/>
              <a:t>osmoreceptors</a:t>
            </a:r>
            <a:r>
              <a:rPr lang="en-US" dirty="0"/>
              <a:t> (Bourque, 2008).</a:t>
            </a:r>
          </a:p>
          <a:p>
            <a:pPr algn="just">
              <a:buFont typeface="Wingdings" panose="05000000000000000000" pitchFamily="2" charset="2"/>
              <a:buChar char="Ø"/>
            </a:pPr>
            <a:r>
              <a:rPr lang="en-US" dirty="0"/>
              <a:t>Zhang et al. (2007) found that </a:t>
            </a:r>
            <a:r>
              <a:rPr lang="en-US" dirty="0" err="1"/>
              <a:t>osmoreceptors</a:t>
            </a:r>
            <a:r>
              <a:rPr lang="en-US" dirty="0"/>
              <a:t> are a special kind of mechanoreceptor that </a:t>
            </a:r>
            <a:r>
              <a:rPr lang="en-US" dirty="0" smtClean="0"/>
              <a:t>transduces changes </a:t>
            </a:r>
            <a:r>
              <a:rPr lang="en-US" dirty="0"/>
              <a:t>in the volume of the cell into changes in membrane potential, and hence in </a:t>
            </a:r>
            <a:r>
              <a:rPr lang="en-US" dirty="0" smtClean="0"/>
              <a:t>neural firing </a:t>
            </a:r>
            <a:r>
              <a:rPr lang="en-US" dirty="0"/>
              <a:t>rate.</a:t>
            </a:r>
          </a:p>
        </p:txBody>
      </p:sp>
    </p:spTree>
    <p:extLst>
      <p:ext uri="{BB962C8B-B14F-4D97-AF65-F5344CB8AC3E}">
        <p14:creationId xmlns:p14="http://schemas.microsoft.com/office/powerpoint/2010/main" val="38832691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just">
              <a:buFont typeface="Wingdings" panose="05000000000000000000" pitchFamily="2" charset="2"/>
              <a:buChar char="Ø"/>
            </a:pPr>
            <a:r>
              <a:rPr lang="en-US" dirty="0"/>
              <a:t>They also found that actin </a:t>
            </a:r>
            <a:r>
              <a:rPr lang="en-US" dirty="0" smtClean="0"/>
              <a:t>filaments(fine filaments present in cytoplasm) </a:t>
            </a:r>
            <a:r>
              <a:rPr lang="en-US" dirty="0"/>
              <a:t>are necessary for the </a:t>
            </a:r>
            <a:r>
              <a:rPr lang="en-US" dirty="0" err="1"/>
              <a:t>osmoreceptors</a:t>
            </a:r>
            <a:r>
              <a:rPr lang="en-US" dirty="0"/>
              <a:t>’ </a:t>
            </a:r>
            <a:r>
              <a:rPr lang="en-US" dirty="0" smtClean="0"/>
              <a:t>sensitivity to </a:t>
            </a:r>
            <a:r>
              <a:rPr lang="en-US" dirty="0"/>
              <a:t>changes in cell volume. </a:t>
            </a:r>
            <a:endParaRPr lang="en-US" dirty="0" smtClean="0"/>
          </a:p>
          <a:p>
            <a:pPr algn="just">
              <a:buFont typeface="Wingdings" panose="05000000000000000000" pitchFamily="2" charset="2"/>
              <a:buChar char="Ø"/>
            </a:pPr>
            <a:r>
              <a:rPr lang="en-US" dirty="0" smtClean="0"/>
              <a:t>The </a:t>
            </a:r>
            <a:r>
              <a:rPr lang="en-US" dirty="0"/>
              <a:t>investigators placed a micropipette against the membranes </a:t>
            </a:r>
            <a:r>
              <a:rPr lang="en-US" dirty="0" smtClean="0"/>
              <a:t>of individual </a:t>
            </a:r>
            <a:r>
              <a:rPr lang="en-US" dirty="0" err="1"/>
              <a:t>osmoreceptors</a:t>
            </a:r>
            <a:r>
              <a:rPr lang="en-US" dirty="0"/>
              <a:t> and found that the application of pressure or suction could alter </a:t>
            </a:r>
            <a:r>
              <a:rPr lang="en-US" dirty="0" smtClean="0"/>
              <a:t>the membrane </a:t>
            </a:r>
            <a:r>
              <a:rPr lang="en-US" dirty="0"/>
              <a:t>potential of the cells. </a:t>
            </a:r>
            <a:endParaRPr lang="en-US" dirty="0" smtClean="0"/>
          </a:p>
          <a:p>
            <a:pPr algn="just">
              <a:buFont typeface="Wingdings" panose="05000000000000000000" pitchFamily="2" charset="2"/>
              <a:buChar char="Ø"/>
            </a:pPr>
            <a:r>
              <a:rPr lang="en-US" dirty="0" smtClean="0"/>
              <a:t>For </a:t>
            </a:r>
            <a:r>
              <a:rPr lang="en-US" dirty="0"/>
              <a:t>example, if a cell was exposed to a hypertonic solution, </a:t>
            </a:r>
            <a:r>
              <a:rPr lang="en-US" dirty="0" smtClean="0"/>
              <a:t>the cell </a:t>
            </a:r>
            <a:r>
              <a:rPr lang="en-US" dirty="0"/>
              <a:t>lost water and its membrane potential fell. </a:t>
            </a:r>
            <a:endParaRPr lang="en-US" dirty="0" smtClean="0"/>
          </a:p>
          <a:p>
            <a:pPr algn="just">
              <a:buFont typeface="Wingdings" panose="05000000000000000000" pitchFamily="2" charset="2"/>
              <a:buChar char="Ø"/>
            </a:pPr>
            <a:r>
              <a:rPr lang="en-US" dirty="0" smtClean="0"/>
              <a:t>If </a:t>
            </a:r>
            <a:r>
              <a:rPr lang="en-US" dirty="0"/>
              <a:t>pressure was then applied, the volume of the </a:t>
            </a:r>
            <a:r>
              <a:rPr lang="en-US" dirty="0" smtClean="0"/>
              <a:t>cell increased </a:t>
            </a:r>
            <a:r>
              <a:rPr lang="en-US" dirty="0"/>
              <a:t>and the membrane potential returned to normal.</a:t>
            </a:r>
          </a:p>
        </p:txBody>
      </p:sp>
    </p:spTree>
    <p:extLst>
      <p:ext uri="{BB962C8B-B14F-4D97-AF65-F5344CB8AC3E}">
        <p14:creationId xmlns:p14="http://schemas.microsoft.com/office/powerpoint/2010/main" val="5984109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AV3V (Antero </a:t>
            </a:r>
            <a:r>
              <a:rPr lang="en-US" dirty="0" err="1" smtClean="0"/>
              <a:t>ventrical</a:t>
            </a:r>
            <a:r>
              <a:rPr lang="en-US" dirty="0" smtClean="0"/>
              <a:t> third ventricle region)</a:t>
            </a:r>
            <a:endParaRPr lang="en-US" dirty="0"/>
          </a:p>
        </p:txBody>
      </p:sp>
      <p:sp>
        <p:nvSpPr>
          <p:cNvPr id="3" name="Content Placeholder 2"/>
          <p:cNvSpPr>
            <a:spLocks noGrp="1"/>
          </p:cNvSpPr>
          <p:nvPr>
            <p:ph idx="1"/>
          </p:nvPr>
        </p:nvSpPr>
        <p:spPr/>
        <p:txBody>
          <a:bodyPr>
            <a:normAutofit fontScale="92500" lnSpcReduction="10000"/>
          </a:bodyPr>
          <a:lstStyle/>
          <a:p>
            <a:pPr algn="just">
              <a:buFont typeface="Wingdings" panose="05000000000000000000" pitchFamily="2" charset="2"/>
              <a:buChar char="§"/>
            </a:pPr>
            <a:r>
              <a:rPr lang="en-US" dirty="0"/>
              <a:t>A </a:t>
            </a:r>
            <a:r>
              <a:rPr lang="en-US" dirty="0" smtClean="0"/>
              <a:t>functional human AV3V</a:t>
            </a:r>
            <a:r>
              <a:rPr lang="en-US" dirty="0"/>
              <a:t> </a:t>
            </a:r>
            <a:r>
              <a:rPr lang="en-US" dirty="0" smtClean="0"/>
              <a:t>(</a:t>
            </a:r>
            <a:r>
              <a:rPr lang="en-US" dirty="0" err="1" smtClean="0"/>
              <a:t>subfornical</a:t>
            </a:r>
            <a:r>
              <a:rPr lang="en-US" dirty="0" smtClean="0"/>
              <a:t> organ)  </a:t>
            </a:r>
            <a:r>
              <a:rPr lang="en-US" dirty="0"/>
              <a:t>imaging study by Egan et al. (2003) found that the </a:t>
            </a:r>
            <a:r>
              <a:rPr lang="en-US" dirty="0" smtClean="0"/>
              <a:t>also (</a:t>
            </a:r>
            <a:r>
              <a:rPr lang="en-US" dirty="0" err="1" smtClean="0"/>
              <a:t>subfornical</a:t>
            </a:r>
            <a:r>
              <a:rPr lang="en-US" dirty="0" smtClean="0"/>
              <a:t> organ) appears to </a:t>
            </a:r>
            <a:r>
              <a:rPr lang="en-US" dirty="0"/>
              <a:t>contain </a:t>
            </a:r>
            <a:r>
              <a:rPr lang="en-US" dirty="0" err="1"/>
              <a:t>osmoreceptors</a:t>
            </a:r>
            <a:r>
              <a:rPr lang="en-US" dirty="0"/>
              <a:t>. </a:t>
            </a:r>
            <a:endParaRPr lang="en-US" dirty="0" smtClean="0"/>
          </a:p>
          <a:p>
            <a:pPr algn="just">
              <a:buFont typeface="Wingdings" panose="05000000000000000000" pitchFamily="2" charset="2"/>
              <a:buChar char="§"/>
            </a:pPr>
            <a:r>
              <a:rPr lang="en-US" dirty="0" smtClean="0"/>
              <a:t>The </a:t>
            </a:r>
            <a:r>
              <a:rPr lang="en-US" dirty="0"/>
              <a:t>investigators administered intravenous injections of </a:t>
            </a:r>
            <a:r>
              <a:rPr lang="en-US" dirty="0" smtClean="0"/>
              <a:t>hypertonic saline </a:t>
            </a:r>
            <a:r>
              <a:rPr lang="en-US" dirty="0"/>
              <a:t>to normal subjects while their brains were being scanned. </a:t>
            </a:r>
            <a:endParaRPr lang="en-US" dirty="0" smtClean="0"/>
          </a:p>
          <a:p>
            <a:pPr algn="just">
              <a:buFont typeface="Wingdings" panose="05000000000000000000" pitchFamily="2" charset="2"/>
              <a:buChar char="§"/>
            </a:pPr>
            <a:r>
              <a:rPr lang="en-US" dirty="0" smtClean="0"/>
              <a:t>They </a:t>
            </a:r>
            <a:r>
              <a:rPr lang="en-US" dirty="0"/>
              <a:t>observed </a:t>
            </a:r>
            <a:r>
              <a:rPr lang="en-US" dirty="0" smtClean="0"/>
              <a:t>strong activation </a:t>
            </a:r>
            <a:r>
              <a:rPr lang="en-US" dirty="0"/>
              <a:t>of several brain regions, including the AV3V and the anterior cingulate cortex. </a:t>
            </a:r>
            <a:endParaRPr lang="en-US" dirty="0" smtClean="0"/>
          </a:p>
          <a:p>
            <a:pPr algn="just">
              <a:buFont typeface="Wingdings" panose="05000000000000000000" pitchFamily="2" charset="2"/>
              <a:buChar char="§"/>
            </a:pPr>
            <a:r>
              <a:rPr lang="en-US" dirty="0" smtClean="0"/>
              <a:t>When the </a:t>
            </a:r>
            <a:r>
              <a:rPr lang="en-US" dirty="0"/>
              <a:t>subjects were permitted to drink water, they did so and almost immediately reported </a:t>
            </a:r>
            <a:r>
              <a:rPr lang="en-US" dirty="0" smtClean="0"/>
              <a:t>that their </a:t>
            </a:r>
            <a:r>
              <a:rPr lang="en-US" dirty="0"/>
              <a:t>thirst had been satisfied. </a:t>
            </a:r>
            <a:endParaRPr lang="en-US" dirty="0" smtClean="0"/>
          </a:p>
          <a:p>
            <a:pPr algn="just">
              <a:buFont typeface="Wingdings" panose="05000000000000000000" pitchFamily="2" charset="2"/>
              <a:buChar char="§"/>
            </a:pPr>
            <a:r>
              <a:rPr lang="en-US" dirty="0" smtClean="0"/>
              <a:t>Simultaneously</a:t>
            </a:r>
            <a:r>
              <a:rPr lang="en-US" dirty="0"/>
              <a:t>, the activity in the anterior cingulate cortex </a:t>
            </a:r>
            <a:r>
              <a:rPr lang="en-US" dirty="0" smtClean="0"/>
              <a:t>returned to </a:t>
            </a:r>
            <a:r>
              <a:rPr lang="en-US" dirty="0"/>
              <a:t>baseline values.</a:t>
            </a:r>
          </a:p>
        </p:txBody>
      </p:sp>
    </p:spTree>
    <p:extLst>
      <p:ext uri="{BB962C8B-B14F-4D97-AF65-F5344CB8AC3E}">
        <p14:creationId xmlns:p14="http://schemas.microsoft.com/office/powerpoint/2010/main" val="23664858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algn="just">
              <a:buFont typeface="Wingdings" panose="05000000000000000000" pitchFamily="2" charset="2"/>
              <a:buChar char="Ø"/>
            </a:pPr>
            <a:r>
              <a:rPr lang="en-US" dirty="0"/>
              <a:t>However, the activity in the AV3V remained high. These results </a:t>
            </a:r>
            <a:r>
              <a:rPr lang="en-US" dirty="0" smtClean="0"/>
              <a:t>suggest that </a:t>
            </a:r>
            <a:r>
              <a:rPr lang="en-US" dirty="0"/>
              <a:t>the activity of the anterior cingulate cortex reflected the subjects’ thirst, which </a:t>
            </a:r>
            <a:r>
              <a:rPr lang="en-US" dirty="0" smtClean="0"/>
              <a:t>was immediately </a:t>
            </a:r>
            <a:r>
              <a:rPr lang="en-US" dirty="0"/>
              <a:t>relieved by a drink of water</a:t>
            </a:r>
            <a:r>
              <a:rPr lang="en-US" dirty="0" smtClean="0"/>
              <a:t>.</a:t>
            </a:r>
          </a:p>
          <a:p>
            <a:pPr algn="just">
              <a:buFont typeface="Wingdings" panose="05000000000000000000" pitchFamily="2" charset="2"/>
              <a:buChar char="Ø"/>
            </a:pPr>
            <a:r>
              <a:rPr lang="en-US" dirty="0" smtClean="0"/>
              <a:t> </a:t>
            </a:r>
            <a:r>
              <a:rPr lang="en-US" dirty="0"/>
              <a:t>(Activity of this region is related to people’s </a:t>
            </a:r>
            <a:r>
              <a:rPr lang="en-US" dirty="0" smtClean="0"/>
              <a:t>perception of the unpleasantness </a:t>
            </a:r>
            <a:r>
              <a:rPr lang="en-US" dirty="0"/>
              <a:t>of painful stimuli.) In contrast, the continued activity in </a:t>
            </a:r>
            <a:r>
              <a:rPr lang="en-US" dirty="0" smtClean="0"/>
              <a:t>the AV3V </a:t>
            </a:r>
            <a:r>
              <a:rPr lang="en-US" dirty="0"/>
              <a:t>reflected the fact that the blood plasma was still hypertonic. </a:t>
            </a:r>
            <a:endParaRPr lang="en-US" dirty="0" smtClean="0"/>
          </a:p>
          <a:p>
            <a:pPr algn="just">
              <a:buFont typeface="Wingdings" panose="05000000000000000000" pitchFamily="2" charset="2"/>
              <a:buChar char="Ø"/>
            </a:pPr>
            <a:r>
              <a:rPr lang="en-US" dirty="0" smtClean="0"/>
              <a:t>After </a:t>
            </a:r>
            <a:r>
              <a:rPr lang="en-US" dirty="0"/>
              <a:t>all, it takes </a:t>
            </a:r>
            <a:r>
              <a:rPr lang="en-US" dirty="0" smtClean="0"/>
              <a:t>around 20 </a:t>
            </a:r>
            <a:r>
              <a:rPr lang="en-US" dirty="0"/>
              <a:t>minutes for a drink of water to be absorbed into the general circulation. As we saw in </a:t>
            </a:r>
            <a:r>
              <a:rPr lang="en-US" dirty="0" smtClean="0"/>
              <a:t>the discussion </a:t>
            </a:r>
            <a:r>
              <a:rPr lang="en-US" dirty="0"/>
              <a:t>of Figure 2, satiety is an anticipatory mechanism, triggered by the act of drinking</a:t>
            </a:r>
          </a:p>
        </p:txBody>
      </p:sp>
    </p:spTree>
    <p:extLst>
      <p:ext uri="{BB962C8B-B14F-4D97-AF65-F5344CB8AC3E}">
        <p14:creationId xmlns:p14="http://schemas.microsoft.com/office/powerpoint/2010/main" val="28062453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just">
              <a:buFont typeface="Wingdings" panose="05000000000000000000" pitchFamily="2" charset="2"/>
              <a:buChar char="§"/>
            </a:pPr>
            <a:r>
              <a:rPr lang="en-US" dirty="0"/>
              <a:t>The fall in the activity of the anterior cingulate cortex appears to reflect the activation of </a:t>
            </a:r>
            <a:r>
              <a:rPr lang="en-US" dirty="0" smtClean="0"/>
              <a:t>this satiety </a:t>
            </a:r>
            <a:r>
              <a:rPr lang="en-US" dirty="0"/>
              <a:t>mechanism. (See </a:t>
            </a:r>
            <a:r>
              <a:rPr lang="en-US" b="1" i="1" dirty="0"/>
              <a:t>Figure 7</a:t>
            </a:r>
            <a:r>
              <a:rPr lang="en-US" dirty="0"/>
              <a:t>.)</a:t>
            </a:r>
          </a:p>
          <a:p>
            <a:pPr algn="just">
              <a:buFont typeface="Wingdings" panose="05000000000000000000" pitchFamily="2" charset="2"/>
              <a:buChar char="§"/>
            </a:pPr>
            <a:r>
              <a:rPr lang="en-US" dirty="0"/>
              <a:t>Two other functional imaging studies (Farrell et al., 2006; Xiao et al., 2006) confirm </a:t>
            </a:r>
            <a:r>
              <a:rPr lang="en-US" dirty="0" smtClean="0"/>
              <a:t>that thirst </a:t>
            </a:r>
            <a:r>
              <a:rPr lang="en-US" dirty="0"/>
              <a:t>activates the anterior cingulate cortex. An anatomical tracing study by Hollis et al. (</a:t>
            </a:r>
            <a:r>
              <a:rPr lang="en-US" dirty="0" smtClean="0"/>
              <a:t>2008) found </a:t>
            </a:r>
            <a:r>
              <a:rPr lang="en-US" dirty="0"/>
              <a:t>that in rats, </a:t>
            </a:r>
            <a:r>
              <a:rPr lang="en-US" dirty="0" err="1"/>
              <a:t>osmoreceptive</a:t>
            </a:r>
            <a:r>
              <a:rPr lang="en-US" dirty="0"/>
              <a:t> neurons in the AV3V were </a:t>
            </a:r>
            <a:r>
              <a:rPr lang="en-US" dirty="0" smtClean="0"/>
              <a:t>connected to </a:t>
            </a:r>
            <a:r>
              <a:rPr lang="en-US" dirty="0"/>
              <a:t>the cingulate cortex via the dorsal midline nuclei of the thalamus.</a:t>
            </a:r>
          </a:p>
          <a:p>
            <a:pPr algn="just">
              <a:buFont typeface="Wingdings" panose="05000000000000000000" pitchFamily="2" charset="2"/>
              <a:buChar char="§"/>
            </a:pPr>
            <a:r>
              <a:rPr lang="en-US" dirty="0"/>
              <a:t>This pathway between the </a:t>
            </a:r>
            <a:r>
              <a:rPr lang="en-US" dirty="0" err="1"/>
              <a:t>osmoreceptors</a:t>
            </a:r>
            <a:r>
              <a:rPr lang="en-US" dirty="0"/>
              <a:t> in the AV3V and the </a:t>
            </a:r>
            <a:r>
              <a:rPr lang="en-US" dirty="0" smtClean="0"/>
              <a:t>cingulate cortex </a:t>
            </a:r>
            <a:r>
              <a:rPr lang="en-US" dirty="0"/>
              <a:t>is probably responsible for the activation seen in the </a:t>
            </a:r>
            <a:r>
              <a:rPr lang="en-US" dirty="0" smtClean="0"/>
              <a:t>functional imaging </a:t>
            </a:r>
            <a:r>
              <a:rPr lang="en-US" dirty="0"/>
              <a:t>studies.</a:t>
            </a:r>
          </a:p>
        </p:txBody>
      </p:sp>
    </p:spTree>
    <p:extLst>
      <p:ext uri="{BB962C8B-B14F-4D97-AF65-F5344CB8AC3E}">
        <p14:creationId xmlns:p14="http://schemas.microsoft.com/office/powerpoint/2010/main" val="6945142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7292149"/>
          </a:xfrm>
          <a:prstGeom prst="rect">
            <a:avLst/>
          </a:prstGeom>
        </p:spPr>
      </p:pic>
    </p:spTree>
    <p:extLst>
      <p:ext uri="{BB962C8B-B14F-4D97-AF65-F5344CB8AC3E}">
        <p14:creationId xmlns:p14="http://schemas.microsoft.com/office/powerpoint/2010/main" val="38423516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VOLUMETRIC THIRST</a:t>
            </a:r>
            <a:endParaRPr lang="en-US" dirty="0"/>
          </a:p>
        </p:txBody>
      </p:sp>
      <p:sp>
        <p:nvSpPr>
          <p:cNvPr id="3" name="Content Placeholder 2"/>
          <p:cNvSpPr>
            <a:spLocks noGrp="1"/>
          </p:cNvSpPr>
          <p:nvPr>
            <p:ph idx="1"/>
          </p:nvPr>
        </p:nvSpPr>
        <p:spPr/>
        <p:txBody>
          <a:bodyPr>
            <a:normAutofit/>
          </a:bodyPr>
          <a:lstStyle/>
          <a:p>
            <a:r>
              <a:rPr lang="en-US" b="1" dirty="0"/>
              <a:t>Volumetric thirst </a:t>
            </a:r>
            <a:r>
              <a:rPr lang="en-US" dirty="0"/>
              <a:t>occurs when the volume of the blood plasma—the</a:t>
            </a:r>
          </a:p>
          <a:p>
            <a:pPr marL="0" indent="0">
              <a:buNone/>
            </a:pPr>
            <a:r>
              <a:rPr lang="en-US" dirty="0"/>
              <a:t>intravascular volume—decreases</a:t>
            </a:r>
            <a:r>
              <a:rPr lang="en-US" dirty="0" smtClean="0"/>
              <a:t>.</a:t>
            </a:r>
          </a:p>
          <a:p>
            <a:pPr marL="0" indent="0">
              <a:buNone/>
            </a:pPr>
            <a:r>
              <a:rPr lang="en-US" dirty="0" smtClean="0"/>
              <a:t> </a:t>
            </a:r>
            <a:r>
              <a:rPr lang="en-US" dirty="0"/>
              <a:t>As we saw earlier, when we lose </a:t>
            </a:r>
            <a:r>
              <a:rPr lang="en-US" dirty="0" smtClean="0"/>
              <a:t>water through </a:t>
            </a:r>
            <a:r>
              <a:rPr lang="en-US" dirty="0"/>
              <a:t>evaporation, we lose it from all three fluid </a:t>
            </a:r>
            <a:r>
              <a:rPr lang="en-US" dirty="0" smtClean="0"/>
              <a:t>compartments: intracellular</a:t>
            </a:r>
            <a:r>
              <a:rPr lang="en-US" dirty="0"/>
              <a:t>, interstitial, and intravascular. </a:t>
            </a:r>
            <a:endParaRPr lang="en-US" dirty="0" smtClean="0"/>
          </a:p>
          <a:p>
            <a:pPr marL="0" indent="0">
              <a:buNone/>
            </a:pPr>
            <a:r>
              <a:rPr lang="en-US" dirty="0" smtClean="0"/>
              <a:t>Thus</a:t>
            </a:r>
            <a:r>
              <a:rPr lang="en-US" dirty="0"/>
              <a:t>, evaporation </a:t>
            </a:r>
            <a:r>
              <a:rPr lang="en-US" dirty="0" smtClean="0"/>
              <a:t>produces both </a:t>
            </a:r>
            <a:r>
              <a:rPr lang="en-US" dirty="0"/>
              <a:t>volumetric thirst and osmometric thirst</a:t>
            </a:r>
            <a:r>
              <a:rPr lang="en-US" dirty="0" smtClean="0"/>
              <a:t>.</a:t>
            </a:r>
          </a:p>
          <a:p>
            <a:pPr marL="0" indent="0">
              <a:buNone/>
            </a:pPr>
            <a:r>
              <a:rPr lang="en-US" dirty="0" smtClean="0"/>
              <a:t> </a:t>
            </a:r>
            <a:r>
              <a:rPr lang="en-US" dirty="0"/>
              <a:t>In addition, loss of </a:t>
            </a:r>
            <a:r>
              <a:rPr lang="en-US" dirty="0" smtClean="0"/>
              <a:t>blood, vomiting</a:t>
            </a:r>
            <a:r>
              <a:rPr lang="en-US" dirty="0"/>
              <a:t>, and diarrhea all cause loss of blood volume (</a:t>
            </a:r>
            <a:r>
              <a:rPr lang="en-US" dirty="0" smtClean="0"/>
              <a:t>hypovolemia) without reducing </a:t>
            </a:r>
            <a:r>
              <a:rPr lang="en-US" dirty="0"/>
              <a:t>the intracellular fluid.</a:t>
            </a:r>
          </a:p>
        </p:txBody>
      </p:sp>
    </p:spTree>
    <p:extLst>
      <p:ext uri="{BB962C8B-B14F-4D97-AF65-F5344CB8AC3E}">
        <p14:creationId xmlns:p14="http://schemas.microsoft.com/office/powerpoint/2010/main" val="9667472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Loss of blood causes pure volumetric thirst. From the earliest </a:t>
            </a:r>
            <a:r>
              <a:rPr lang="en-US" dirty="0" smtClean="0"/>
              <a:t>recorded history</a:t>
            </a:r>
            <a:r>
              <a:rPr lang="en-US" dirty="0"/>
              <a:t>, reports of battles note that the wounded survivors </a:t>
            </a:r>
            <a:r>
              <a:rPr lang="en-US" dirty="0" smtClean="0"/>
              <a:t>called out </a:t>
            </a:r>
            <a:r>
              <a:rPr lang="en-US" dirty="0"/>
              <a:t>for water. </a:t>
            </a:r>
            <a:endParaRPr lang="en-US" dirty="0" smtClean="0"/>
          </a:p>
          <a:p>
            <a:r>
              <a:rPr lang="en-US" dirty="0" smtClean="0"/>
              <a:t>In </a:t>
            </a:r>
            <a:r>
              <a:rPr lang="en-US" dirty="0"/>
              <a:t>addition, because hypovolemia involves a loss of </a:t>
            </a:r>
            <a:r>
              <a:rPr lang="en-US" dirty="0" smtClean="0"/>
              <a:t>sodium as </a:t>
            </a:r>
            <a:r>
              <a:rPr lang="en-US" dirty="0"/>
              <a:t>well as water (that is, the sodium that was contained in the </a:t>
            </a:r>
            <a:r>
              <a:rPr lang="en-US" dirty="0" err="1" smtClean="0"/>
              <a:t>isotonicm</a:t>
            </a:r>
            <a:r>
              <a:rPr lang="en-US" dirty="0" smtClean="0"/>
              <a:t> fluid </a:t>
            </a:r>
            <a:r>
              <a:rPr lang="en-US" dirty="0"/>
              <a:t>that was lost), volumetric thirst leads to a salt appetite</a:t>
            </a:r>
            <a:r>
              <a:rPr lang="en-US" dirty="0" smtClean="0"/>
              <a:t>.</a:t>
            </a:r>
          </a:p>
          <a:p>
            <a:endParaRPr lang="en-US" dirty="0"/>
          </a:p>
        </p:txBody>
      </p:sp>
    </p:spTree>
    <p:extLst>
      <p:ext uri="{BB962C8B-B14F-4D97-AF65-F5344CB8AC3E}">
        <p14:creationId xmlns:p14="http://schemas.microsoft.com/office/powerpoint/2010/main" val="16466226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The Role of Angiotensin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 </a:t>
            </a:r>
            <a:r>
              <a:rPr lang="en-US" dirty="0"/>
              <a:t>kidneys contain cells that are able to </a:t>
            </a:r>
            <a:r>
              <a:rPr lang="en-US" dirty="0" smtClean="0"/>
              <a:t>detect decreases </a:t>
            </a:r>
            <a:r>
              <a:rPr lang="en-US" dirty="0"/>
              <a:t>in the flow of blood to the kidneys. </a:t>
            </a:r>
            <a:endParaRPr lang="en-US" dirty="0" smtClean="0"/>
          </a:p>
          <a:p>
            <a:r>
              <a:rPr lang="en-US" dirty="0" smtClean="0"/>
              <a:t>The </a:t>
            </a:r>
            <a:r>
              <a:rPr lang="en-US" dirty="0"/>
              <a:t>usual cause of </a:t>
            </a:r>
            <a:r>
              <a:rPr lang="en-US" dirty="0" smtClean="0"/>
              <a:t>a reduced </a:t>
            </a:r>
            <a:r>
              <a:rPr lang="en-US" dirty="0"/>
              <a:t>flow of blood is a loss of blood volume; thus, these cells </a:t>
            </a:r>
            <a:r>
              <a:rPr lang="en-US" dirty="0" smtClean="0"/>
              <a:t>detect the </a:t>
            </a:r>
            <a:r>
              <a:rPr lang="en-US" dirty="0"/>
              <a:t>presence of hypovolemia. </a:t>
            </a:r>
            <a:endParaRPr lang="en-US" dirty="0" smtClean="0"/>
          </a:p>
          <a:p>
            <a:r>
              <a:rPr lang="en-US" dirty="0" smtClean="0"/>
              <a:t>When </a:t>
            </a:r>
            <a:r>
              <a:rPr lang="en-US" dirty="0"/>
              <a:t>the flow of blood to the kidneys </a:t>
            </a:r>
            <a:r>
              <a:rPr lang="en-US" dirty="0" smtClean="0"/>
              <a:t>decreases, these </a:t>
            </a:r>
            <a:r>
              <a:rPr lang="en-US" dirty="0"/>
              <a:t>cells secrete an enzyme called </a:t>
            </a:r>
            <a:r>
              <a:rPr lang="en-US" b="1" dirty="0"/>
              <a:t>renin</a:t>
            </a:r>
            <a:r>
              <a:rPr lang="en-US" dirty="0" smtClean="0"/>
              <a:t>.</a:t>
            </a:r>
          </a:p>
          <a:p>
            <a:r>
              <a:rPr lang="en-US" dirty="0" smtClean="0"/>
              <a:t> </a:t>
            </a:r>
            <a:r>
              <a:rPr lang="en-US" dirty="0"/>
              <a:t>Renin enters the </a:t>
            </a:r>
            <a:r>
              <a:rPr lang="en-US" dirty="0" smtClean="0"/>
              <a:t>blood, where </a:t>
            </a:r>
            <a:r>
              <a:rPr lang="en-US" dirty="0"/>
              <a:t>it catalyzes the conversion of a protein called </a:t>
            </a:r>
            <a:r>
              <a:rPr lang="en-US" i="1" dirty="0"/>
              <a:t>angiotensinogen </a:t>
            </a:r>
            <a:r>
              <a:rPr lang="en-US" dirty="0" smtClean="0"/>
              <a:t>into a </a:t>
            </a:r>
            <a:r>
              <a:rPr lang="en-US" dirty="0"/>
              <a:t>hormone called </a:t>
            </a:r>
            <a:r>
              <a:rPr lang="en-US" b="1" dirty="0"/>
              <a:t>angiotensin</a:t>
            </a:r>
            <a:r>
              <a:rPr lang="en-US" dirty="0"/>
              <a:t>. </a:t>
            </a:r>
            <a:endParaRPr lang="en-US" dirty="0" smtClean="0"/>
          </a:p>
          <a:p>
            <a:r>
              <a:rPr lang="en-US" dirty="0" smtClean="0"/>
              <a:t>In </a:t>
            </a:r>
            <a:r>
              <a:rPr lang="en-US" dirty="0"/>
              <a:t>fact, there are two forms of </a:t>
            </a:r>
            <a:r>
              <a:rPr lang="en-US" dirty="0" smtClean="0"/>
              <a:t>angiotensin. Angiotensinogen </a:t>
            </a:r>
            <a:r>
              <a:rPr lang="en-US" dirty="0"/>
              <a:t>becomes angiotensin I, which is quickly converted by </a:t>
            </a:r>
            <a:r>
              <a:rPr lang="en-US" dirty="0" smtClean="0"/>
              <a:t>an enzyme </a:t>
            </a:r>
            <a:r>
              <a:rPr lang="en-US" dirty="0"/>
              <a:t>to angiotensin II. The active form is angiotensin II, which I </a:t>
            </a:r>
            <a:r>
              <a:rPr lang="en-US" dirty="0" smtClean="0"/>
              <a:t>shall abbreviate </a:t>
            </a:r>
            <a:r>
              <a:rPr lang="en-US" dirty="0"/>
              <a:t>as </a:t>
            </a:r>
            <a:r>
              <a:rPr lang="en-US" i="1" dirty="0"/>
              <a:t>AII.</a:t>
            </a:r>
            <a:endParaRPr lang="en-US" dirty="0"/>
          </a:p>
        </p:txBody>
      </p:sp>
    </p:spTree>
    <p:extLst>
      <p:ext uri="{BB962C8B-B14F-4D97-AF65-F5344CB8AC3E}">
        <p14:creationId xmlns:p14="http://schemas.microsoft.com/office/powerpoint/2010/main" val="2792361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algn="just">
              <a:buFont typeface="Wingdings" panose="05000000000000000000" pitchFamily="2" charset="2"/>
              <a:buChar char="Ø"/>
            </a:pPr>
            <a:r>
              <a:rPr lang="en-US" dirty="0">
                <a:latin typeface="MinionPro-Regular"/>
              </a:rPr>
              <a:t>Regulation of the fluid that bathes our cells is part of a process called </a:t>
            </a:r>
            <a:r>
              <a:rPr lang="en-US" b="1" dirty="0">
                <a:latin typeface="MinionPro-Bold"/>
              </a:rPr>
              <a:t>homeostasis </a:t>
            </a:r>
            <a:r>
              <a:rPr lang="en-US" dirty="0">
                <a:latin typeface="MinionPro-Regular"/>
              </a:rPr>
              <a:t>(“</a:t>
            </a:r>
            <a:r>
              <a:rPr lang="en-US" dirty="0" smtClean="0">
                <a:latin typeface="MinionPro-Regular"/>
              </a:rPr>
              <a:t>similar standing”).</a:t>
            </a:r>
          </a:p>
          <a:p>
            <a:pPr algn="just">
              <a:buFont typeface="Wingdings" panose="05000000000000000000" pitchFamily="2" charset="2"/>
              <a:buChar char="Ø"/>
            </a:pPr>
            <a:r>
              <a:rPr lang="en-US" dirty="0" smtClean="0">
                <a:latin typeface="MinionPro-Regular"/>
              </a:rPr>
              <a:t> </a:t>
            </a:r>
            <a:r>
              <a:rPr lang="en-US" dirty="0">
                <a:latin typeface="MinionPro-Regular"/>
              </a:rPr>
              <a:t>This chapter discusses the means by which we mammals achieve homeostatic </a:t>
            </a:r>
            <a:r>
              <a:rPr lang="en-US" dirty="0" smtClean="0">
                <a:latin typeface="MinionPro-Regular"/>
              </a:rPr>
              <a:t>control of </a:t>
            </a:r>
            <a:r>
              <a:rPr lang="en-US" dirty="0">
                <a:latin typeface="MinionPro-Regular"/>
              </a:rPr>
              <a:t>the vital characteristics of our extracellular fluid through our </a:t>
            </a:r>
            <a:r>
              <a:rPr lang="en-US" b="1" dirty="0" err="1">
                <a:latin typeface="MinionPro-Bold"/>
              </a:rPr>
              <a:t>ingestive</a:t>
            </a:r>
            <a:r>
              <a:rPr lang="en-US" b="1" dirty="0">
                <a:latin typeface="MinionPro-Bold"/>
              </a:rPr>
              <a:t> behavior: </a:t>
            </a:r>
            <a:r>
              <a:rPr lang="en-US" dirty="0">
                <a:latin typeface="MinionPro-Regular"/>
              </a:rPr>
              <a:t>intake </a:t>
            </a:r>
            <a:r>
              <a:rPr lang="en-US" dirty="0" smtClean="0">
                <a:latin typeface="MinionPro-Regular"/>
              </a:rPr>
              <a:t>of food</a:t>
            </a:r>
            <a:r>
              <a:rPr lang="en-US" dirty="0">
                <a:latin typeface="MinionPro-Regular"/>
              </a:rPr>
              <a:t>, water, and minerals such as sodium. </a:t>
            </a:r>
            <a:endParaRPr lang="en-US" dirty="0" smtClean="0">
              <a:latin typeface="MinionPro-Regular"/>
            </a:endParaRPr>
          </a:p>
          <a:p>
            <a:pPr algn="just">
              <a:buFont typeface="Wingdings" panose="05000000000000000000" pitchFamily="2" charset="2"/>
              <a:buChar char="Ø"/>
            </a:pPr>
            <a:r>
              <a:rPr lang="en-US" dirty="0" smtClean="0">
                <a:latin typeface="MinionPro-Regular"/>
              </a:rPr>
              <a:t>First</a:t>
            </a:r>
            <a:r>
              <a:rPr lang="en-US" dirty="0">
                <a:latin typeface="MinionPro-Regular"/>
              </a:rPr>
              <a:t>, we will examine the general nature of </a:t>
            </a:r>
            <a:r>
              <a:rPr lang="en-US" dirty="0" smtClean="0">
                <a:latin typeface="MinionPro-Regular"/>
              </a:rPr>
              <a:t>regulatory mechanisms</a:t>
            </a:r>
            <a:r>
              <a:rPr lang="en-US" dirty="0">
                <a:latin typeface="MinionPro-Regular"/>
              </a:rPr>
              <a:t>; then we will consider drinking and eating, as well as the neural mechanisms </a:t>
            </a:r>
            <a:r>
              <a:rPr lang="en-US" dirty="0" smtClean="0">
                <a:latin typeface="MinionPro-Regular"/>
              </a:rPr>
              <a:t>that are </a:t>
            </a:r>
            <a:r>
              <a:rPr lang="en-US" dirty="0">
                <a:latin typeface="MinionPro-Regular"/>
              </a:rPr>
              <a:t>responsible for these behaviors. </a:t>
            </a:r>
            <a:endParaRPr lang="en-US" dirty="0" smtClean="0">
              <a:latin typeface="MinionPro-Regular"/>
            </a:endParaRPr>
          </a:p>
          <a:p>
            <a:pPr algn="just">
              <a:buFont typeface="Wingdings" panose="05000000000000000000" pitchFamily="2" charset="2"/>
              <a:buChar char="Ø"/>
            </a:pPr>
            <a:r>
              <a:rPr lang="en-US" dirty="0" smtClean="0">
                <a:latin typeface="MinionPro-Regular"/>
              </a:rPr>
              <a:t>Finally</a:t>
            </a:r>
            <a:r>
              <a:rPr lang="en-US" dirty="0">
                <a:latin typeface="MinionPro-Regular"/>
              </a:rPr>
              <a:t>, we will look at some research on the eating disorders.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4302470"/>
      </p:ext>
    </p:extLst>
  </p:cSld>
  <p:clrMapOvr>
    <a:masterClrMapping/>
  </p:clrMapOvr>
  <mc:AlternateContent xmlns:mc="http://schemas.openxmlformats.org/markup-compatibility/2006" xmlns:p14="http://schemas.microsoft.com/office/powerpoint/2010/main">
    <mc:Choice Requires="p14">
      <p:transition spd="slow" p14:dur="2000" advTm="57343"/>
    </mc:Choice>
    <mc:Fallback xmlns="">
      <p:transition spd="slow" advTm="57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pPr algn="just">
              <a:buFont typeface="Wingdings" panose="05000000000000000000" pitchFamily="2" charset="2"/>
              <a:buChar char="§"/>
            </a:pPr>
            <a:r>
              <a:rPr lang="en-US" b="1" dirty="0"/>
              <a:t>Angiotensin II has several physiological effects</a:t>
            </a:r>
            <a:r>
              <a:rPr lang="en-US" dirty="0" smtClean="0"/>
              <a:t>:</a:t>
            </a:r>
          </a:p>
          <a:p>
            <a:pPr algn="just">
              <a:buFont typeface="Wingdings" panose="05000000000000000000" pitchFamily="2" charset="2"/>
              <a:buChar char="§"/>
            </a:pPr>
            <a:r>
              <a:rPr lang="en-US" dirty="0" smtClean="0"/>
              <a:t> </a:t>
            </a:r>
            <a:r>
              <a:rPr lang="en-US" dirty="0"/>
              <a:t>It stimulates the </a:t>
            </a:r>
            <a:r>
              <a:rPr lang="en-US" dirty="0" smtClean="0"/>
              <a:t>secretion of </a:t>
            </a:r>
            <a:r>
              <a:rPr lang="en-US" dirty="0"/>
              <a:t>hormones by the posterior pituitary gland and the adrenal </a:t>
            </a:r>
            <a:r>
              <a:rPr lang="en-US" dirty="0" smtClean="0"/>
              <a:t>cortex that </a:t>
            </a:r>
            <a:r>
              <a:rPr lang="en-US" dirty="0"/>
              <a:t>cause the kidneys to </a:t>
            </a:r>
            <a:r>
              <a:rPr lang="en-US" dirty="0" smtClean="0"/>
              <a:t>preserve </a:t>
            </a:r>
            <a:r>
              <a:rPr lang="en-US" dirty="0"/>
              <a:t>water and sodium, and it increases </a:t>
            </a:r>
            <a:r>
              <a:rPr lang="en-US" dirty="0" smtClean="0"/>
              <a:t>blood pressure </a:t>
            </a:r>
            <a:r>
              <a:rPr lang="en-US" dirty="0"/>
              <a:t>by causing muscles in the small arteries to contract. </a:t>
            </a:r>
            <a:endParaRPr lang="en-US" dirty="0" smtClean="0"/>
          </a:p>
          <a:p>
            <a:pPr algn="just">
              <a:buFont typeface="Wingdings" panose="05000000000000000000" pitchFamily="2" charset="2"/>
              <a:buChar char="§"/>
            </a:pPr>
            <a:r>
              <a:rPr lang="en-US" dirty="0" smtClean="0"/>
              <a:t>In addition, AII </a:t>
            </a:r>
            <a:r>
              <a:rPr lang="en-US" dirty="0"/>
              <a:t>has two behavioral effects: It initiates both drinking and a salt appetite.</a:t>
            </a:r>
          </a:p>
          <a:p>
            <a:pPr algn="just">
              <a:buFont typeface="Wingdings" panose="05000000000000000000" pitchFamily="2" charset="2"/>
              <a:buChar char="§"/>
            </a:pPr>
            <a:r>
              <a:rPr lang="en-US" dirty="0"/>
              <a:t>Therefore, a reduction in the flow of blood to the kidneys causes water </a:t>
            </a:r>
            <a:r>
              <a:rPr lang="en-US" dirty="0" smtClean="0"/>
              <a:t>and sodium </a:t>
            </a:r>
            <a:r>
              <a:rPr lang="en-US" dirty="0"/>
              <a:t>to be retained by the body, helps to compensate for their loss by</a:t>
            </a:r>
          </a:p>
          <a:p>
            <a:pPr algn="just">
              <a:buFont typeface="Wingdings" panose="05000000000000000000" pitchFamily="2" charset="2"/>
              <a:buChar char="§"/>
            </a:pPr>
            <a:r>
              <a:rPr lang="en-US" dirty="0" smtClean="0"/>
              <a:t> reducing </a:t>
            </a:r>
            <a:r>
              <a:rPr lang="en-US" dirty="0"/>
              <a:t>the size of the blood vessels, and encourages the animal to find </a:t>
            </a:r>
            <a:r>
              <a:rPr lang="en-US" dirty="0" smtClean="0"/>
              <a:t>and ingest </a:t>
            </a:r>
            <a:r>
              <a:rPr lang="en-US" dirty="0"/>
              <a:t>both water and salt. </a:t>
            </a:r>
          </a:p>
        </p:txBody>
      </p:sp>
    </p:spTree>
    <p:extLst>
      <p:ext uri="{BB962C8B-B14F-4D97-AF65-F5344CB8AC3E}">
        <p14:creationId xmlns:p14="http://schemas.microsoft.com/office/powerpoint/2010/main" val="39418690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1999" cy="6753497"/>
          </a:xfrm>
          <a:prstGeom prst="rect">
            <a:avLst/>
          </a:prstGeom>
        </p:spPr>
      </p:pic>
    </p:spTree>
    <p:extLst>
      <p:ext uri="{BB962C8B-B14F-4D97-AF65-F5344CB8AC3E}">
        <p14:creationId xmlns:p14="http://schemas.microsoft.com/office/powerpoint/2010/main" val="35858532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dirty="0"/>
              <a:t>Angiotensin acts on neurons found in one of the organs of the brain located outside </a:t>
            </a:r>
            <a:r>
              <a:rPr lang="en-US" dirty="0" smtClean="0"/>
              <a:t>the blood–brain </a:t>
            </a:r>
            <a:r>
              <a:rPr lang="en-US" dirty="0"/>
              <a:t>barrier, the </a:t>
            </a:r>
            <a:r>
              <a:rPr lang="en-US" dirty="0" err="1"/>
              <a:t>subfornical</a:t>
            </a:r>
            <a:r>
              <a:rPr lang="en-US" dirty="0"/>
              <a:t> organ (SFO) </a:t>
            </a:r>
            <a:r>
              <a:rPr lang="en-US" dirty="0" smtClean="0"/>
              <a:t>.</a:t>
            </a:r>
          </a:p>
          <a:p>
            <a:pPr>
              <a:buFont typeface="Wingdings" panose="05000000000000000000" pitchFamily="2" charset="2"/>
              <a:buChar char="§"/>
            </a:pPr>
            <a:r>
              <a:rPr lang="en-US" dirty="0" smtClean="0"/>
              <a:t>This </a:t>
            </a:r>
            <a:r>
              <a:rPr lang="en-US" dirty="0"/>
              <a:t>structure gets its name from its location, just below the </a:t>
            </a:r>
            <a:r>
              <a:rPr lang="en-US" dirty="0" smtClean="0"/>
              <a:t>commissure of </a:t>
            </a:r>
            <a:r>
              <a:rPr lang="en-US" dirty="0"/>
              <a:t>the ventral fornix. </a:t>
            </a:r>
            <a:endParaRPr lang="en-US" dirty="0" smtClean="0"/>
          </a:p>
          <a:p>
            <a:pPr>
              <a:buFont typeface="Wingdings" panose="05000000000000000000" pitchFamily="2" charset="2"/>
              <a:buChar char="§"/>
            </a:pPr>
            <a:r>
              <a:rPr lang="en-US" dirty="0" smtClean="0"/>
              <a:t>Neurons </a:t>
            </a:r>
            <a:r>
              <a:rPr lang="en-US" dirty="0"/>
              <a:t>in the SFO send their axons to the median preoptic nucleus (</a:t>
            </a:r>
            <a:r>
              <a:rPr lang="en-US" dirty="0" smtClean="0"/>
              <a:t>not to </a:t>
            </a:r>
            <a:r>
              <a:rPr lang="en-US" dirty="0"/>
              <a:t>be confused with the medial preoptic nucleus), a small nucleus wrapped around the front </a:t>
            </a:r>
            <a:r>
              <a:rPr lang="en-US" dirty="0" smtClean="0"/>
              <a:t>of the </a:t>
            </a:r>
            <a:r>
              <a:rPr lang="en-US" dirty="0"/>
              <a:t>anterior commissure, a fiber bundle that connects the amygdala and anterior temporal lobe.</a:t>
            </a:r>
          </a:p>
          <a:p>
            <a:pPr>
              <a:buFont typeface="Wingdings" panose="05000000000000000000" pitchFamily="2" charset="2"/>
              <a:buChar char="§"/>
            </a:pPr>
            <a:r>
              <a:rPr lang="en-US" dirty="0"/>
              <a:t>Neurons in the median preoptic nucleus then communicate with the motor systems involved </a:t>
            </a:r>
            <a:r>
              <a:rPr lang="en-US" dirty="0" smtClean="0"/>
              <a:t>in drinking</a:t>
            </a:r>
            <a:r>
              <a:rPr lang="en-US" dirty="0"/>
              <a:t>.</a:t>
            </a:r>
          </a:p>
        </p:txBody>
      </p:sp>
    </p:spTree>
    <p:extLst>
      <p:ext uri="{BB962C8B-B14F-4D97-AF65-F5344CB8AC3E}">
        <p14:creationId xmlns:p14="http://schemas.microsoft.com/office/powerpoint/2010/main" val="3788395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Eating: Some Facts About Metabolism</a:t>
            </a:r>
          </a:p>
        </p:txBody>
      </p:sp>
      <p:sp>
        <p:nvSpPr>
          <p:cNvPr id="3" name="Content Placeholder 2"/>
          <p:cNvSpPr>
            <a:spLocks noGrp="1"/>
          </p:cNvSpPr>
          <p:nvPr>
            <p:ph idx="1"/>
          </p:nvPr>
        </p:nvSpPr>
        <p:spPr/>
        <p:txBody>
          <a:bodyPr>
            <a:normAutofit fontScale="85000" lnSpcReduction="20000"/>
          </a:bodyPr>
          <a:lstStyle/>
          <a:p>
            <a:pPr marL="0" indent="0" algn="just">
              <a:buNone/>
            </a:pPr>
            <a:r>
              <a:rPr lang="en-US" dirty="0"/>
              <a:t>Clearly, eating is one of the most important things we do, and it can also be one of the </a:t>
            </a:r>
            <a:r>
              <a:rPr lang="en-US" dirty="0" smtClean="0"/>
              <a:t>most pleasurable</a:t>
            </a:r>
            <a:r>
              <a:rPr lang="en-US" dirty="0"/>
              <a:t>. </a:t>
            </a:r>
            <a:endParaRPr lang="en-US" dirty="0" smtClean="0"/>
          </a:p>
          <a:p>
            <a:pPr marL="0" indent="0" algn="just">
              <a:buNone/>
            </a:pPr>
            <a:r>
              <a:rPr lang="en-US" dirty="0" smtClean="0"/>
              <a:t>Much </a:t>
            </a:r>
            <a:r>
              <a:rPr lang="en-US" dirty="0"/>
              <a:t>of what an animal learns to do is motivated by the constant struggle to </a:t>
            </a:r>
            <a:r>
              <a:rPr lang="en-US" dirty="0" smtClean="0"/>
              <a:t>obtain food</a:t>
            </a:r>
            <a:r>
              <a:rPr lang="en-US" dirty="0"/>
              <a:t>; therefore, the need to ingest undoubtedly shaped the evolutionary development of our </a:t>
            </a:r>
            <a:r>
              <a:rPr lang="en-US" dirty="0" smtClean="0"/>
              <a:t>own species.</a:t>
            </a:r>
          </a:p>
          <a:p>
            <a:pPr marL="0" indent="0" algn="just">
              <a:buNone/>
            </a:pPr>
            <a:r>
              <a:rPr lang="en-US" dirty="0" smtClean="0"/>
              <a:t>Control </a:t>
            </a:r>
            <a:r>
              <a:rPr lang="en-US" dirty="0"/>
              <a:t>of eating is even more complicated than the control of drinking and sodium intake.</a:t>
            </a:r>
          </a:p>
          <a:p>
            <a:pPr marL="0" indent="0" algn="just">
              <a:buNone/>
            </a:pPr>
            <a:r>
              <a:rPr lang="en-US" dirty="0"/>
              <a:t>We can achieve water balance by the intake of two ingredients: water and sodium chloride.</a:t>
            </a:r>
          </a:p>
          <a:p>
            <a:pPr marL="0" indent="0" algn="just">
              <a:buNone/>
            </a:pPr>
            <a:r>
              <a:rPr lang="en-US" dirty="0"/>
              <a:t>When we eat, we must obtain adequate amounts of carbohydrates, fats, amino acids, </a:t>
            </a:r>
            <a:r>
              <a:rPr lang="en-US" dirty="0" smtClean="0"/>
              <a:t>vitamins, and </a:t>
            </a:r>
            <a:r>
              <a:rPr lang="en-US" dirty="0"/>
              <a:t>minerals other than sodium. Therefore, our food-</a:t>
            </a:r>
            <a:r>
              <a:rPr lang="en-US" dirty="0" err="1"/>
              <a:t>ingestive</a:t>
            </a:r>
            <a:r>
              <a:rPr lang="en-US" dirty="0"/>
              <a:t> behaviors are more complex, </a:t>
            </a:r>
            <a:r>
              <a:rPr lang="en-US" dirty="0" smtClean="0"/>
              <a:t>as are </a:t>
            </a:r>
            <a:r>
              <a:rPr lang="en-US" dirty="0"/>
              <a:t>the physiological mechanisms that control them.</a:t>
            </a:r>
          </a:p>
        </p:txBody>
      </p:sp>
    </p:spTree>
    <p:extLst>
      <p:ext uri="{BB962C8B-B14F-4D97-AF65-F5344CB8AC3E}">
        <p14:creationId xmlns:p14="http://schemas.microsoft.com/office/powerpoint/2010/main" val="23776204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a:buFont typeface="Wingdings" panose="05000000000000000000" pitchFamily="2" charset="2"/>
              <a:buChar char="Ø"/>
            </a:pPr>
            <a:r>
              <a:rPr lang="en-US" dirty="0"/>
              <a:t>To stay alive, our cells must be supplied with fuel and </a:t>
            </a:r>
            <a:r>
              <a:rPr lang="en-US" dirty="0" smtClean="0"/>
              <a:t>oxygen. Obviously</a:t>
            </a:r>
            <a:r>
              <a:rPr lang="en-US" dirty="0"/>
              <a:t>, fuel comes </a:t>
            </a:r>
            <a:r>
              <a:rPr lang="en-US" dirty="0" smtClean="0"/>
              <a:t>from the </a:t>
            </a:r>
            <a:r>
              <a:rPr lang="en-US" dirty="0"/>
              <a:t>digestive tract, and its presence there is a result of eating. </a:t>
            </a:r>
            <a:endParaRPr lang="en-US" dirty="0" smtClean="0"/>
          </a:p>
          <a:p>
            <a:pPr>
              <a:buFont typeface="Wingdings" panose="05000000000000000000" pitchFamily="2" charset="2"/>
              <a:buChar char="Ø"/>
            </a:pPr>
            <a:r>
              <a:rPr lang="en-US" dirty="0" smtClean="0"/>
              <a:t>But </a:t>
            </a:r>
            <a:r>
              <a:rPr lang="en-US" dirty="0"/>
              <a:t>the digestive tract is </a:t>
            </a:r>
            <a:r>
              <a:rPr lang="en-US" dirty="0" smtClean="0"/>
              <a:t>sometimes empty</a:t>
            </a:r>
            <a:r>
              <a:rPr lang="en-US" dirty="0"/>
              <a:t>; in fact, most of us wake up in the morning in that condition. </a:t>
            </a:r>
            <a:endParaRPr lang="en-US" dirty="0" smtClean="0"/>
          </a:p>
          <a:p>
            <a:pPr>
              <a:buFont typeface="Wingdings" panose="05000000000000000000" pitchFamily="2" charset="2"/>
              <a:buChar char="Ø"/>
            </a:pPr>
            <a:r>
              <a:rPr lang="en-US" dirty="0" smtClean="0"/>
              <a:t>So </a:t>
            </a:r>
            <a:r>
              <a:rPr lang="en-US" dirty="0"/>
              <a:t>there has to be a </a:t>
            </a:r>
            <a:r>
              <a:rPr lang="en-US" dirty="0" smtClean="0"/>
              <a:t>reservoir that </a:t>
            </a:r>
            <a:r>
              <a:rPr lang="en-US" dirty="0"/>
              <a:t>stores nutrients to keep the body’s cells nourished when the gut is empty. </a:t>
            </a:r>
            <a:endParaRPr lang="en-US" dirty="0" smtClean="0"/>
          </a:p>
          <a:p>
            <a:pPr>
              <a:buFont typeface="Wingdings" panose="05000000000000000000" pitchFamily="2" charset="2"/>
              <a:buChar char="Ø"/>
            </a:pPr>
            <a:r>
              <a:rPr lang="en-US" dirty="0" smtClean="0"/>
              <a:t>Indeed</a:t>
            </a:r>
            <a:r>
              <a:rPr lang="en-US" dirty="0"/>
              <a:t>, there </a:t>
            </a:r>
            <a:r>
              <a:rPr lang="en-US" dirty="0" smtClean="0"/>
              <a:t>are two </a:t>
            </a:r>
            <a:r>
              <a:rPr lang="en-US" dirty="0"/>
              <a:t>reservoirs: </a:t>
            </a:r>
            <a:endParaRPr lang="en-US" dirty="0" smtClean="0"/>
          </a:p>
          <a:p>
            <a:pPr>
              <a:buFont typeface="Wingdings" panose="05000000000000000000" pitchFamily="2" charset="2"/>
              <a:buChar char="Ø"/>
            </a:pPr>
            <a:r>
              <a:rPr lang="en-US" dirty="0" smtClean="0"/>
              <a:t>one </a:t>
            </a:r>
            <a:r>
              <a:rPr lang="en-US" dirty="0"/>
              <a:t>short-term </a:t>
            </a:r>
            <a:r>
              <a:rPr lang="en-US" dirty="0" smtClean="0"/>
              <a:t>(</a:t>
            </a:r>
            <a:r>
              <a:rPr lang="en-US" dirty="0"/>
              <a:t>The short-term reservoir stores </a:t>
            </a:r>
            <a:r>
              <a:rPr lang="en-US" dirty="0" smtClean="0"/>
              <a:t>carbohydrates)</a:t>
            </a:r>
          </a:p>
          <a:p>
            <a:pPr>
              <a:buFont typeface="Wingdings" panose="05000000000000000000" pitchFamily="2" charset="2"/>
              <a:buChar char="Ø"/>
            </a:pPr>
            <a:r>
              <a:rPr lang="en-US" dirty="0" smtClean="0"/>
              <a:t>the </a:t>
            </a:r>
            <a:r>
              <a:rPr lang="en-US" dirty="0"/>
              <a:t>other </a:t>
            </a:r>
            <a:r>
              <a:rPr lang="en-US" dirty="0" smtClean="0"/>
              <a:t>long-term(</a:t>
            </a:r>
            <a:r>
              <a:rPr lang="en-US" dirty="0"/>
              <a:t>the long-term reservoir stores </a:t>
            </a:r>
            <a:r>
              <a:rPr lang="en-US" dirty="0" smtClean="0"/>
              <a:t>fats).</a:t>
            </a:r>
            <a:endParaRPr lang="en-US" dirty="0"/>
          </a:p>
          <a:p>
            <a:endParaRPr lang="en-US" dirty="0" smtClean="0"/>
          </a:p>
        </p:txBody>
      </p:sp>
    </p:spTree>
    <p:extLst>
      <p:ext uri="{BB962C8B-B14F-4D97-AF65-F5344CB8AC3E}">
        <p14:creationId xmlns:p14="http://schemas.microsoft.com/office/powerpoint/2010/main" val="4664635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pPr>
              <a:buFont typeface="Wingdings" panose="05000000000000000000" pitchFamily="2" charset="2"/>
              <a:buChar char="Ø"/>
            </a:pPr>
            <a:r>
              <a:rPr lang="en-US" dirty="0"/>
              <a:t>The short-term reservoir is located in the cells of the liver and the muscles, and it is </a:t>
            </a:r>
            <a:r>
              <a:rPr lang="en-US" dirty="0" smtClean="0"/>
              <a:t>filled  with </a:t>
            </a:r>
            <a:r>
              <a:rPr lang="en-US" dirty="0"/>
              <a:t>a complex, insoluble carbohydrate called </a:t>
            </a:r>
            <a:r>
              <a:rPr lang="en-US" b="1" dirty="0"/>
              <a:t>glycogen</a:t>
            </a:r>
            <a:r>
              <a:rPr lang="en-US" dirty="0" smtClean="0"/>
              <a:t>.</a:t>
            </a:r>
          </a:p>
          <a:p>
            <a:pPr>
              <a:buFont typeface="Wingdings" panose="05000000000000000000" pitchFamily="2" charset="2"/>
              <a:buChar char="Ø"/>
            </a:pPr>
            <a:r>
              <a:rPr lang="en-US" dirty="0" smtClean="0"/>
              <a:t> </a:t>
            </a:r>
            <a:r>
              <a:rPr lang="en-US" dirty="0"/>
              <a:t>For simplicity I will consider only </a:t>
            </a:r>
            <a:r>
              <a:rPr lang="en-US" dirty="0" smtClean="0"/>
              <a:t>one of </a:t>
            </a:r>
            <a:r>
              <a:rPr lang="en-US" dirty="0"/>
              <a:t>these locations: the liver. Cells in the liver convert glucose (a simple, soluble </a:t>
            </a:r>
            <a:r>
              <a:rPr lang="en-US" dirty="0" smtClean="0"/>
              <a:t>carbohydrate) into </a:t>
            </a:r>
            <a:r>
              <a:rPr lang="en-US" dirty="0"/>
              <a:t>glycogen and store the glycogen. </a:t>
            </a:r>
            <a:endParaRPr lang="en-US" dirty="0" smtClean="0"/>
          </a:p>
          <a:p>
            <a:pPr>
              <a:buFont typeface="Wingdings" panose="05000000000000000000" pitchFamily="2" charset="2"/>
              <a:buChar char="Ø"/>
            </a:pPr>
            <a:r>
              <a:rPr lang="en-US" dirty="0" smtClean="0"/>
              <a:t>They </a:t>
            </a:r>
            <a:r>
              <a:rPr lang="en-US" dirty="0"/>
              <a:t>are stimulated to do so by the presence of </a:t>
            </a:r>
            <a:r>
              <a:rPr lang="en-US" b="1" dirty="0"/>
              <a:t>insulin</a:t>
            </a:r>
            <a:r>
              <a:rPr lang="en-US" dirty="0"/>
              <a:t>, </a:t>
            </a:r>
            <a:r>
              <a:rPr lang="en-US" dirty="0" smtClean="0"/>
              <a:t>a peptide </a:t>
            </a:r>
            <a:r>
              <a:rPr lang="en-US" dirty="0"/>
              <a:t>hormone produced by the pancreas</a:t>
            </a:r>
            <a:r>
              <a:rPr lang="en-US" dirty="0" smtClean="0"/>
              <a:t>.</a:t>
            </a:r>
          </a:p>
          <a:p>
            <a:pPr>
              <a:buFont typeface="Wingdings" panose="05000000000000000000" pitchFamily="2" charset="2"/>
              <a:buChar char="Ø"/>
            </a:pPr>
            <a:r>
              <a:rPr lang="en-US" dirty="0" smtClean="0"/>
              <a:t> </a:t>
            </a:r>
            <a:r>
              <a:rPr lang="en-US" dirty="0"/>
              <a:t>Thus, when glucose and insulin are present in </a:t>
            </a:r>
            <a:r>
              <a:rPr lang="en-US" dirty="0" smtClean="0"/>
              <a:t>the blood</a:t>
            </a:r>
            <a:r>
              <a:rPr lang="en-US" dirty="0"/>
              <a:t>, some of the glucose is used as a fuel, and some of it is stored as glycogen</a:t>
            </a:r>
            <a:r>
              <a:rPr lang="en-US" dirty="0" smtClean="0"/>
              <a:t>.</a:t>
            </a:r>
          </a:p>
          <a:p>
            <a:pPr>
              <a:buFont typeface="Wingdings" panose="05000000000000000000" pitchFamily="2" charset="2"/>
              <a:buChar char="Ø"/>
            </a:pPr>
            <a:r>
              <a:rPr lang="en-US" dirty="0" smtClean="0"/>
              <a:t> </a:t>
            </a:r>
            <a:r>
              <a:rPr lang="en-US" dirty="0"/>
              <a:t>Later, when all </a:t>
            </a:r>
            <a:r>
              <a:rPr lang="en-US" dirty="0" smtClean="0"/>
              <a:t>of the </a:t>
            </a:r>
            <a:r>
              <a:rPr lang="en-US" dirty="0"/>
              <a:t>food has been absorbed from the digestive tract, the level of glucose in the blood begins to fall.</a:t>
            </a:r>
          </a:p>
        </p:txBody>
      </p:sp>
    </p:spTree>
    <p:extLst>
      <p:ext uri="{BB962C8B-B14F-4D97-AF65-F5344CB8AC3E}">
        <p14:creationId xmlns:p14="http://schemas.microsoft.com/office/powerpoint/2010/main" val="16753408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The fall in glucose is detected by cells in the pancreas and in the brain. </a:t>
            </a:r>
            <a:endParaRPr lang="en-US" dirty="0" smtClean="0"/>
          </a:p>
          <a:p>
            <a:r>
              <a:rPr lang="en-US" dirty="0" smtClean="0"/>
              <a:t>The </a:t>
            </a:r>
            <a:r>
              <a:rPr lang="en-US" dirty="0"/>
              <a:t>pancreas </a:t>
            </a:r>
            <a:r>
              <a:rPr lang="en-US" dirty="0" smtClean="0"/>
              <a:t>responds by </a:t>
            </a:r>
            <a:r>
              <a:rPr lang="en-US" dirty="0"/>
              <a:t>stopping its secretion of insulin and starting to secrete a different peptide hormone: </a:t>
            </a:r>
            <a:r>
              <a:rPr lang="en-US" b="1" dirty="0"/>
              <a:t>glucagon</a:t>
            </a:r>
            <a:r>
              <a:rPr lang="en-US" dirty="0"/>
              <a:t>.</a:t>
            </a:r>
          </a:p>
          <a:p>
            <a:r>
              <a:rPr lang="en-US" dirty="0"/>
              <a:t>The effect of glucagon is opposite that of insulin: It stimulates the conversion of glycogen </a:t>
            </a:r>
            <a:r>
              <a:rPr lang="en-US" dirty="0" smtClean="0"/>
              <a:t>into glucose</a:t>
            </a:r>
            <a:r>
              <a:rPr lang="en-US" dirty="0"/>
              <a:t>. </a:t>
            </a:r>
            <a:endParaRPr lang="en-US" dirty="0" smtClean="0"/>
          </a:p>
          <a:p>
            <a:endParaRPr lang="en-US" dirty="0"/>
          </a:p>
        </p:txBody>
      </p:sp>
      <p:pic>
        <p:nvPicPr>
          <p:cNvPr id="4" name="Picture 3"/>
          <p:cNvPicPr>
            <a:picLocks noChangeAspect="1"/>
          </p:cNvPicPr>
          <p:nvPr/>
        </p:nvPicPr>
        <p:blipFill>
          <a:blip r:embed="rId2"/>
          <a:stretch>
            <a:fillRect/>
          </a:stretch>
        </p:blipFill>
        <p:spPr>
          <a:xfrm>
            <a:off x="838200" y="4402183"/>
            <a:ext cx="11140440" cy="2756263"/>
          </a:xfrm>
          <a:prstGeom prst="rect">
            <a:avLst/>
          </a:prstGeom>
        </p:spPr>
      </p:pic>
    </p:spTree>
    <p:extLst>
      <p:ext uri="{BB962C8B-B14F-4D97-AF65-F5344CB8AC3E}">
        <p14:creationId xmlns:p14="http://schemas.microsoft.com/office/powerpoint/2010/main" val="18887046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pPr algn="just">
              <a:buFont typeface="Wingdings" panose="05000000000000000000" pitchFamily="2" charset="2"/>
              <a:buChar char="Ø"/>
            </a:pPr>
            <a:r>
              <a:rPr lang="en-US" dirty="0"/>
              <a:t>Thus, the liver soaks up excess glucose and stores it as glycogen when </a:t>
            </a:r>
            <a:r>
              <a:rPr lang="en-US" dirty="0" smtClean="0"/>
              <a:t>plenty of </a:t>
            </a:r>
            <a:r>
              <a:rPr lang="en-US" dirty="0"/>
              <a:t>glucose is available, and it releases glucose from its reservoir when the </a:t>
            </a:r>
            <a:r>
              <a:rPr lang="en-US" dirty="0" smtClean="0"/>
              <a:t>digestive tract </a:t>
            </a:r>
            <a:r>
              <a:rPr lang="en-US" dirty="0"/>
              <a:t>becomes empty and the level of glucose in the blood begins to fall.</a:t>
            </a:r>
          </a:p>
          <a:p>
            <a:pPr algn="just">
              <a:buFont typeface="Wingdings" panose="05000000000000000000" pitchFamily="2" charset="2"/>
              <a:buChar char="Ø"/>
            </a:pPr>
            <a:r>
              <a:rPr lang="en-US" dirty="0"/>
              <a:t>The carbohydrate reservoir in the liver is reserved primarily for the </a:t>
            </a:r>
            <a:r>
              <a:rPr lang="en-US" dirty="0" smtClean="0"/>
              <a:t>central nervous </a:t>
            </a:r>
            <a:r>
              <a:rPr lang="en-US" dirty="0"/>
              <a:t>system. When you wake in the morning, your brain is being </a:t>
            </a:r>
            <a:r>
              <a:rPr lang="en-US" dirty="0" smtClean="0"/>
              <a:t>fed by </a:t>
            </a:r>
            <a:r>
              <a:rPr lang="en-US" dirty="0"/>
              <a:t>your liver, which is in the process </a:t>
            </a:r>
            <a:r>
              <a:rPr lang="en-US" dirty="0" smtClean="0"/>
              <a:t>of converting </a:t>
            </a:r>
            <a:r>
              <a:rPr lang="en-US" dirty="0"/>
              <a:t>glycogen to glucose </a:t>
            </a:r>
            <a:r>
              <a:rPr lang="en-US" dirty="0" smtClean="0"/>
              <a:t>and releasing </a:t>
            </a:r>
            <a:r>
              <a:rPr lang="en-US" dirty="0"/>
              <a:t>it into the blood. </a:t>
            </a:r>
            <a:endParaRPr lang="en-US" dirty="0" smtClean="0"/>
          </a:p>
          <a:p>
            <a:pPr algn="just">
              <a:buFont typeface="Wingdings" panose="05000000000000000000" pitchFamily="2" charset="2"/>
              <a:buChar char="Ø"/>
            </a:pPr>
            <a:r>
              <a:rPr lang="en-US" dirty="0" smtClean="0"/>
              <a:t>The </a:t>
            </a:r>
            <a:r>
              <a:rPr lang="en-US" dirty="0"/>
              <a:t>glucose reaches the CNS, where it is </a:t>
            </a:r>
            <a:r>
              <a:rPr lang="en-US" dirty="0" smtClean="0"/>
              <a:t>absorbed and </a:t>
            </a:r>
            <a:r>
              <a:rPr lang="en-US" dirty="0"/>
              <a:t>metabolized by the neurons and the glia. This process can continue for </a:t>
            </a:r>
            <a:r>
              <a:rPr lang="en-US" dirty="0" smtClean="0"/>
              <a:t>a few </a:t>
            </a:r>
            <a:r>
              <a:rPr lang="en-US" dirty="0"/>
              <a:t>hours, until all of the carbohydrate reservoir in the liver is used up. (The average liver </a:t>
            </a:r>
            <a:r>
              <a:rPr lang="en-US" dirty="0" smtClean="0"/>
              <a:t>holds approximately </a:t>
            </a:r>
            <a:r>
              <a:rPr lang="en-US" dirty="0"/>
              <a:t>300 calories of carbohydrate.) </a:t>
            </a:r>
            <a:endParaRPr lang="en-US" dirty="0" smtClean="0"/>
          </a:p>
          <a:p>
            <a:pPr algn="just">
              <a:buFont typeface="Wingdings" panose="05000000000000000000" pitchFamily="2" charset="2"/>
              <a:buChar char="Ø"/>
            </a:pPr>
            <a:r>
              <a:rPr lang="en-US" dirty="0" smtClean="0"/>
              <a:t>Usually</a:t>
            </a:r>
            <a:r>
              <a:rPr lang="en-US" dirty="0"/>
              <a:t>, we eat some food before this reservoir </a:t>
            </a:r>
            <a:r>
              <a:rPr lang="en-US" dirty="0" smtClean="0"/>
              <a:t>gets depleted</a:t>
            </a:r>
            <a:r>
              <a:rPr lang="en-US" dirty="0"/>
              <a:t>, which permits us to refill it. But if we do not eat, the CNS (and the rest of the body) </a:t>
            </a:r>
            <a:r>
              <a:rPr lang="en-US" dirty="0" smtClean="0"/>
              <a:t>must start </a:t>
            </a:r>
            <a:r>
              <a:rPr lang="en-US" dirty="0"/>
              <a:t>living on the products of the long-term reservoir.</a:t>
            </a:r>
          </a:p>
        </p:txBody>
      </p:sp>
    </p:spTree>
    <p:extLst>
      <p:ext uri="{BB962C8B-B14F-4D97-AF65-F5344CB8AC3E}">
        <p14:creationId xmlns:p14="http://schemas.microsoft.com/office/powerpoint/2010/main" val="38283859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long-term reservoir</a:t>
            </a:r>
          </a:p>
        </p:txBody>
      </p:sp>
      <p:sp>
        <p:nvSpPr>
          <p:cNvPr id="3" name="Content Placeholder 2"/>
          <p:cNvSpPr>
            <a:spLocks noGrp="1"/>
          </p:cNvSpPr>
          <p:nvPr>
            <p:ph idx="1"/>
          </p:nvPr>
        </p:nvSpPr>
        <p:spPr/>
        <p:txBody>
          <a:bodyPr>
            <a:normAutofit fontScale="92500" lnSpcReduction="20000"/>
          </a:bodyPr>
          <a:lstStyle/>
          <a:p>
            <a:pPr>
              <a:buFont typeface="Wingdings" panose="05000000000000000000" pitchFamily="2" charset="2"/>
              <a:buChar char="Ø"/>
            </a:pPr>
            <a:r>
              <a:rPr lang="en-US" dirty="0"/>
              <a:t>Our long-term reservoir consists of adipose tissue (fat tissue). </a:t>
            </a:r>
            <a:endParaRPr lang="en-US" dirty="0" smtClean="0"/>
          </a:p>
          <a:p>
            <a:pPr>
              <a:buFont typeface="Wingdings" panose="05000000000000000000" pitchFamily="2" charset="2"/>
              <a:buChar char="Ø"/>
            </a:pPr>
            <a:r>
              <a:rPr lang="en-US" dirty="0" smtClean="0"/>
              <a:t>This </a:t>
            </a:r>
            <a:r>
              <a:rPr lang="en-US" dirty="0"/>
              <a:t>reservoir is filled with </a:t>
            </a:r>
            <a:r>
              <a:rPr lang="en-US" dirty="0" smtClean="0"/>
              <a:t>fats, or</a:t>
            </a:r>
            <a:r>
              <a:rPr lang="en-US" dirty="0"/>
              <a:t>, more precisely, with </a:t>
            </a:r>
            <a:r>
              <a:rPr lang="en-US" b="1" dirty="0"/>
              <a:t>triglycerides</a:t>
            </a:r>
            <a:r>
              <a:rPr lang="en-US" dirty="0"/>
              <a:t>. Triglycerides are complex molecules that contain </a:t>
            </a:r>
            <a:r>
              <a:rPr lang="en-US" b="1" dirty="0" smtClean="0"/>
              <a:t>glycerol </a:t>
            </a:r>
            <a:r>
              <a:rPr lang="en-US" dirty="0" smtClean="0"/>
              <a:t>(a </a:t>
            </a:r>
            <a:r>
              <a:rPr lang="en-US" dirty="0"/>
              <a:t>soluble carbohydrate, also called </a:t>
            </a:r>
            <a:r>
              <a:rPr lang="en-US" i="1" dirty="0" err="1"/>
              <a:t>glycerine</a:t>
            </a:r>
            <a:r>
              <a:rPr lang="en-US" dirty="0"/>
              <a:t>) combined with three </a:t>
            </a:r>
            <a:r>
              <a:rPr lang="en-US" b="1" dirty="0"/>
              <a:t>fatty acids </a:t>
            </a:r>
            <a:r>
              <a:rPr lang="en-US" dirty="0"/>
              <a:t>(stearic acid, </a:t>
            </a:r>
            <a:r>
              <a:rPr lang="en-US" dirty="0" smtClean="0"/>
              <a:t>oleic acid</a:t>
            </a:r>
            <a:r>
              <a:rPr lang="en-US" dirty="0"/>
              <a:t>, and palmitic acid</a:t>
            </a:r>
            <a:r>
              <a:rPr lang="en-US" dirty="0" smtClean="0"/>
              <a:t>).</a:t>
            </a:r>
          </a:p>
          <a:p>
            <a:pPr>
              <a:buFont typeface="Wingdings" panose="05000000000000000000" pitchFamily="2" charset="2"/>
              <a:buChar char="Ø"/>
            </a:pPr>
            <a:r>
              <a:rPr lang="en-US" dirty="0" smtClean="0"/>
              <a:t> </a:t>
            </a:r>
            <a:r>
              <a:rPr lang="en-US" dirty="0"/>
              <a:t>Adipose tissue is found beneath the skin and in various locations in </a:t>
            </a:r>
            <a:r>
              <a:rPr lang="en-US" dirty="0" smtClean="0"/>
              <a:t>the abdominal </a:t>
            </a:r>
            <a:r>
              <a:rPr lang="en-US" dirty="0"/>
              <a:t>cavity</a:t>
            </a:r>
            <a:r>
              <a:rPr lang="en-US" dirty="0" smtClean="0"/>
              <a:t>.</a:t>
            </a:r>
          </a:p>
          <a:p>
            <a:pPr>
              <a:buFont typeface="Wingdings" panose="05000000000000000000" pitchFamily="2" charset="2"/>
              <a:buChar char="Ø"/>
            </a:pPr>
            <a:r>
              <a:rPr lang="en-US" dirty="0" smtClean="0"/>
              <a:t> </a:t>
            </a:r>
            <a:r>
              <a:rPr lang="en-US" dirty="0"/>
              <a:t>It consists of cells that are capable of absorbing nutrients from the blood, </a:t>
            </a:r>
            <a:r>
              <a:rPr lang="en-US" dirty="0" smtClean="0"/>
              <a:t>converting them </a:t>
            </a:r>
            <a:r>
              <a:rPr lang="en-US" dirty="0"/>
              <a:t>to triglycerides, and storing them. </a:t>
            </a:r>
            <a:endParaRPr lang="en-US" dirty="0" smtClean="0"/>
          </a:p>
          <a:p>
            <a:pPr>
              <a:buFont typeface="Wingdings" panose="05000000000000000000" pitchFamily="2" charset="2"/>
              <a:buChar char="Ø"/>
            </a:pPr>
            <a:r>
              <a:rPr lang="en-US" dirty="0" smtClean="0"/>
              <a:t>These </a:t>
            </a:r>
            <a:r>
              <a:rPr lang="en-US" dirty="0"/>
              <a:t>cells can expand enormously in size; in </a:t>
            </a:r>
            <a:r>
              <a:rPr lang="en-US" dirty="0" smtClean="0"/>
              <a:t>fact, the </a:t>
            </a:r>
            <a:r>
              <a:rPr lang="en-US" dirty="0"/>
              <a:t>primary physical difference between an obese person and a person of normal weight is </a:t>
            </a:r>
            <a:r>
              <a:rPr lang="en-US" dirty="0" smtClean="0"/>
              <a:t>the size </a:t>
            </a:r>
            <a:r>
              <a:rPr lang="en-US" dirty="0"/>
              <a:t>of their fat cells, which is determined by the amount of triglycerides that these cells contain.</a:t>
            </a:r>
          </a:p>
        </p:txBody>
      </p:sp>
    </p:spTree>
    <p:extLst>
      <p:ext uri="{BB962C8B-B14F-4D97-AF65-F5344CB8AC3E}">
        <p14:creationId xmlns:p14="http://schemas.microsoft.com/office/powerpoint/2010/main" val="9569449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0000" lnSpcReduction="20000"/>
          </a:bodyPr>
          <a:lstStyle/>
          <a:p>
            <a:pPr algn="just">
              <a:buFont typeface="Wingdings" panose="05000000000000000000" pitchFamily="2" charset="2"/>
              <a:buChar char="Ø"/>
            </a:pPr>
            <a:r>
              <a:rPr lang="en-US" b="1" dirty="0"/>
              <a:t>The long-term fat reservoir is obviously what keeps us alive when we are fasting</a:t>
            </a:r>
            <a:r>
              <a:rPr lang="en-US" b="1" dirty="0" smtClean="0"/>
              <a:t>.  </a:t>
            </a:r>
            <a:r>
              <a:rPr lang="en-US" b="1" dirty="0"/>
              <a:t>As we </a:t>
            </a:r>
            <a:r>
              <a:rPr lang="en-US" b="1" dirty="0" smtClean="0"/>
              <a:t>begin to </a:t>
            </a:r>
            <a:r>
              <a:rPr lang="en-US" b="1" dirty="0"/>
              <a:t>use the contents of our short-term carbohydrate reservoir, fat cells start converting </a:t>
            </a:r>
            <a:r>
              <a:rPr lang="en-US" b="1" dirty="0" smtClean="0"/>
              <a:t>triglycerides into </a:t>
            </a:r>
            <a:r>
              <a:rPr lang="en-US" b="1" dirty="0"/>
              <a:t>fuels that the cells can use and releasing these fuels into the bloodstream. </a:t>
            </a:r>
            <a:endParaRPr lang="en-US" b="1" dirty="0" smtClean="0"/>
          </a:p>
          <a:p>
            <a:pPr algn="just">
              <a:buFont typeface="Wingdings" panose="05000000000000000000" pitchFamily="2" charset="2"/>
              <a:buChar char="Ø"/>
            </a:pPr>
            <a:r>
              <a:rPr lang="en-US" b="1" dirty="0" smtClean="0"/>
              <a:t>As </a:t>
            </a:r>
            <a:r>
              <a:rPr lang="en-US" b="1" dirty="0"/>
              <a:t>we just saw, </a:t>
            </a:r>
            <a:r>
              <a:rPr lang="en-US" b="1" dirty="0" smtClean="0"/>
              <a:t>when we </a:t>
            </a:r>
            <a:r>
              <a:rPr lang="en-US" b="1" dirty="0"/>
              <a:t>wake in the morning with an empty digestive tract, our brain (in fact, all of the central </a:t>
            </a:r>
            <a:r>
              <a:rPr lang="en-US" b="1" dirty="0" smtClean="0"/>
              <a:t>nervous system</a:t>
            </a:r>
            <a:r>
              <a:rPr lang="en-US" b="1" dirty="0"/>
              <a:t>) is living on glucose released by the liver</a:t>
            </a:r>
            <a:r>
              <a:rPr lang="en-US" b="1" dirty="0" smtClean="0"/>
              <a:t>.</a:t>
            </a:r>
          </a:p>
          <a:p>
            <a:pPr algn="just">
              <a:buFont typeface="Wingdings" panose="05000000000000000000" pitchFamily="2" charset="2"/>
              <a:buChar char="Ø"/>
            </a:pPr>
            <a:r>
              <a:rPr lang="en-US" b="1" dirty="0" smtClean="0"/>
              <a:t> </a:t>
            </a:r>
            <a:r>
              <a:rPr lang="en-US" b="1" dirty="0"/>
              <a:t>But what about the other cells of the body? </a:t>
            </a:r>
            <a:r>
              <a:rPr lang="en-US" b="1" dirty="0" smtClean="0"/>
              <a:t>They are </a:t>
            </a:r>
            <a:r>
              <a:rPr lang="en-US" b="1" dirty="0"/>
              <a:t>living on fatty acids, sparing the glucose for the brain. </a:t>
            </a:r>
            <a:r>
              <a:rPr lang="en-US" b="1" dirty="0" smtClean="0"/>
              <a:t>The sympathetic </a:t>
            </a:r>
            <a:r>
              <a:rPr lang="en-US" b="1" dirty="0"/>
              <a:t>nervous system is </a:t>
            </a:r>
            <a:r>
              <a:rPr lang="en-US" b="1" dirty="0" smtClean="0"/>
              <a:t>primarily involved </a:t>
            </a:r>
            <a:r>
              <a:rPr lang="en-US" b="1" dirty="0"/>
              <a:t>in the breakdown and utilization of stored nutrients</a:t>
            </a:r>
            <a:r>
              <a:rPr lang="en-US" b="1" dirty="0" smtClean="0"/>
              <a:t>.</a:t>
            </a:r>
          </a:p>
          <a:p>
            <a:pPr algn="just">
              <a:buFont typeface="Wingdings" panose="05000000000000000000" pitchFamily="2" charset="2"/>
              <a:buChar char="Ø"/>
            </a:pPr>
            <a:r>
              <a:rPr lang="en-US" b="1" dirty="0" smtClean="0"/>
              <a:t> </a:t>
            </a:r>
            <a:r>
              <a:rPr lang="en-US" b="1" dirty="0"/>
              <a:t>When the digestive system </a:t>
            </a:r>
            <a:r>
              <a:rPr lang="en-US" b="1" dirty="0" smtClean="0"/>
              <a:t>is empty</a:t>
            </a:r>
            <a:r>
              <a:rPr lang="en-US" b="1" dirty="0"/>
              <a:t>, there is an increase in the activity of the sympathetic axons that </a:t>
            </a:r>
            <a:r>
              <a:rPr lang="en-US" b="1" dirty="0" smtClean="0"/>
              <a:t>innervate (supply it nerves) </a:t>
            </a:r>
            <a:r>
              <a:rPr lang="en-US" b="1" dirty="0"/>
              <a:t>adipose tissue, </a:t>
            </a:r>
            <a:r>
              <a:rPr lang="en-US" b="1" dirty="0" smtClean="0"/>
              <a:t>the pancreas</a:t>
            </a:r>
            <a:r>
              <a:rPr lang="en-US" b="1" dirty="0"/>
              <a:t>, and the adrenal medulla. </a:t>
            </a:r>
            <a:endParaRPr lang="en-US" b="1" dirty="0" smtClean="0"/>
          </a:p>
          <a:p>
            <a:pPr algn="just">
              <a:buFont typeface="Wingdings" panose="05000000000000000000" pitchFamily="2" charset="2"/>
              <a:buChar char="Ø"/>
            </a:pPr>
            <a:r>
              <a:rPr lang="en-US" b="1" dirty="0" smtClean="0"/>
              <a:t>All </a:t>
            </a:r>
            <a:r>
              <a:rPr lang="en-US" b="1" dirty="0"/>
              <a:t>three effects (direct neural stimulation, secretion of </a:t>
            </a:r>
            <a:r>
              <a:rPr lang="en-US" b="1" dirty="0" smtClean="0"/>
              <a:t>glucagon, and </a:t>
            </a:r>
            <a:r>
              <a:rPr lang="en-US" b="1" dirty="0"/>
              <a:t>secretion of </a:t>
            </a:r>
            <a:r>
              <a:rPr lang="en-US" b="1" dirty="0" err="1" smtClean="0"/>
              <a:t>catecholamines,hormones</a:t>
            </a:r>
            <a:r>
              <a:rPr lang="en-US" b="1" dirty="0" smtClean="0"/>
              <a:t> produced by adrenal glands) </a:t>
            </a:r>
            <a:r>
              <a:rPr lang="en-US" b="1" dirty="0"/>
              <a:t>cause triglycerides in the long-term fat reservoir to be </a:t>
            </a:r>
            <a:r>
              <a:rPr lang="en-US" b="1" dirty="0" smtClean="0"/>
              <a:t>broken down </a:t>
            </a:r>
            <a:r>
              <a:rPr lang="en-US" b="1" dirty="0"/>
              <a:t>into glycerol and fatty acids. </a:t>
            </a:r>
            <a:endParaRPr lang="en-US" b="1" dirty="0" smtClean="0"/>
          </a:p>
          <a:p>
            <a:pPr algn="just">
              <a:buFont typeface="Wingdings" panose="05000000000000000000" pitchFamily="2" charset="2"/>
              <a:buChar char="Ø"/>
            </a:pPr>
            <a:r>
              <a:rPr lang="en-US" b="1" dirty="0" smtClean="0"/>
              <a:t>The </a:t>
            </a:r>
            <a:r>
              <a:rPr lang="en-US" b="1" dirty="0"/>
              <a:t>fatty acids can be directly metabolized by cells in all of </a:t>
            </a:r>
            <a:r>
              <a:rPr lang="en-US" b="1" dirty="0" smtClean="0"/>
              <a:t>the body </a:t>
            </a:r>
            <a:r>
              <a:rPr lang="en-US" b="1" i="1" dirty="0"/>
              <a:t>except the brain, </a:t>
            </a:r>
            <a:r>
              <a:rPr lang="en-US" b="1" dirty="0"/>
              <a:t>which needs glucose. That leaves glycerol. The liver takes up glycerol </a:t>
            </a:r>
            <a:r>
              <a:rPr lang="en-US" b="1" dirty="0" smtClean="0"/>
              <a:t>and converts </a:t>
            </a:r>
            <a:r>
              <a:rPr lang="en-US" b="1" dirty="0"/>
              <a:t>it to glucose. That glucose, too, is available to the brain.</a:t>
            </a:r>
          </a:p>
        </p:txBody>
      </p:sp>
    </p:spTree>
    <p:extLst>
      <p:ext uri="{BB962C8B-B14F-4D97-AF65-F5344CB8AC3E}">
        <p14:creationId xmlns:p14="http://schemas.microsoft.com/office/powerpoint/2010/main" val="37522553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Physiological Regulatory Mechanisms</a:t>
            </a:r>
          </a:p>
        </p:txBody>
      </p:sp>
      <p:sp>
        <p:nvSpPr>
          <p:cNvPr id="3" name="Content Placeholder 2"/>
          <p:cNvSpPr>
            <a:spLocks noGrp="1"/>
          </p:cNvSpPr>
          <p:nvPr>
            <p:ph idx="1"/>
          </p:nvPr>
        </p:nvSpPr>
        <p:spPr/>
        <p:txBody>
          <a:bodyPr>
            <a:normAutofit lnSpcReduction="10000"/>
          </a:bodyPr>
          <a:lstStyle/>
          <a:p>
            <a:r>
              <a:rPr lang="en-US" dirty="0">
                <a:latin typeface="MinionPro-Regular"/>
              </a:rPr>
              <a:t>A physiological regulatory mechanism maintains the constancy of some internal characteristic </a:t>
            </a:r>
            <a:r>
              <a:rPr lang="en-US" dirty="0" smtClean="0">
                <a:latin typeface="MinionPro-Regular"/>
              </a:rPr>
              <a:t>of the </a:t>
            </a:r>
            <a:r>
              <a:rPr lang="en-US" dirty="0">
                <a:latin typeface="MinionPro-Regular"/>
              </a:rPr>
              <a:t>organism in the face of external variability—for example, keeping body temperature </a:t>
            </a:r>
            <a:r>
              <a:rPr lang="en-US" dirty="0" smtClean="0">
                <a:latin typeface="MinionPro-Regular"/>
              </a:rPr>
              <a:t>constant despite </a:t>
            </a:r>
            <a:r>
              <a:rPr lang="en-US" dirty="0">
                <a:latin typeface="MinionPro-Regular"/>
              </a:rPr>
              <a:t>changes in the ambient temperature</a:t>
            </a:r>
            <a:r>
              <a:rPr lang="en-US" dirty="0" smtClean="0">
                <a:latin typeface="MinionPro-Regular"/>
              </a:rPr>
              <a:t>.</a:t>
            </a:r>
          </a:p>
          <a:p>
            <a:pPr>
              <a:buFont typeface="Wingdings" panose="05000000000000000000" pitchFamily="2" charset="2"/>
              <a:buChar char="§"/>
            </a:pPr>
            <a:r>
              <a:rPr lang="en-US" dirty="0" smtClean="0">
                <a:latin typeface="MinionPro-Regular"/>
              </a:rPr>
              <a:t> </a:t>
            </a:r>
            <a:r>
              <a:rPr lang="en-US" dirty="0">
                <a:latin typeface="MinionPro-Regular"/>
              </a:rPr>
              <a:t>A regulatory mechanism contains four </a:t>
            </a:r>
            <a:r>
              <a:rPr lang="en-US" dirty="0" smtClean="0">
                <a:latin typeface="MinionPro-Regular"/>
              </a:rPr>
              <a:t>essential features:</a:t>
            </a:r>
          </a:p>
          <a:p>
            <a:pPr>
              <a:buFont typeface="Wingdings" panose="05000000000000000000" pitchFamily="2" charset="2"/>
              <a:buChar char="§"/>
            </a:pPr>
            <a:r>
              <a:rPr lang="en-US" dirty="0" smtClean="0">
                <a:latin typeface="MinionPro-Regular"/>
              </a:rPr>
              <a:t> </a:t>
            </a:r>
            <a:r>
              <a:rPr lang="en-US" dirty="0">
                <a:latin typeface="MinionPro-Regular"/>
              </a:rPr>
              <a:t>the </a:t>
            </a:r>
            <a:r>
              <a:rPr lang="en-US" b="1" dirty="0">
                <a:latin typeface="MinionPro-Bold"/>
              </a:rPr>
              <a:t>system variable </a:t>
            </a:r>
            <a:r>
              <a:rPr lang="en-US" dirty="0">
                <a:latin typeface="MinionPro-Regular"/>
              </a:rPr>
              <a:t>(the characteristic to be regulated</a:t>
            </a:r>
            <a:r>
              <a:rPr lang="en-US" dirty="0" smtClean="0">
                <a:latin typeface="MinionPro-Regular"/>
              </a:rPr>
              <a:t>),</a:t>
            </a:r>
          </a:p>
          <a:p>
            <a:pPr>
              <a:buFont typeface="Wingdings" panose="05000000000000000000" pitchFamily="2" charset="2"/>
              <a:buChar char="§"/>
            </a:pPr>
            <a:r>
              <a:rPr lang="en-US" dirty="0" smtClean="0">
                <a:latin typeface="MinionPro-Regular"/>
              </a:rPr>
              <a:t> </a:t>
            </a:r>
            <a:r>
              <a:rPr lang="en-US" dirty="0">
                <a:latin typeface="MinionPro-Regular"/>
              </a:rPr>
              <a:t>a </a:t>
            </a:r>
            <a:r>
              <a:rPr lang="en-US" b="1" dirty="0">
                <a:latin typeface="MinionPro-Bold"/>
              </a:rPr>
              <a:t>set point </a:t>
            </a:r>
            <a:r>
              <a:rPr lang="en-US" dirty="0">
                <a:latin typeface="MinionPro-Regular"/>
              </a:rPr>
              <a:t>(the optimal value </a:t>
            </a:r>
            <a:r>
              <a:rPr lang="en-US" dirty="0" smtClean="0">
                <a:latin typeface="MinionPro-Regular"/>
              </a:rPr>
              <a:t>of the </a:t>
            </a:r>
            <a:r>
              <a:rPr lang="en-US" dirty="0">
                <a:latin typeface="MinionPro-Regular"/>
              </a:rPr>
              <a:t>system variable</a:t>
            </a:r>
            <a:r>
              <a:rPr lang="en-US" dirty="0" smtClean="0">
                <a:latin typeface="MinionPro-Regular"/>
              </a:rPr>
              <a:t>),</a:t>
            </a:r>
          </a:p>
          <a:p>
            <a:pPr>
              <a:buFont typeface="Wingdings" panose="05000000000000000000" pitchFamily="2" charset="2"/>
              <a:buChar char="§"/>
            </a:pPr>
            <a:r>
              <a:rPr lang="en-US" dirty="0" smtClean="0">
                <a:latin typeface="MinionPro-Regular"/>
              </a:rPr>
              <a:t> </a:t>
            </a:r>
            <a:r>
              <a:rPr lang="en-US" dirty="0">
                <a:latin typeface="MinionPro-Regular"/>
              </a:rPr>
              <a:t>a </a:t>
            </a:r>
            <a:r>
              <a:rPr lang="en-US" b="1" dirty="0">
                <a:latin typeface="MinionPro-Bold"/>
              </a:rPr>
              <a:t>detector </a:t>
            </a:r>
            <a:r>
              <a:rPr lang="en-US" dirty="0">
                <a:latin typeface="MinionPro-Regular"/>
              </a:rPr>
              <a:t>that monitors the value of the system variable</a:t>
            </a:r>
            <a:r>
              <a:rPr lang="en-US" dirty="0" smtClean="0">
                <a:latin typeface="MinionPro-Regular"/>
              </a:rPr>
              <a:t>,</a:t>
            </a:r>
          </a:p>
          <a:p>
            <a:pPr>
              <a:buFont typeface="Wingdings" panose="05000000000000000000" pitchFamily="2" charset="2"/>
              <a:buChar char="§"/>
            </a:pPr>
            <a:r>
              <a:rPr lang="en-US" dirty="0" smtClean="0">
                <a:latin typeface="MinionPro-Regular"/>
              </a:rPr>
              <a:t> </a:t>
            </a:r>
            <a:r>
              <a:rPr lang="en-US" dirty="0">
                <a:latin typeface="MinionPro-Regular"/>
              </a:rPr>
              <a:t>and a </a:t>
            </a:r>
            <a:r>
              <a:rPr lang="en-US" b="1" dirty="0" smtClean="0">
                <a:latin typeface="MinionPro-Bold"/>
              </a:rPr>
              <a:t>correctional mechanism </a:t>
            </a:r>
            <a:r>
              <a:rPr lang="en-US" dirty="0">
                <a:latin typeface="MinionPro-Regular"/>
              </a:rPr>
              <a:t>that restores the system variable to the set point.</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33162049"/>
      </p:ext>
    </p:extLst>
  </p:cSld>
  <p:clrMapOvr>
    <a:masterClrMapping/>
  </p:clrMapOvr>
  <mc:AlternateContent xmlns:mc="http://schemas.openxmlformats.org/markup-compatibility/2006" xmlns:p14="http://schemas.microsoft.com/office/powerpoint/2010/main">
    <mc:Choice Requires="p14">
      <p:transition spd="slow" p14:dur="2000" advTm="70176"/>
    </mc:Choice>
    <mc:Fallback xmlns="">
      <p:transition spd="slow" advTm="70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838200" y="1825624"/>
            <a:ext cx="10515600" cy="5032375"/>
          </a:xfrm>
        </p:spPr>
        <p:txBody>
          <a:bodyPr>
            <a:normAutofit fontScale="70000" lnSpcReduction="20000"/>
          </a:bodyPr>
          <a:lstStyle/>
          <a:p>
            <a:pPr marL="0" indent="0">
              <a:buNone/>
            </a:pPr>
            <a:r>
              <a:rPr lang="en-US" b="1" dirty="0" smtClean="0"/>
              <a:t>You may be asking why the rest of the body’s cells treat the brain so kindly, letting it consume</a:t>
            </a:r>
          </a:p>
          <a:p>
            <a:pPr marL="0" indent="0">
              <a:buNone/>
            </a:pPr>
            <a:r>
              <a:rPr lang="en-US" b="1" dirty="0" smtClean="0"/>
              <a:t>almost all the glucose that the liver releases from its carbohydrate reservoir and constructs from</a:t>
            </a:r>
          </a:p>
          <a:p>
            <a:pPr marL="0" indent="0">
              <a:buNone/>
            </a:pPr>
            <a:r>
              <a:rPr lang="en-US" b="1" dirty="0" smtClean="0"/>
              <a:t>glycerol</a:t>
            </a:r>
            <a:r>
              <a:rPr lang="en-US" dirty="0" smtClean="0"/>
              <a:t>. </a:t>
            </a:r>
          </a:p>
          <a:p>
            <a:pPr>
              <a:lnSpc>
                <a:spcPct val="120000"/>
              </a:lnSpc>
              <a:buFont typeface="Wingdings" panose="05000000000000000000" pitchFamily="2" charset="2"/>
              <a:buChar char="Ø"/>
            </a:pPr>
            <a:r>
              <a:rPr lang="en-US" dirty="0" smtClean="0"/>
              <a:t>The answer is simple: Insulin has several other functions besides causing glucose to be converted to glycogen. </a:t>
            </a:r>
          </a:p>
          <a:p>
            <a:pPr>
              <a:lnSpc>
                <a:spcPct val="120000"/>
              </a:lnSpc>
              <a:buFont typeface="Wingdings" panose="05000000000000000000" pitchFamily="2" charset="2"/>
              <a:buChar char="Ø"/>
            </a:pPr>
            <a:r>
              <a:rPr lang="en-US" dirty="0" smtClean="0"/>
              <a:t>One of these functions is controlling the entry of glucose into cells.</a:t>
            </a:r>
          </a:p>
          <a:p>
            <a:pPr>
              <a:lnSpc>
                <a:spcPct val="120000"/>
              </a:lnSpc>
              <a:buFont typeface="Wingdings" panose="05000000000000000000" pitchFamily="2" charset="2"/>
              <a:buChar char="Ø"/>
            </a:pPr>
            <a:r>
              <a:rPr lang="en-US" dirty="0" smtClean="0"/>
              <a:t> To be taken </a:t>
            </a:r>
            <a:r>
              <a:rPr lang="en-US" dirty="0"/>
              <a:t>into a cell, glucose must be transported there by </a:t>
            </a:r>
            <a:r>
              <a:rPr lang="en-US" i="1" dirty="0"/>
              <a:t>glucose transporters</a:t>
            </a:r>
            <a:r>
              <a:rPr lang="en-US" dirty="0"/>
              <a:t>—protein </a:t>
            </a:r>
            <a:r>
              <a:rPr lang="en-US" dirty="0" smtClean="0"/>
              <a:t>molecules that </a:t>
            </a:r>
            <a:r>
              <a:rPr lang="en-US" dirty="0"/>
              <a:t>are situated in the membrane and are similar to those responsible for the reuptake of </a:t>
            </a:r>
            <a:r>
              <a:rPr lang="en-US" dirty="0" smtClean="0"/>
              <a:t>transmitter substances.</a:t>
            </a:r>
          </a:p>
          <a:p>
            <a:pPr>
              <a:lnSpc>
                <a:spcPct val="120000"/>
              </a:lnSpc>
              <a:buFont typeface="Wingdings" panose="05000000000000000000" pitchFamily="2" charset="2"/>
              <a:buChar char="Ø"/>
            </a:pPr>
            <a:r>
              <a:rPr lang="en-US" dirty="0" smtClean="0"/>
              <a:t> </a:t>
            </a:r>
            <a:r>
              <a:rPr lang="en-US" b="1" dirty="0"/>
              <a:t>Glucose transporters contain insulin receptors, which control their </a:t>
            </a:r>
            <a:r>
              <a:rPr lang="en-US" b="1" dirty="0" smtClean="0"/>
              <a:t>activity; only </a:t>
            </a:r>
            <a:r>
              <a:rPr lang="en-US" b="1" dirty="0"/>
              <a:t>when insulin binds with these receptors can glucose be transported into the cell. </a:t>
            </a:r>
            <a:endParaRPr lang="en-US" b="1" dirty="0" smtClean="0"/>
          </a:p>
          <a:p>
            <a:pPr>
              <a:lnSpc>
                <a:spcPct val="120000"/>
              </a:lnSpc>
              <a:buFont typeface="Wingdings" panose="05000000000000000000" pitchFamily="2" charset="2"/>
              <a:buChar char="Ø"/>
            </a:pPr>
            <a:r>
              <a:rPr lang="en-US" dirty="0" smtClean="0"/>
              <a:t>But the cells </a:t>
            </a:r>
            <a:r>
              <a:rPr lang="en-US" dirty="0"/>
              <a:t>of the nervous system are an exception to this rule. Their glucose transporters do not </a:t>
            </a:r>
            <a:r>
              <a:rPr lang="en-US" dirty="0" smtClean="0"/>
              <a:t>contain </a:t>
            </a:r>
            <a:r>
              <a:rPr lang="en-US" b="1" dirty="0" smtClean="0"/>
              <a:t>insulin </a:t>
            </a:r>
            <a:r>
              <a:rPr lang="en-US" b="1" dirty="0"/>
              <a:t>receptors</a:t>
            </a:r>
            <a:r>
              <a:rPr lang="en-US" dirty="0"/>
              <a:t>; these cells can absorb glucose </a:t>
            </a:r>
            <a:r>
              <a:rPr lang="en-US" b="1" i="1" dirty="0"/>
              <a:t>even when insulin is not present</a:t>
            </a:r>
            <a:r>
              <a:rPr lang="en-US" i="1" dirty="0"/>
              <a:t>.</a:t>
            </a:r>
            <a:endParaRPr lang="en-US" dirty="0"/>
          </a:p>
        </p:txBody>
      </p:sp>
    </p:spTree>
    <p:extLst>
      <p:ext uri="{BB962C8B-B14F-4D97-AF65-F5344CB8AC3E}">
        <p14:creationId xmlns:p14="http://schemas.microsoft.com/office/powerpoint/2010/main" val="335975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fasting phase </a:t>
            </a:r>
            <a:r>
              <a:rPr lang="en-US" dirty="0"/>
              <a:t>of metabolism. </a:t>
            </a:r>
            <a:br>
              <a:rPr lang="en-US" dirty="0"/>
            </a:br>
            <a:endParaRPr lang="en-US" dirty="0"/>
          </a:p>
        </p:txBody>
      </p:sp>
      <p:sp>
        <p:nvSpPr>
          <p:cNvPr id="3" name="Content Placeholder 2"/>
          <p:cNvSpPr>
            <a:spLocks noGrp="1"/>
          </p:cNvSpPr>
          <p:nvPr>
            <p:ph idx="1"/>
          </p:nvPr>
        </p:nvSpPr>
        <p:spPr>
          <a:xfrm>
            <a:off x="1" y="1018903"/>
            <a:ext cx="12017828" cy="6988628"/>
          </a:xfrm>
        </p:spPr>
        <p:txBody>
          <a:bodyPr>
            <a:noAutofit/>
          </a:bodyPr>
          <a:lstStyle/>
          <a:p>
            <a:pPr algn="just">
              <a:buFont typeface="Wingdings" panose="05000000000000000000" pitchFamily="2" charset="2"/>
              <a:buChar char="Ø"/>
            </a:pPr>
            <a:r>
              <a:rPr lang="en-US" sz="2400" dirty="0"/>
              <a:t>the metabolism that takes place while </a:t>
            </a:r>
            <a:r>
              <a:rPr lang="en-US" sz="2400" dirty="0" smtClean="0"/>
              <a:t>the digestive </a:t>
            </a:r>
            <a:r>
              <a:rPr lang="en-US" sz="2400" dirty="0"/>
              <a:t>tract is empty, which physiologists refer to as the </a:t>
            </a:r>
            <a:r>
              <a:rPr lang="en-US" sz="2400" b="1" dirty="0"/>
              <a:t>fasting phase </a:t>
            </a:r>
            <a:r>
              <a:rPr lang="en-US" sz="2400" dirty="0"/>
              <a:t>of metabolism. </a:t>
            </a:r>
            <a:endParaRPr lang="en-US" sz="2400" dirty="0" smtClean="0"/>
          </a:p>
          <a:p>
            <a:pPr algn="just">
              <a:buFont typeface="Wingdings" panose="05000000000000000000" pitchFamily="2" charset="2"/>
              <a:buChar char="Ø"/>
            </a:pPr>
            <a:r>
              <a:rPr lang="en-US" sz="2400" dirty="0" smtClean="0"/>
              <a:t>A </a:t>
            </a:r>
            <a:r>
              <a:rPr lang="en-US" sz="2400" dirty="0"/>
              <a:t>fall </a:t>
            </a:r>
            <a:r>
              <a:rPr lang="en-US" sz="2400" dirty="0" smtClean="0"/>
              <a:t>in blood </a:t>
            </a:r>
            <a:r>
              <a:rPr lang="en-US" sz="2400" dirty="0"/>
              <a:t>glucose level causes the pancreas to stop secreting insulin and to start secreting glucagon.</a:t>
            </a:r>
          </a:p>
          <a:p>
            <a:pPr algn="just">
              <a:buFont typeface="Wingdings" panose="05000000000000000000" pitchFamily="2" charset="2"/>
              <a:buChar char="Ø"/>
            </a:pPr>
            <a:r>
              <a:rPr lang="en-US" sz="2400" dirty="0"/>
              <a:t>The absence of insulin means that most of the cells of the body can no longer use glucose; </a:t>
            </a:r>
            <a:r>
              <a:rPr lang="en-US" sz="2400" dirty="0" smtClean="0"/>
              <a:t>thus, all </a:t>
            </a:r>
            <a:r>
              <a:rPr lang="en-US" sz="2400" dirty="0"/>
              <a:t>the glucose present in the blood is reserved for the central nervous system. </a:t>
            </a:r>
            <a:endParaRPr lang="en-US" sz="2400" dirty="0" smtClean="0"/>
          </a:p>
          <a:p>
            <a:pPr algn="just">
              <a:buFont typeface="Wingdings" panose="05000000000000000000" pitchFamily="2" charset="2"/>
              <a:buChar char="Ø"/>
            </a:pPr>
            <a:r>
              <a:rPr lang="en-US" sz="2400" dirty="0" smtClean="0"/>
              <a:t>The </a:t>
            </a:r>
            <a:r>
              <a:rPr lang="en-US" sz="2400" dirty="0"/>
              <a:t>presence </a:t>
            </a:r>
            <a:r>
              <a:rPr lang="en-US" sz="2400" dirty="0" smtClean="0"/>
              <a:t>of glucagon </a:t>
            </a:r>
            <a:r>
              <a:rPr lang="en-US" sz="2400" dirty="0"/>
              <a:t>and the absence of insulin instructs the liver to start drawing on the short-term </a:t>
            </a:r>
            <a:r>
              <a:rPr lang="en-US" sz="2400" dirty="0" smtClean="0"/>
              <a:t>carbohydrate reservoir—to </a:t>
            </a:r>
            <a:r>
              <a:rPr lang="en-US" sz="2400" dirty="0"/>
              <a:t>start converting its glycogen into glucose</a:t>
            </a:r>
            <a:r>
              <a:rPr lang="en-US" sz="2400" dirty="0" smtClean="0"/>
              <a:t>.</a:t>
            </a:r>
          </a:p>
          <a:p>
            <a:pPr algn="just">
              <a:buFont typeface="Wingdings" panose="05000000000000000000" pitchFamily="2" charset="2"/>
              <a:buChar char="Ø"/>
            </a:pPr>
            <a:r>
              <a:rPr lang="en-US" sz="2400" dirty="0" smtClean="0"/>
              <a:t> </a:t>
            </a:r>
            <a:r>
              <a:rPr lang="en-US" sz="2400" dirty="0"/>
              <a:t>The presence of glucagon and </a:t>
            </a:r>
            <a:r>
              <a:rPr lang="en-US" sz="2400" dirty="0" smtClean="0"/>
              <a:t>the absence </a:t>
            </a:r>
            <a:r>
              <a:rPr lang="en-US" sz="2400" dirty="0"/>
              <a:t>of insulin, along with increased activity of the sympathetic nervous system, also </a:t>
            </a:r>
            <a:r>
              <a:rPr lang="en-US" sz="2400" dirty="0" smtClean="0"/>
              <a:t>instruct fat </a:t>
            </a:r>
            <a:r>
              <a:rPr lang="en-US" sz="2400" dirty="0"/>
              <a:t>cells to start drawing on the long-term fat reservoir—to start breaking down triglycerides </a:t>
            </a:r>
            <a:r>
              <a:rPr lang="en-US" sz="2400" dirty="0" smtClean="0"/>
              <a:t>into fatty </a:t>
            </a:r>
            <a:r>
              <a:rPr lang="en-US" sz="2400" dirty="0"/>
              <a:t>acids and glycerol. </a:t>
            </a:r>
            <a:endParaRPr lang="en-US" sz="2400" dirty="0" smtClean="0"/>
          </a:p>
          <a:p>
            <a:pPr algn="just">
              <a:buFont typeface="Wingdings" panose="05000000000000000000" pitchFamily="2" charset="2"/>
              <a:buChar char="Ø"/>
            </a:pPr>
            <a:r>
              <a:rPr lang="en-US" sz="2400" dirty="0" smtClean="0"/>
              <a:t>Most </a:t>
            </a:r>
            <a:r>
              <a:rPr lang="en-US" sz="2400" dirty="0"/>
              <a:t>of the body lives on the fatty acids, and the glycerol, which is </a:t>
            </a:r>
            <a:r>
              <a:rPr lang="en-US" sz="2400" dirty="0" smtClean="0"/>
              <a:t>converted into </a:t>
            </a:r>
            <a:r>
              <a:rPr lang="en-US" sz="2400" dirty="0"/>
              <a:t>glucose by the liver, gets used by the brain. If fasting is prolonged, proteins (</a:t>
            </a:r>
            <a:r>
              <a:rPr lang="en-US" sz="2400" dirty="0" smtClean="0"/>
              <a:t>especially protein </a:t>
            </a:r>
            <a:r>
              <a:rPr lang="en-US" sz="2400" dirty="0"/>
              <a:t>found in muscle) will be broken down to amino acids, which can be metabolized by all </a:t>
            </a:r>
            <a:r>
              <a:rPr lang="en-US" sz="2400" dirty="0" smtClean="0"/>
              <a:t>of the </a:t>
            </a:r>
            <a:r>
              <a:rPr lang="en-US" sz="2400" dirty="0"/>
              <a:t>body except the central nervous system. </a:t>
            </a:r>
          </a:p>
        </p:txBody>
      </p:sp>
    </p:spTree>
    <p:extLst>
      <p:ext uri="{BB962C8B-B14F-4D97-AF65-F5344CB8AC3E}">
        <p14:creationId xmlns:p14="http://schemas.microsoft.com/office/powerpoint/2010/main" val="30631640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absorptive phase</a:t>
            </a:r>
            <a:endParaRPr lang="en-US" dirty="0"/>
          </a:p>
        </p:txBody>
      </p:sp>
      <p:sp>
        <p:nvSpPr>
          <p:cNvPr id="3" name="Content Placeholder 2"/>
          <p:cNvSpPr>
            <a:spLocks noGrp="1"/>
          </p:cNvSpPr>
          <p:nvPr>
            <p:ph idx="1"/>
          </p:nvPr>
        </p:nvSpPr>
        <p:spPr/>
        <p:txBody>
          <a:bodyPr/>
          <a:lstStyle/>
          <a:p>
            <a:pPr algn="just"/>
            <a:r>
              <a:rPr lang="en-US" dirty="0"/>
              <a:t>The phase of metabolism that occurs when food is present in the digestive tract is called </a:t>
            </a:r>
            <a:r>
              <a:rPr lang="en-US" dirty="0" smtClean="0"/>
              <a:t>the </a:t>
            </a:r>
            <a:r>
              <a:rPr lang="en-US" b="1" dirty="0" smtClean="0"/>
              <a:t>absorptive </a:t>
            </a:r>
            <a:r>
              <a:rPr lang="en-US" b="1" dirty="0"/>
              <a:t>phase</a:t>
            </a:r>
            <a:r>
              <a:rPr lang="en-US" dirty="0" smtClean="0"/>
              <a:t>.</a:t>
            </a:r>
          </a:p>
          <a:p>
            <a:pPr algn="just"/>
            <a:r>
              <a:rPr lang="en-US" dirty="0" smtClean="0"/>
              <a:t> </a:t>
            </a:r>
            <a:r>
              <a:rPr lang="en-US" dirty="0"/>
              <a:t>Now that you understand the fasting phase, this one is simple. Suppose that </a:t>
            </a:r>
            <a:r>
              <a:rPr lang="en-US" dirty="0" smtClean="0"/>
              <a:t>we eat </a:t>
            </a:r>
            <a:r>
              <a:rPr lang="en-US" dirty="0"/>
              <a:t>a balanced meal of carbohydrates, proteins, and fats. </a:t>
            </a:r>
            <a:endParaRPr lang="en-US" dirty="0" smtClean="0"/>
          </a:p>
          <a:p>
            <a:pPr algn="just"/>
            <a:r>
              <a:rPr lang="en-US" dirty="0" smtClean="0"/>
              <a:t>The </a:t>
            </a:r>
            <a:r>
              <a:rPr lang="en-US" dirty="0"/>
              <a:t>carbohydrates are broken down </a:t>
            </a:r>
            <a:r>
              <a:rPr lang="en-US" dirty="0" smtClean="0"/>
              <a:t>into glucose</a:t>
            </a:r>
            <a:r>
              <a:rPr lang="en-US" dirty="0"/>
              <a:t>, and the proteins are broken down into amino acids. </a:t>
            </a:r>
            <a:endParaRPr lang="en-US" dirty="0" smtClean="0"/>
          </a:p>
          <a:p>
            <a:pPr algn="just"/>
            <a:r>
              <a:rPr lang="en-US" dirty="0" smtClean="0"/>
              <a:t>The </a:t>
            </a:r>
            <a:r>
              <a:rPr lang="en-US" dirty="0"/>
              <a:t>fats basically remain as fats. </a:t>
            </a:r>
            <a:r>
              <a:rPr lang="en-US" dirty="0" smtClean="0"/>
              <a:t>Let us </a:t>
            </a:r>
            <a:r>
              <a:rPr lang="en-US" dirty="0"/>
              <a:t>consider each of these three nutrients.</a:t>
            </a:r>
          </a:p>
        </p:txBody>
      </p:sp>
    </p:spTree>
    <p:extLst>
      <p:ext uri="{BB962C8B-B14F-4D97-AF65-F5344CB8AC3E}">
        <p14:creationId xmlns:p14="http://schemas.microsoft.com/office/powerpoint/2010/main" val="31150615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85000" lnSpcReduction="10000"/>
          </a:bodyPr>
          <a:lstStyle/>
          <a:p>
            <a:pPr marL="0" indent="0" algn="just">
              <a:buNone/>
            </a:pPr>
            <a:r>
              <a:rPr lang="en-US" dirty="0"/>
              <a:t>As we start absorbing the nutrients, the level of glucose in the blood rises. This rise is detected </a:t>
            </a:r>
            <a:r>
              <a:rPr lang="en-US" dirty="0" smtClean="0"/>
              <a:t>by cells </a:t>
            </a:r>
            <a:r>
              <a:rPr lang="en-US" dirty="0"/>
              <a:t>in the brain, which causes the activity of the sympathetic nervous system to decrease and </a:t>
            </a:r>
            <a:r>
              <a:rPr lang="en-US" dirty="0" smtClean="0"/>
              <a:t>the activity of the parasympathetic nervous system to increase. </a:t>
            </a:r>
          </a:p>
          <a:p>
            <a:pPr marL="0" indent="0" algn="just">
              <a:buNone/>
            </a:pPr>
            <a:r>
              <a:rPr lang="en-US" dirty="0" smtClean="0"/>
              <a:t>This </a:t>
            </a:r>
            <a:r>
              <a:rPr lang="en-US" dirty="0"/>
              <a:t>change tells the pancreas to </a:t>
            </a:r>
            <a:r>
              <a:rPr lang="en-US" dirty="0" smtClean="0"/>
              <a:t>stop secreting </a:t>
            </a:r>
            <a:r>
              <a:rPr lang="en-US" dirty="0"/>
              <a:t>glucagon and to begin secreting insulin. The insulin permits all the cells of the body </a:t>
            </a:r>
            <a:r>
              <a:rPr lang="en-US" dirty="0" smtClean="0"/>
              <a:t>to use </a:t>
            </a:r>
            <a:r>
              <a:rPr lang="en-US" dirty="0"/>
              <a:t>glucose as a fuel.  </a:t>
            </a:r>
            <a:r>
              <a:rPr lang="en-US" dirty="0" smtClean="0"/>
              <a:t>Extra </a:t>
            </a:r>
            <a:r>
              <a:rPr lang="en-US" dirty="0"/>
              <a:t>glucose is converted into glycogen, which fills the short-term </a:t>
            </a:r>
            <a:r>
              <a:rPr lang="en-US" dirty="0" smtClean="0"/>
              <a:t>carbohydrate reservoir</a:t>
            </a:r>
            <a:r>
              <a:rPr lang="en-US" dirty="0"/>
              <a:t>. If some glucose is left over, it is converted into fat and absorbed by fat cells.</a:t>
            </a:r>
          </a:p>
          <a:p>
            <a:pPr marL="0" indent="0" algn="just">
              <a:buNone/>
            </a:pPr>
            <a:r>
              <a:rPr lang="en-US" dirty="0"/>
              <a:t>2. A small proportion of the amino acids received from the digestive tract are used as building </a:t>
            </a:r>
            <a:r>
              <a:rPr lang="en-US" dirty="0" smtClean="0"/>
              <a:t>blocks to </a:t>
            </a:r>
            <a:r>
              <a:rPr lang="en-US" dirty="0"/>
              <a:t>construct proteins and peptides; the rest are converted to fats and stored in adipose tissue.</a:t>
            </a:r>
          </a:p>
          <a:p>
            <a:pPr marL="0" indent="0" algn="just">
              <a:buNone/>
            </a:pPr>
            <a:r>
              <a:rPr lang="en-US" dirty="0"/>
              <a:t>3. Fats are not used as a fuel at this time; they are simply stored in adipose tissue</a:t>
            </a:r>
          </a:p>
        </p:txBody>
      </p:sp>
    </p:spTree>
    <p:extLst>
      <p:ext uri="{BB962C8B-B14F-4D97-AF65-F5344CB8AC3E}">
        <p14:creationId xmlns:p14="http://schemas.microsoft.com/office/powerpoint/2010/main" val="15181057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22068"/>
            <a:ext cx="12191999" cy="6710736"/>
          </a:xfrm>
          <a:prstGeom prst="rect">
            <a:avLst/>
          </a:prstGeom>
        </p:spPr>
      </p:pic>
      <p:sp>
        <p:nvSpPr>
          <p:cNvPr id="3" name="Rectangle 2"/>
          <p:cNvSpPr/>
          <p:nvPr/>
        </p:nvSpPr>
        <p:spPr>
          <a:xfrm>
            <a:off x="119741" y="6488668"/>
            <a:ext cx="11952515" cy="369332"/>
          </a:xfrm>
          <a:prstGeom prst="rect">
            <a:avLst/>
          </a:prstGeom>
        </p:spPr>
        <p:txBody>
          <a:bodyPr wrap="square">
            <a:spAutoFit/>
          </a:bodyPr>
          <a:lstStyle/>
          <a:p>
            <a:r>
              <a:rPr lang="en-US" dirty="0"/>
              <a:t>Metabolic Pathways During the Fasting Phase and Absorptive Phase of Metabolism.</a:t>
            </a:r>
          </a:p>
        </p:txBody>
      </p:sp>
    </p:spTree>
    <p:extLst>
      <p:ext uri="{BB962C8B-B14F-4D97-AF65-F5344CB8AC3E}">
        <p14:creationId xmlns:p14="http://schemas.microsoft.com/office/powerpoint/2010/main" val="19150369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Starts a Meal?</a:t>
            </a:r>
            <a:br>
              <a:rPr lang="en-US" dirty="0"/>
            </a:br>
            <a:endParaRPr lang="en-US" dirty="0"/>
          </a:p>
        </p:txBody>
      </p:sp>
      <p:sp>
        <p:nvSpPr>
          <p:cNvPr id="3" name="Content Placeholder 2"/>
          <p:cNvSpPr>
            <a:spLocks noGrp="1"/>
          </p:cNvSpPr>
          <p:nvPr>
            <p:ph idx="1"/>
          </p:nvPr>
        </p:nvSpPr>
        <p:spPr/>
        <p:txBody>
          <a:bodyPr>
            <a:normAutofit/>
          </a:bodyPr>
          <a:lstStyle/>
          <a:p>
            <a:r>
              <a:rPr lang="en-US" dirty="0" smtClean="0"/>
              <a:t>Regulation </a:t>
            </a:r>
            <a:r>
              <a:rPr lang="en-US" dirty="0"/>
              <a:t>of body weight requires a balance between food intake and energy </a:t>
            </a:r>
            <a:r>
              <a:rPr lang="en-US" dirty="0" smtClean="0"/>
              <a:t>expenditure. If </a:t>
            </a:r>
            <a:r>
              <a:rPr lang="en-US" dirty="0"/>
              <a:t>we ingest more calories than we burn, we will gain weight</a:t>
            </a:r>
            <a:r>
              <a:rPr lang="en-US" dirty="0" smtClean="0"/>
              <a:t>.</a:t>
            </a:r>
          </a:p>
          <a:p>
            <a:r>
              <a:rPr lang="en-US" dirty="0" smtClean="0"/>
              <a:t> </a:t>
            </a:r>
            <a:r>
              <a:rPr lang="en-US" dirty="0"/>
              <a:t>Assuming </a:t>
            </a:r>
            <a:r>
              <a:rPr lang="en-US" dirty="0" smtClean="0"/>
              <a:t>that our </a:t>
            </a:r>
            <a:r>
              <a:rPr lang="en-US" dirty="0"/>
              <a:t>energy expenditure is constant, we need two mechanisms to maintain a </a:t>
            </a:r>
            <a:r>
              <a:rPr lang="en-US" dirty="0" smtClean="0"/>
              <a:t>relatively constant </a:t>
            </a:r>
            <a:r>
              <a:rPr lang="en-US" dirty="0"/>
              <a:t>body weight. </a:t>
            </a:r>
            <a:endParaRPr lang="en-US" dirty="0" smtClean="0"/>
          </a:p>
          <a:p>
            <a:r>
              <a:rPr lang="en-US" dirty="0" smtClean="0"/>
              <a:t>One </a:t>
            </a:r>
            <a:r>
              <a:rPr lang="en-US" dirty="0"/>
              <a:t>mechanism must increase our motivation to eat if </a:t>
            </a:r>
            <a:r>
              <a:rPr lang="en-US" dirty="0" smtClean="0"/>
              <a:t>our long-term </a:t>
            </a:r>
            <a:r>
              <a:rPr lang="en-US" dirty="0"/>
              <a:t>nutrient reservoir is becoming depleted, </a:t>
            </a:r>
            <a:r>
              <a:rPr lang="en-US" dirty="0" smtClean="0"/>
              <a:t>and</a:t>
            </a:r>
          </a:p>
          <a:p>
            <a:r>
              <a:rPr lang="en-US" dirty="0" smtClean="0"/>
              <a:t> </a:t>
            </a:r>
            <a:r>
              <a:rPr lang="en-US" dirty="0"/>
              <a:t>another mechanism </a:t>
            </a:r>
            <a:r>
              <a:rPr lang="en-US" dirty="0" smtClean="0"/>
              <a:t>must restrain </a:t>
            </a:r>
            <a:r>
              <a:rPr lang="en-US" dirty="0"/>
              <a:t>our food intake if we begin to take in more calories than </a:t>
            </a:r>
            <a:r>
              <a:rPr lang="en-US" dirty="0" smtClean="0"/>
              <a:t>we </a:t>
            </a:r>
            <a:r>
              <a:rPr lang="en-US" dirty="0"/>
              <a:t>need. </a:t>
            </a:r>
            <a:r>
              <a:rPr lang="en-US" dirty="0" smtClean="0"/>
              <a:t>Unfortunately, the </a:t>
            </a:r>
            <a:r>
              <a:rPr lang="en-US" dirty="0"/>
              <a:t>first mechanism is more effective than the second one.</a:t>
            </a:r>
          </a:p>
        </p:txBody>
      </p:sp>
    </p:spTree>
    <p:extLst>
      <p:ext uri="{BB962C8B-B14F-4D97-AF65-F5344CB8AC3E}">
        <p14:creationId xmlns:p14="http://schemas.microsoft.com/office/powerpoint/2010/main" val="114305514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Signals from the Environment</a:t>
            </a:r>
            <a:br>
              <a:rPr lang="en-US" b="1" dirty="0"/>
            </a:b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 </a:t>
            </a:r>
            <a:r>
              <a:rPr lang="en-US" dirty="0"/>
              <a:t>environment of our ancestors shaped the evolution of these regulatory mechanisms.</a:t>
            </a:r>
          </a:p>
          <a:p>
            <a:r>
              <a:rPr lang="en-US" dirty="0"/>
              <a:t>In the past, starvation was a much greater threat to survival than </a:t>
            </a:r>
            <a:r>
              <a:rPr lang="en-US" dirty="0" smtClean="0"/>
              <a:t>overeating was</a:t>
            </a:r>
            <a:r>
              <a:rPr lang="en-US" dirty="0"/>
              <a:t>. In fact, a tendency to overeat in times of plenty provided a reserve that </a:t>
            </a:r>
            <a:r>
              <a:rPr lang="en-US" dirty="0" smtClean="0"/>
              <a:t>could be </a:t>
            </a:r>
            <a:r>
              <a:rPr lang="en-US" dirty="0"/>
              <a:t>drawn upon if food became scarce again—which it often did. </a:t>
            </a:r>
            <a:endParaRPr lang="en-US" dirty="0" smtClean="0"/>
          </a:p>
          <a:p>
            <a:pPr marL="0" indent="0">
              <a:buNone/>
            </a:pPr>
            <a:r>
              <a:rPr lang="en-US" dirty="0" smtClean="0"/>
              <a:t>A feast-or-famine environment </a:t>
            </a:r>
            <a:r>
              <a:rPr lang="en-US" dirty="0"/>
              <a:t>favored the evolution of mechanisms that were quick to detect </a:t>
            </a:r>
            <a:r>
              <a:rPr lang="en-US" dirty="0" smtClean="0"/>
              <a:t>losses from </a:t>
            </a:r>
            <a:r>
              <a:rPr lang="en-US" dirty="0"/>
              <a:t>the long-term reservoir and provide a strong signal to seek and eat food. </a:t>
            </a:r>
            <a:endParaRPr lang="en-US" dirty="0" smtClean="0"/>
          </a:p>
          <a:p>
            <a:pPr marL="0" indent="0">
              <a:buNone/>
            </a:pPr>
            <a:r>
              <a:rPr lang="en-US" dirty="0" smtClean="0"/>
              <a:t>Natural</a:t>
            </a:r>
            <a:r>
              <a:rPr lang="en-US" dirty="0"/>
              <a:t> </a:t>
            </a:r>
            <a:r>
              <a:rPr lang="en-US" dirty="0" smtClean="0"/>
              <a:t>selection </a:t>
            </a:r>
            <a:r>
              <a:rPr lang="en-US" dirty="0"/>
              <a:t>for mechanisms that detected weight gain and suppressed </a:t>
            </a:r>
            <a:r>
              <a:rPr lang="en-US" dirty="0" smtClean="0"/>
              <a:t>overeating was </a:t>
            </a:r>
            <a:r>
              <a:rPr lang="en-US" dirty="0"/>
              <a:t>much less significant.</a:t>
            </a:r>
          </a:p>
        </p:txBody>
      </p:sp>
    </p:spTree>
    <p:extLst>
      <p:ext uri="{BB962C8B-B14F-4D97-AF65-F5344CB8AC3E}">
        <p14:creationId xmlns:p14="http://schemas.microsoft.com/office/powerpoint/2010/main" val="394499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87383"/>
            <a:ext cx="10515600" cy="6113417"/>
          </a:xfrm>
        </p:spPr>
        <p:txBody>
          <a:bodyPr>
            <a:normAutofit fontScale="92500" lnSpcReduction="20000"/>
          </a:bodyPr>
          <a:lstStyle/>
          <a:p>
            <a:r>
              <a:rPr lang="en-US" dirty="0"/>
              <a:t>The answer to the question posed by the title of this section, “What starts a meal?” is not</a:t>
            </a:r>
          </a:p>
          <a:p>
            <a:r>
              <a:rPr lang="en-US" dirty="0"/>
              <a:t>simple. Most people, if they were asked why they eat, would say that they do so because they</a:t>
            </a:r>
          </a:p>
          <a:p>
            <a:r>
              <a:rPr lang="en-US" dirty="0"/>
              <a:t>get hungry. </a:t>
            </a:r>
            <a:endParaRPr lang="en-US" dirty="0" smtClean="0"/>
          </a:p>
          <a:p>
            <a:r>
              <a:rPr lang="en-US" dirty="0" smtClean="0"/>
              <a:t>By </a:t>
            </a:r>
            <a:r>
              <a:rPr lang="en-US" dirty="0"/>
              <a:t>that they probably mean that something happens inside their body that </a:t>
            </a:r>
            <a:r>
              <a:rPr lang="en-US" dirty="0" smtClean="0"/>
              <a:t>provides a </a:t>
            </a:r>
            <a:r>
              <a:rPr lang="en-US" dirty="0"/>
              <a:t>sensation that makes them want to eat. But if this is true, just what is happening inside </a:t>
            </a:r>
            <a:r>
              <a:rPr lang="en-US" dirty="0" smtClean="0"/>
              <a:t>our bodies</a:t>
            </a:r>
            <a:r>
              <a:rPr lang="en-US" dirty="0"/>
              <a:t>? The factors that motivate us to eat when food is readily available are very different </a:t>
            </a:r>
            <a:r>
              <a:rPr lang="en-US" dirty="0" smtClean="0"/>
              <a:t>from those </a:t>
            </a:r>
            <a:r>
              <a:rPr lang="en-US" dirty="0"/>
              <a:t>that motivate us when food is scarce. When food is plentiful, we tend to eat when </a:t>
            </a:r>
            <a:r>
              <a:rPr lang="en-US" dirty="0" smtClean="0"/>
              <a:t>our stomach </a:t>
            </a:r>
            <a:r>
              <a:rPr lang="en-US" dirty="0"/>
              <a:t>and upper intestine are empty. </a:t>
            </a:r>
            <a:endParaRPr lang="en-US" dirty="0" smtClean="0"/>
          </a:p>
          <a:p>
            <a:r>
              <a:rPr lang="en-US" dirty="0" smtClean="0"/>
              <a:t>This </a:t>
            </a:r>
            <a:r>
              <a:rPr lang="en-US" dirty="0"/>
              <a:t>emptiness provides a hunger signal—a </a:t>
            </a:r>
            <a:r>
              <a:rPr lang="en-US" dirty="0" smtClean="0"/>
              <a:t>message to </a:t>
            </a:r>
            <a:r>
              <a:rPr lang="en-US" dirty="0"/>
              <a:t>our brain that indicates that we should begin to eat. The time it takes for food to leave </a:t>
            </a:r>
            <a:r>
              <a:rPr lang="en-US" dirty="0" smtClean="0"/>
              <a:t>our stomach </a:t>
            </a:r>
            <a:r>
              <a:rPr lang="en-US" dirty="0"/>
              <a:t>would seem to encourage the establishment of a pattern of eating three meals a day.</a:t>
            </a:r>
          </a:p>
          <a:p>
            <a:r>
              <a:rPr lang="en-US" dirty="0"/>
              <a:t>In addition, our ancestors undoubtedly found it most practical to prepare food for a group </a:t>
            </a:r>
            <a:r>
              <a:rPr lang="en-US" dirty="0" smtClean="0"/>
              <a:t>of people </a:t>
            </a:r>
            <a:r>
              <a:rPr lang="en-US" dirty="0"/>
              <a:t>and have everyone eat at the same time. Most modern-day work schedules follow </a:t>
            </a:r>
            <a:r>
              <a:rPr lang="en-US" dirty="0" smtClean="0"/>
              <a:t>this routine </a:t>
            </a:r>
            <a:r>
              <a:rPr lang="en-US" dirty="0"/>
              <a:t>as well.</a:t>
            </a:r>
          </a:p>
        </p:txBody>
      </p:sp>
    </p:spTree>
    <p:extLst>
      <p:ext uri="{BB962C8B-B14F-4D97-AF65-F5344CB8AC3E}">
        <p14:creationId xmlns:p14="http://schemas.microsoft.com/office/powerpoint/2010/main" val="251623890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Although an empty stomach is an important signal, many factors start a meal, including </a:t>
            </a:r>
            <a:r>
              <a:rPr lang="en-US" dirty="0" smtClean="0"/>
              <a:t>the sight </a:t>
            </a:r>
            <a:r>
              <a:rPr lang="en-US" dirty="0"/>
              <a:t>of a plate of food, the smell of food cooking in the kitchen, the presence of other </a:t>
            </a:r>
            <a:r>
              <a:rPr lang="en-US" dirty="0" smtClean="0"/>
              <a:t>people sitting </a:t>
            </a:r>
            <a:r>
              <a:rPr lang="en-US" dirty="0"/>
              <a:t>around the table, or the words “It’s time to eat!” As I write this in the late afternoon, I </a:t>
            </a:r>
            <a:r>
              <a:rPr lang="en-US" dirty="0" smtClean="0"/>
              <a:t>am anticipating </a:t>
            </a:r>
            <a:r>
              <a:rPr lang="en-US" dirty="0"/>
              <a:t>a tasty meal this evening and look forward to eating it. </a:t>
            </a:r>
            <a:endParaRPr lang="en-US" dirty="0" smtClean="0"/>
          </a:p>
          <a:p>
            <a:r>
              <a:rPr lang="en-US" dirty="0" smtClean="0"/>
              <a:t>I </a:t>
            </a:r>
            <a:r>
              <a:rPr lang="en-US" dirty="0"/>
              <a:t>don’t feel particularly </a:t>
            </a:r>
            <a:r>
              <a:rPr lang="en-US" dirty="0" smtClean="0"/>
              <a:t>hungry, but </a:t>
            </a:r>
            <a:r>
              <a:rPr lang="en-US" dirty="0"/>
              <a:t>I like good food and expect to enjoy my dinner. My short-term and long-term </a:t>
            </a:r>
            <a:r>
              <a:rPr lang="en-US" dirty="0" smtClean="0"/>
              <a:t>nutrient reservoirs </a:t>
            </a:r>
            <a:r>
              <a:rPr lang="en-US" dirty="0"/>
              <a:t>are well stocked, so my motivation to eat will not be based upon a physiological </a:t>
            </a:r>
            <a:r>
              <a:rPr lang="en-US" dirty="0" smtClean="0"/>
              <a:t>need for </a:t>
            </a:r>
            <a:r>
              <a:rPr lang="en-US" dirty="0"/>
              <a:t>nourishment.</a:t>
            </a:r>
          </a:p>
        </p:txBody>
      </p:sp>
    </p:spTree>
    <p:extLst>
      <p:ext uri="{BB962C8B-B14F-4D97-AF65-F5344CB8AC3E}">
        <p14:creationId xmlns:p14="http://schemas.microsoft.com/office/powerpoint/2010/main" val="281586727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Signals from the Stomach</a:t>
            </a:r>
            <a:endParaRPr lang="en-US" dirty="0"/>
          </a:p>
        </p:txBody>
      </p:sp>
      <p:sp>
        <p:nvSpPr>
          <p:cNvPr id="3" name="Content Placeholder 2"/>
          <p:cNvSpPr>
            <a:spLocks noGrp="1"/>
          </p:cNvSpPr>
          <p:nvPr>
            <p:ph idx="1"/>
          </p:nvPr>
        </p:nvSpPr>
        <p:spPr/>
        <p:txBody>
          <a:bodyPr>
            <a:normAutofit fontScale="85000" lnSpcReduction="10000"/>
          </a:bodyPr>
          <a:lstStyle/>
          <a:p>
            <a:r>
              <a:rPr lang="en-US" dirty="0"/>
              <a:t>As we just saw, an empty stomach and upper intestine provide an important signal to the </a:t>
            </a:r>
            <a:r>
              <a:rPr lang="en-US" dirty="0" smtClean="0"/>
              <a:t>brain that </a:t>
            </a:r>
            <a:r>
              <a:rPr lang="en-US" dirty="0"/>
              <a:t>it is time to start thinking about finding something to eat</a:t>
            </a:r>
            <a:r>
              <a:rPr lang="en-US" dirty="0" smtClean="0"/>
              <a:t>.</a:t>
            </a:r>
          </a:p>
          <a:p>
            <a:r>
              <a:rPr lang="en-US" dirty="0" smtClean="0"/>
              <a:t> </a:t>
            </a:r>
            <a:r>
              <a:rPr lang="en-US" dirty="0"/>
              <a:t>Recently, researchers </a:t>
            </a:r>
            <a:r>
              <a:rPr lang="en-US" dirty="0" smtClean="0"/>
              <a:t>discovered one </a:t>
            </a:r>
            <a:r>
              <a:rPr lang="en-US" dirty="0"/>
              <a:t>of the ways this signal may be communicated to the brain. </a:t>
            </a:r>
            <a:endParaRPr lang="en-US" dirty="0" smtClean="0"/>
          </a:p>
          <a:p>
            <a:r>
              <a:rPr lang="en-US" dirty="0" smtClean="0"/>
              <a:t>The </a:t>
            </a:r>
            <a:r>
              <a:rPr lang="en-US" dirty="0"/>
              <a:t>gastrointestinal </a:t>
            </a:r>
            <a:r>
              <a:rPr lang="en-US" dirty="0" smtClean="0"/>
              <a:t>system (especially </a:t>
            </a:r>
            <a:r>
              <a:rPr lang="en-US" dirty="0"/>
              <a:t>the stomach) releases a peptide hormone called </a:t>
            </a:r>
            <a:r>
              <a:rPr lang="en-US" b="1" dirty="0" smtClean="0"/>
              <a:t>ghrelin.</a:t>
            </a:r>
            <a:endParaRPr lang="en-US" dirty="0" smtClean="0"/>
          </a:p>
          <a:p>
            <a:r>
              <a:rPr lang="en-US" dirty="0" smtClean="0"/>
              <a:t>The </a:t>
            </a:r>
            <a:r>
              <a:rPr lang="en-US" dirty="0"/>
              <a:t>name </a:t>
            </a:r>
            <a:r>
              <a:rPr lang="en-US" i="1" dirty="0"/>
              <a:t>ghrelin </a:t>
            </a:r>
            <a:r>
              <a:rPr lang="en-US" dirty="0"/>
              <a:t>is a contraction of </a:t>
            </a:r>
            <a:r>
              <a:rPr lang="en-US" i="1" dirty="0"/>
              <a:t>GH </a:t>
            </a:r>
            <a:r>
              <a:rPr lang="en-US" i="1" dirty="0" err="1"/>
              <a:t>releasin</a:t>
            </a:r>
            <a:r>
              <a:rPr lang="en-US" dirty="0"/>
              <a:t>, which reflects the </a:t>
            </a:r>
            <a:r>
              <a:rPr lang="en-US" dirty="0" smtClean="0"/>
              <a:t>fact that </a:t>
            </a:r>
            <a:r>
              <a:rPr lang="en-US" dirty="0"/>
              <a:t>this peptide is also involved in controlling the release of </a:t>
            </a:r>
            <a:r>
              <a:rPr lang="en-US" dirty="0" smtClean="0"/>
              <a:t>growth hormone</a:t>
            </a:r>
            <a:r>
              <a:rPr lang="en-US" dirty="0"/>
              <a:t>, usually abbreviated as </a:t>
            </a:r>
            <a:r>
              <a:rPr lang="en-US" i="1" dirty="0"/>
              <a:t>GH. </a:t>
            </a:r>
            <a:r>
              <a:rPr lang="en-US" dirty="0"/>
              <a:t>Researchers have discovered </a:t>
            </a:r>
            <a:r>
              <a:rPr lang="en-US" dirty="0" smtClean="0"/>
              <a:t>that blood </a:t>
            </a:r>
            <a:r>
              <a:rPr lang="en-US" dirty="0"/>
              <a:t>levels of this peptide increase with fasting and are reduced </a:t>
            </a:r>
            <a:r>
              <a:rPr lang="en-US" dirty="0" smtClean="0"/>
              <a:t>after a </a:t>
            </a:r>
            <a:r>
              <a:rPr lang="en-US" dirty="0"/>
              <a:t>meal. </a:t>
            </a:r>
            <a:endParaRPr lang="en-US" dirty="0" smtClean="0"/>
          </a:p>
          <a:p>
            <a:r>
              <a:rPr lang="en-US" dirty="0" smtClean="0"/>
              <a:t>In </a:t>
            </a:r>
            <a:r>
              <a:rPr lang="en-US" dirty="0"/>
              <a:t>humans, blood levels of ghrelin increase shortly before </a:t>
            </a:r>
            <a:r>
              <a:rPr lang="en-US" dirty="0" smtClean="0"/>
              <a:t>each meal</a:t>
            </a:r>
            <a:r>
              <a:rPr lang="en-US" dirty="0"/>
              <a:t>, which suggests that this peptide is involved in the initiation of </a:t>
            </a:r>
            <a:r>
              <a:rPr lang="en-US" dirty="0" smtClean="0"/>
              <a:t>a meal</a:t>
            </a:r>
            <a:endParaRPr lang="en-US" dirty="0"/>
          </a:p>
        </p:txBody>
      </p:sp>
    </p:spTree>
    <p:extLst>
      <p:ext uri="{BB962C8B-B14F-4D97-AF65-F5344CB8AC3E}">
        <p14:creationId xmlns:p14="http://schemas.microsoft.com/office/powerpoint/2010/main" val="23836516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inionPro-Regular"/>
              </a:rPr>
              <a:t>E</a:t>
            </a:r>
            <a:r>
              <a:rPr lang="en-US" dirty="0" smtClean="0">
                <a:latin typeface="MinionPro-Regular"/>
              </a:rPr>
              <a:t>xample</a:t>
            </a:r>
            <a:endParaRPr lang="en-US" dirty="0"/>
          </a:p>
        </p:txBody>
      </p:sp>
      <p:sp>
        <p:nvSpPr>
          <p:cNvPr id="3" name="Content Placeholder 2"/>
          <p:cNvSpPr>
            <a:spLocks noGrp="1"/>
          </p:cNvSpPr>
          <p:nvPr>
            <p:ph idx="1"/>
          </p:nvPr>
        </p:nvSpPr>
        <p:spPr/>
        <p:txBody>
          <a:bodyPr/>
          <a:lstStyle/>
          <a:p>
            <a:r>
              <a:rPr lang="en-US" dirty="0">
                <a:latin typeface="MinionPro-Regular"/>
              </a:rPr>
              <a:t>An example of a regulatory system is a room in which temperature is regulated by a </a:t>
            </a:r>
            <a:r>
              <a:rPr lang="en-US" dirty="0" smtClean="0">
                <a:latin typeface="MinionPro-Regular"/>
              </a:rPr>
              <a:t>thermostatically controlled </a:t>
            </a:r>
            <a:r>
              <a:rPr lang="en-US" dirty="0">
                <a:latin typeface="MinionPro-Regular"/>
              </a:rPr>
              <a:t>heater. </a:t>
            </a:r>
            <a:endParaRPr lang="en-US" dirty="0" smtClean="0">
              <a:latin typeface="MinionPro-Regular"/>
            </a:endParaRPr>
          </a:p>
          <a:p>
            <a:r>
              <a:rPr lang="en-US" dirty="0" smtClean="0">
                <a:latin typeface="MinionPro-Regular"/>
              </a:rPr>
              <a:t>The </a:t>
            </a:r>
            <a:r>
              <a:rPr lang="en-US" dirty="0">
                <a:latin typeface="MinionPro-Regular"/>
              </a:rPr>
              <a:t>system variable is the room’s air temperature, and the detector </a:t>
            </a:r>
            <a:r>
              <a:rPr lang="en-US" dirty="0" smtClean="0">
                <a:latin typeface="MinionPro-Regular"/>
              </a:rPr>
              <a:t>for this </a:t>
            </a:r>
            <a:r>
              <a:rPr lang="en-US" dirty="0">
                <a:latin typeface="MinionPro-Regular"/>
              </a:rPr>
              <a:t>variable is a thermostat. </a:t>
            </a:r>
            <a:endParaRPr lang="en-US" dirty="0" smtClean="0">
              <a:latin typeface="MinionPro-Regular"/>
            </a:endParaRPr>
          </a:p>
          <a:p>
            <a:r>
              <a:rPr lang="en-US" dirty="0" smtClean="0">
                <a:latin typeface="MinionPro-Regular"/>
              </a:rPr>
              <a:t>This </a:t>
            </a:r>
            <a:r>
              <a:rPr lang="en-US" dirty="0">
                <a:latin typeface="MinionPro-Regular"/>
              </a:rPr>
              <a:t>device can be adjusted so that contacts of a switch will be </a:t>
            </a:r>
            <a:r>
              <a:rPr lang="en-US" dirty="0" smtClean="0">
                <a:latin typeface="MinionPro-Regular"/>
              </a:rPr>
              <a:t>closed when </a:t>
            </a:r>
            <a:r>
              <a:rPr lang="en-US" dirty="0">
                <a:latin typeface="MinionPro-Regular"/>
              </a:rPr>
              <a:t>the temperature falls below a preset value (the set point). </a:t>
            </a:r>
            <a:endParaRPr lang="en-US" dirty="0" smtClean="0">
              <a:latin typeface="MinionPro-Regular"/>
            </a:endParaRPr>
          </a:p>
          <a:p>
            <a:r>
              <a:rPr lang="en-US" dirty="0" smtClean="0">
                <a:latin typeface="MinionPro-Regular"/>
              </a:rPr>
              <a:t>Closure </a:t>
            </a:r>
            <a:r>
              <a:rPr lang="en-US" dirty="0">
                <a:latin typeface="MinionPro-Regular"/>
              </a:rPr>
              <a:t>of the contacts </a:t>
            </a:r>
            <a:r>
              <a:rPr lang="en-US" dirty="0" smtClean="0">
                <a:latin typeface="MinionPro-Regular"/>
              </a:rPr>
              <a:t>turns </a:t>
            </a:r>
            <a:r>
              <a:rPr lang="en-US" dirty="0"/>
              <a:t>on the correctional mechanism—the coils of the heater.</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48861394"/>
      </p:ext>
    </p:extLst>
  </p:cSld>
  <p:clrMapOvr>
    <a:masterClrMapping/>
  </p:clrMapOvr>
  <mc:AlternateContent xmlns:mc="http://schemas.openxmlformats.org/markup-compatibility/2006" xmlns:p14="http://schemas.microsoft.com/office/powerpoint/2010/main">
    <mc:Choice Requires="p14">
      <p:transition spd="slow" p14:dur="2000" advTm="88758"/>
    </mc:Choice>
    <mc:Fallback xmlns="">
      <p:transition spd="slow" advTm="88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Ghrelin is a potent stimulator of food intake, </a:t>
            </a:r>
            <a:r>
              <a:rPr lang="en-US" dirty="0" smtClean="0"/>
              <a:t>and it </a:t>
            </a:r>
            <a:r>
              <a:rPr lang="en-US" dirty="0"/>
              <a:t>even stimulates thoughts about food. </a:t>
            </a:r>
            <a:endParaRPr lang="en-US" dirty="0" smtClean="0"/>
          </a:p>
          <a:p>
            <a:r>
              <a:rPr lang="en-US" dirty="0" err="1" smtClean="0"/>
              <a:t>Schmid</a:t>
            </a:r>
            <a:r>
              <a:rPr lang="en-US" dirty="0" smtClean="0"/>
              <a:t> </a:t>
            </a:r>
            <a:r>
              <a:rPr lang="en-US" dirty="0"/>
              <a:t>et al. (2005) found </a:t>
            </a:r>
            <a:r>
              <a:rPr lang="en-US" dirty="0" smtClean="0"/>
              <a:t>that a </a:t>
            </a:r>
            <a:r>
              <a:rPr lang="en-US" dirty="0"/>
              <a:t>single intravenous injection of ghrelin not only enhanced appetite </a:t>
            </a:r>
            <a:r>
              <a:rPr lang="en-US" dirty="0" smtClean="0"/>
              <a:t>in normal </a:t>
            </a:r>
            <a:r>
              <a:rPr lang="en-US" dirty="0"/>
              <a:t>subjects, it also elicited vivid images of foods that the </a:t>
            </a:r>
            <a:r>
              <a:rPr lang="en-US" dirty="0" smtClean="0"/>
              <a:t>subjects liked </a:t>
            </a:r>
            <a:r>
              <a:rPr lang="en-US" dirty="0"/>
              <a:t>to eat. </a:t>
            </a:r>
            <a:endParaRPr lang="en-US" dirty="0" smtClean="0"/>
          </a:p>
          <a:p>
            <a:r>
              <a:rPr lang="en-US" dirty="0" smtClean="0"/>
              <a:t>Subcutaneous </a:t>
            </a:r>
            <a:r>
              <a:rPr lang="en-US" dirty="0"/>
              <a:t>injection or infusion of ghrelin into the </a:t>
            </a:r>
            <a:r>
              <a:rPr lang="en-US" dirty="0" smtClean="0"/>
              <a:t>cerebral ventricles </a:t>
            </a:r>
            <a:r>
              <a:rPr lang="en-US" dirty="0"/>
              <a:t>of laboratory animals causes weight gain by </a:t>
            </a:r>
            <a:r>
              <a:rPr lang="en-US" dirty="0" smtClean="0"/>
              <a:t>increasing food intake and decreasing the metabolism of fats</a:t>
            </a:r>
            <a:endParaRPr lang="en-US" dirty="0"/>
          </a:p>
        </p:txBody>
      </p:sp>
    </p:spTree>
    <p:extLst>
      <p:ext uri="{BB962C8B-B14F-4D97-AF65-F5344CB8AC3E}">
        <p14:creationId xmlns:p14="http://schemas.microsoft.com/office/powerpoint/2010/main" val="351130655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when </a:t>
            </a:r>
            <a:r>
              <a:rPr lang="en-US" dirty="0"/>
              <a:t>an animal eats or when an experimenter infuses food </a:t>
            </a:r>
            <a:r>
              <a:rPr lang="en-US" dirty="0" smtClean="0"/>
              <a:t>into the </a:t>
            </a:r>
            <a:r>
              <a:rPr lang="en-US" dirty="0"/>
              <a:t>animal’s stomach. Injections of nutrients into the blood do </a:t>
            </a:r>
            <a:r>
              <a:rPr lang="en-US" i="1" dirty="0"/>
              <a:t>not </a:t>
            </a:r>
            <a:r>
              <a:rPr lang="en-US" dirty="0" smtClean="0"/>
              <a:t>suppress ghrelin </a:t>
            </a:r>
            <a:r>
              <a:rPr lang="en-US" dirty="0"/>
              <a:t>secretion, so the release of the hormone is controlled </a:t>
            </a:r>
            <a:r>
              <a:rPr lang="en-US" dirty="0" smtClean="0"/>
              <a:t>by the </a:t>
            </a:r>
            <a:r>
              <a:rPr lang="en-US" dirty="0"/>
              <a:t>contents of the digestive system and not by the availability of nutrients in the blood (</a:t>
            </a:r>
            <a:r>
              <a:rPr lang="en-US" dirty="0" smtClean="0"/>
              <a:t>Schaller et </a:t>
            </a:r>
            <a:r>
              <a:rPr lang="en-US" dirty="0"/>
              <a:t>al., 2003</a:t>
            </a:r>
            <a:r>
              <a:rPr lang="en-US" dirty="0" smtClean="0"/>
              <a:t>).</a:t>
            </a:r>
          </a:p>
          <a:p>
            <a:pPr marL="0" indent="0">
              <a:buNone/>
            </a:pPr>
            <a:r>
              <a:rPr lang="en-US" dirty="0" smtClean="0"/>
              <a:t> </a:t>
            </a:r>
            <a:r>
              <a:rPr lang="en-US" dirty="0"/>
              <a:t>In fact, the entry of food into the upper part of the small intestine—the </a:t>
            </a:r>
            <a:r>
              <a:rPr lang="en-US" b="1" dirty="0" smtClean="0"/>
              <a:t>duodenum</a:t>
            </a:r>
            <a:r>
              <a:rPr lang="en-US" dirty="0" smtClean="0"/>
              <a:t>— suppresses </a:t>
            </a:r>
            <a:r>
              <a:rPr lang="en-US" dirty="0"/>
              <a:t>ghrelin secretion (</a:t>
            </a:r>
            <a:r>
              <a:rPr lang="en-US" dirty="0" err="1"/>
              <a:t>Overduin</a:t>
            </a:r>
            <a:r>
              <a:rPr lang="en-US" dirty="0"/>
              <a:t> et al., 2005). Thus, although the stomach secretes </a:t>
            </a:r>
            <a:r>
              <a:rPr lang="en-US" dirty="0" smtClean="0"/>
              <a:t>ghrelin, the </a:t>
            </a:r>
            <a:r>
              <a:rPr lang="en-US" dirty="0"/>
              <a:t>secretion of this hormone appears to be controlled by receptors present in the upper </a:t>
            </a:r>
            <a:r>
              <a:rPr lang="en-US" dirty="0" smtClean="0"/>
              <a:t>part of </a:t>
            </a:r>
            <a:r>
              <a:rPr lang="en-US" dirty="0"/>
              <a:t>the small intestine, not in the stomach itself. </a:t>
            </a:r>
            <a:endParaRPr lang="en-US" dirty="0" smtClean="0"/>
          </a:p>
          <a:p>
            <a:pPr marL="0" indent="0">
              <a:buNone/>
            </a:pPr>
            <a:r>
              <a:rPr lang="en-US" dirty="0" smtClean="0"/>
              <a:t>(</a:t>
            </a:r>
            <a:r>
              <a:rPr lang="en-US" dirty="0"/>
              <a:t>If you’re interested, the original Greek name </a:t>
            </a:r>
            <a:r>
              <a:rPr lang="en-US" dirty="0" smtClean="0"/>
              <a:t>for the </a:t>
            </a:r>
            <a:r>
              <a:rPr lang="en-US" dirty="0"/>
              <a:t>duodenum was </a:t>
            </a:r>
            <a:r>
              <a:rPr lang="en-US" i="1" dirty="0" err="1"/>
              <a:t>dodekadaktulon</a:t>
            </a:r>
            <a:r>
              <a:rPr lang="en-US" i="1" dirty="0"/>
              <a:t>, </a:t>
            </a:r>
            <a:r>
              <a:rPr lang="en-US" dirty="0"/>
              <a:t>or “twelve fingers long.” More precisely, the duodenum </a:t>
            </a:r>
            <a:r>
              <a:rPr lang="en-US" dirty="0" smtClean="0"/>
              <a:t>is twelve </a:t>
            </a:r>
            <a:r>
              <a:rPr lang="en-US" dirty="0"/>
              <a:t>finger </a:t>
            </a:r>
            <a:r>
              <a:rPr lang="en-US" i="1" dirty="0"/>
              <a:t>widths </a:t>
            </a:r>
            <a:r>
              <a:rPr lang="en-US" dirty="0"/>
              <a:t>long.)</a:t>
            </a:r>
          </a:p>
        </p:txBody>
      </p:sp>
    </p:spTree>
    <p:extLst>
      <p:ext uri="{BB962C8B-B14F-4D97-AF65-F5344CB8AC3E}">
        <p14:creationId xmlns:p14="http://schemas.microsoft.com/office/powerpoint/2010/main" val="106282130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r>
              <a:rPr lang="en-US" dirty="0"/>
              <a:t>Although ghrelin is an important short-term hunger signal, it clearly cannot be the </a:t>
            </a:r>
            <a:r>
              <a:rPr lang="en-US" dirty="0" smtClean="0"/>
              <a:t>only one</a:t>
            </a:r>
            <a:r>
              <a:rPr lang="en-US" dirty="0"/>
              <a:t>. For example, people with successful gastric bypass surgery have almost negligible levels </a:t>
            </a:r>
            <a:r>
              <a:rPr lang="en-US" dirty="0" smtClean="0"/>
              <a:t>of ghrelin </a:t>
            </a:r>
            <a:r>
              <a:rPr lang="en-US" dirty="0"/>
              <a:t>in the blood</a:t>
            </a:r>
            <a:r>
              <a:rPr lang="en-US" dirty="0" smtClean="0"/>
              <a:t>.</a:t>
            </a:r>
          </a:p>
          <a:p>
            <a:r>
              <a:rPr lang="en-US" dirty="0" smtClean="0"/>
              <a:t> </a:t>
            </a:r>
            <a:r>
              <a:rPr lang="en-US" dirty="0"/>
              <a:t>Although they eat less and lose weight, they certainly do not stop eating.</a:t>
            </a:r>
          </a:p>
          <a:p>
            <a:r>
              <a:rPr lang="en-US" dirty="0"/>
              <a:t>In addition, mice with a targeted mutation against the ghrelin gene or the ghrelin receptor </a:t>
            </a:r>
            <a:r>
              <a:rPr lang="en-US" dirty="0" smtClean="0"/>
              <a:t>have normal </a:t>
            </a:r>
            <a:r>
              <a:rPr lang="en-US" dirty="0"/>
              <a:t>food intake and body weight (Sun, Ahmed, and Smith, 2003; Sun et al., 2004</a:t>
            </a:r>
            <a:r>
              <a:rPr lang="en-US" dirty="0" smtClean="0"/>
              <a:t>).</a:t>
            </a:r>
          </a:p>
          <a:p>
            <a:r>
              <a:rPr lang="en-US" dirty="0" smtClean="0"/>
              <a:t> However, </a:t>
            </a:r>
            <a:r>
              <a:rPr lang="en-US" dirty="0" err="1" smtClean="0"/>
              <a:t>Zigman</a:t>
            </a:r>
            <a:r>
              <a:rPr lang="en-US" dirty="0" smtClean="0"/>
              <a:t> </a:t>
            </a:r>
            <a:r>
              <a:rPr lang="en-US" dirty="0"/>
              <a:t>et al. (2005) found that this mutation protected mice from overeating and </a:t>
            </a:r>
            <a:r>
              <a:rPr lang="en-US" dirty="0" smtClean="0"/>
              <a:t>gaining weight </a:t>
            </a:r>
            <a:r>
              <a:rPr lang="en-US" dirty="0"/>
              <a:t>when fed a tasty high-fat diet that induced obesity in normal mice</a:t>
            </a:r>
            <a:r>
              <a:rPr lang="en-US" dirty="0" smtClean="0"/>
              <a:t>.</a:t>
            </a:r>
          </a:p>
          <a:p>
            <a:r>
              <a:rPr lang="en-US" dirty="0" smtClean="0"/>
              <a:t> </a:t>
            </a:r>
            <a:r>
              <a:rPr lang="en-US" dirty="0"/>
              <a:t>Thus, </a:t>
            </a:r>
            <a:r>
              <a:rPr lang="en-US" dirty="0" smtClean="0"/>
              <a:t>alternative mechanisms </a:t>
            </a:r>
            <a:r>
              <a:rPr lang="en-US" dirty="0"/>
              <a:t>can stimulate feeding which, given the vital importance of food, is not </a:t>
            </a:r>
            <a:r>
              <a:rPr lang="en-US" dirty="0" smtClean="0"/>
              <a:t>surprising. In </a:t>
            </a:r>
            <a:r>
              <a:rPr lang="en-US" dirty="0"/>
              <a:t>fact, one of the factors that complicates research on </a:t>
            </a:r>
            <a:r>
              <a:rPr lang="en-US" dirty="0" err="1"/>
              <a:t>ingestive</a:t>
            </a:r>
            <a:r>
              <a:rPr lang="en-US" dirty="0"/>
              <a:t> behavior is the presence </a:t>
            </a:r>
            <a:r>
              <a:rPr lang="en-US" dirty="0" smtClean="0"/>
              <a:t>of redundant </a:t>
            </a:r>
            <a:r>
              <a:rPr lang="en-US" dirty="0"/>
              <a:t>systems.</a:t>
            </a:r>
          </a:p>
        </p:txBody>
      </p:sp>
    </p:spTree>
    <p:extLst>
      <p:ext uri="{BB962C8B-B14F-4D97-AF65-F5344CB8AC3E}">
        <p14:creationId xmlns:p14="http://schemas.microsoft.com/office/powerpoint/2010/main" val="13221872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Metabolic Signals</a:t>
            </a:r>
            <a:br>
              <a:rPr lang="en-US" b="1" dirty="0"/>
            </a:b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Most </a:t>
            </a:r>
            <a:r>
              <a:rPr lang="en-US" dirty="0"/>
              <a:t>of the time, we begin a meal a few hours after the previous one, so our nutrient </a:t>
            </a:r>
            <a:r>
              <a:rPr lang="en-US" dirty="0" smtClean="0"/>
              <a:t>reservoirs are </a:t>
            </a:r>
            <a:r>
              <a:rPr lang="en-US" dirty="0"/>
              <a:t>seldom in serious need of </a:t>
            </a:r>
            <a:r>
              <a:rPr lang="en-US" dirty="0" smtClean="0"/>
              <a:t>replacement.</a:t>
            </a:r>
          </a:p>
          <a:p>
            <a:r>
              <a:rPr lang="en-US" dirty="0" smtClean="0"/>
              <a:t> </a:t>
            </a:r>
            <a:r>
              <a:rPr lang="en-US" dirty="0"/>
              <a:t>But if we skip several meals, we get hungrier </a:t>
            </a:r>
            <a:r>
              <a:rPr lang="en-US" dirty="0" smtClean="0"/>
              <a:t>and  hungrier</a:t>
            </a:r>
            <a:r>
              <a:rPr lang="en-US" dirty="0"/>
              <a:t>, presumably because of physiological signals indicating that we have been </a:t>
            </a:r>
            <a:r>
              <a:rPr lang="en-US" dirty="0" smtClean="0"/>
              <a:t>withdrawing nutrients </a:t>
            </a:r>
            <a:r>
              <a:rPr lang="en-US" dirty="0"/>
              <a:t>from our long-term reservoir. </a:t>
            </a:r>
            <a:endParaRPr lang="en-US" dirty="0" smtClean="0"/>
          </a:p>
          <a:p>
            <a:r>
              <a:rPr lang="en-US" dirty="0" smtClean="0"/>
              <a:t>What </a:t>
            </a:r>
            <a:r>
              <a:rPr lang="en-US" dirty="0"/>
              <a:t>happens to the level of nutrients in our body </a:t>
            </a:r>
            <a:r>
              <a:rPr lang="en-US" dirty="0" smtClean="0"/>
              <a:t>as time </a:t>
            </a:r>
            <a:r>
              <a:rPr lang="en-US" dirty="0"/>
              <a:t>passes after a meal? As you learned earlier in this chapter, during the absorptive phase </a:t>
            </a:r>
            <a:r>
              <a:rPr lang="en-US" dirty="0" smtClean="0"/>
              <a:t>of metabolism </a:t>
            </a:r>
            <a:r>
              <a:rPr lang="en-US" dirty="0"/>
              <a:t>we live on food that is being absorbed from the digestive tract</a:t>
            </a:r>
            <a:r>
              <a:rPr lang="en-US" dirty="0" smtClean="0"/>
              <a:t>.</a:t>
            </a:r>
          </a:p>
          <a:p>
            <a:r>
              <a:rPr lang="en-US" dirty="0" smtClean="0"/>
              <a:t> </a:t>
            </a:r>
            <a:r>
              <a:rPr lang="en-US" dirty="0"/>
              <a:t>After that we </a:t>
            </a:r>
            <a:r>
              <a:rPr lang="en-US" dirty="0" smtClean="0"/>
              <a:t>start drawing </a:t>
            </a:r>
            <a:r>
              <a:rPr lang="en-US" dirty="0"/>
              <a:t>on our nutrient reservoirs: The brain lives on glucose, and the rest of the body lives </a:t>
            </a:r>
            <a:r>
              <a:rPr lang="en-US" dirty="0" smtClean="0"/>
              <a:t>on fatty </a:t>
            </a:r>
            <a:r>
              <a:rPr lang="en-US" dirty="0"/>
              <a:t>acids. Although the metabolic needs of the body’s cells are being met, we are taking fuel </a:t>
            </a:r>
            <a:r>
              <a:rPr lang="en-US" dirty="0" smtClean="0"/>
              <a:t>out of </a:t>
            </a:r>
            <a:r>
              <a:rPr lang="en-US" dirty="0"/>
              <a:t>our long-term reservoir—making </a:t>
            </a:r>
            <a:r>
              <a:rPr lang="en-US" dirty="0" smtClean="0"/>
              <a:t>withdrawals </a:t>
            </a:r>
            <a:r>
              <a:rPr lang="en-US" dirty="0"/>
              <a:t>rather than deposits. Clearly, this is the time </a:t>
            </a:r>
            <a:r>
              <a:rPr lang="en-US" dirty="0" smtClean="0"/>
              <a:t>to start </a:t>
            </a:r>
            <a:r>
              <a:rPr lang="en-US" dirty="0"/>
              <a:t>thinking about our next meal.</a:t>
            </a:r>
          </a:p>
        </p:txBody>
      </p:sp>
    </p:spTree>
    <p:extLst>
      <p:ext uri="{BB962C8B-B14F-4D97-AF65-F5344CB8AC3E}">
        <p14:creationId xmlns:p14="http://schemas.microsoft.com/office/powerpoint/2010/main" val="98492842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a:bodyPr>
          <a:lstStyle/>
          <a:p>
            <a:r>
              <a:rPr lang="en-US" dirty="0"/>
              <a:t>A fall in blood glucose level (a condition known as </a:t>
            </a:r>
            <a:r>
              <a:rPr lang="en-US" i="1" dirty="0"/>
              <a:t>hypoglycemia</a:t>
            </a:r>
            <a:r>
              <a:rPr lang="en-US" dirty="0"/>
              <a:t>) is a potent stimulus </a:t>
            </a:r>
            <a:r>
              <a:rPr lang="en-US" dirty="0" smtClean="0"/>
              <a:t>for hunger</a:t>
            </a:r>
            <a:r>
              <a:rPr lang="en-US" dirty="0"/>
              <a:t>. Hypoglycemia can be produced experimentally by giving an animal a large injection </a:t>
            </a:r>
            <a:r>
              <a:rPr lang="en-US" dirty="0" smtClean="0"/>
              <a:t>of insulin</a:t>
            </a:r>
            <a:r>
              <a:rPr lang="en-US" dirty="0"/>
              <a:t>, which causes cells in the liver, muscles, and adipose tissue to take up glucose and </a:t>
            </a:r>
            <a:r>
              <a:rPr lang="en-US" dirty="0" smtClean="0"/>
              <a:t>store it </a:t>
            </a:r>
            <a:r>
              <a:rPr lang="en-US" dirty="0"/>
              <a:t>away. </a:t>
            </a:r>
            <a:endParaRPr lang="en-US" dirty="0" smtClean="0"/>
          </a:p>
          <a:p>
            <a:r>
              <a:rPr lang="en-US" dirty="0" smtClean="0"/>
              <a:t>We </a:t>
            </a:r>
            <a:r>
              <a:rPr lang="en-US" dirty="0"/>
              <a:t>can also deprive cells of glucose by injecting an animal with a drug that </a:t>
            </a:r>
            <a:r>
              <a:rPr lang="en-US" dirty="0" smtClean="0"/>
              <a:t>interferes with </a:t>
            </a:r>
            <a:r>
              <a:rPr lang="en-US" dirty="0"/>
              <a:t>the metabolism of glucose. Both of these treatments cause </a:t>
            </a:r>
            <a:r>
              <a:rPr lang="en-US" b="1" dirty="0" err="1"/>
              <a:t>glucoprivation</a:t>
            </a:r>
            <a:r>
              <a:rPr lang="en-US" b="1" dirty="0"/>
              <a:t>; </a:t>
            </a:r>
            <a:r>
              <a:rPr lang="en-US" dirty="0"/>
              <a:t>that is, </a:t>
            </a:r>
            <a:r>
              <a:rPr lang="en-US" dirty="0" smtClean="0"/>
              <a:t>they deprive </a:t>
            </a:r>
            <a:r>
              <a:rPr lang="en-US" dirty="0"/>
              <a:t>cells of glucose. And </a:t>
            </a:r>
            <a:r>
              <a:rPr lang="en-US" dirty="0" err="1"/>
              <a:t>glucoprivation</a:t>
            </a:r>
            <a:r>
              <a:rPr lang="en-US" dirty="0"/>
              <a:t>, whatever its cause, stimulates eating. </a:t>
            </a:r>
            <a:endParaRPr lang="en-US" dirty="0" smtClean="0"/>
          </a:p>
          <a:p>
            <a:r>
              <a:rPr lang="en-US" dirty="0" smtClean="0"/>
              <a:t>Hunger can also </a:t>
            </a:r>
            <a:r>
              <a:rPr lang="en-US" dirty="0"/>
              <a:t>be produced by causing </a:t>
            </a:r>
            <a:r>
              <a:rPr lang="en-US" b="1" dirty="0" err="1"/>
              <a:t>lipoprivation</a:t>
            </a:r>
            <a:r>
              <a:rPr lang="en-US" dirty="0"/>
              <a:t>—depriving cells of lipids. More precisely, they </a:t>
            </a:r>
            <a:r>
              <a:rPr lang="en-US" dirty="0" smtClean="0"/>
              <a:t>are deprived </a:t>
            </a:r>
            <a:r>
              <a:rPr lang="en-US" dirty="0"/>
              <a:t>of the ability to metabolize fatty acids through injection of a drug that interferes </a:t>
            </a:r>
            <a:r>
              <a:rPr lang="en-US" dirty="0" smtClean="0"/>
              <a:t>with this </a:t>
            </a:r>
            <a:r>
              <a:rPr lang="en-US" dirty="0"/>
              <a:t>process.</a:t>
            </a:r>
          </a:p>
        </p:txBody>
      </p:sp>
    </p:spTree>
    <p:extLst>
      <p:ext uri="{BB962C8B-B14F-4D97-AF65-F5344CB8AC3E}">
        <p14:creationId xmlns:p14="http://schemas.microsoft.com/office/powerpoint/2010/main" val="301604995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latin typeface="MinionPro-Regular"/>
              </a:rPr>
              <a:t>What is the nature of the detectors that monitor the level of metabolic fuels, </a:t>
            </a:r>
            <a:r>
              <a:rPr lang="en-US" sz="3600" dirty="0" smtClean="0">
                <a:latin typeface="MinionPro-Regular"/>
              </a:rPr>
              <a:t>and where </a:t>
            </a:r>
            <a:r>
              <a:rPr lang="en-US" sz="3600" dirty="0">
                <a:latin typeface="MinionPro-Regular"/>
              </a:rPr>
              <a:t>are these detectors located?</a:t>
            </a:r>
            <a:endParaRPr lang="en-US" sz="3600" dirty="0"/>
          </a:p>
        </p:txBody>
      </p:sp>
      <p:sp>
        <p:nvSpPr>
          <p:cNvPr id="3" name="Content Placeholder 2"/>
          <p:cNvSpPr>
            <a:spLocks noGrp="1"/>
          </p:cNvSpPr>
          <p:nvPr>
            <p:ph idx="1"/>
          </p:nvPr>
        </p:nvSpPr>
        <p:spPr/>
        <p:txBody>
          <a:bodyPr>
            <a:normAutofit fontScale="77500" lnSpcReduction="20000"/>
          </a:bodyPr>
          <a:lstStyle/>
          <a:p>
            <a:r>
              <a:rPr lang="en-US" dirty="0" smtClean="0">
                <a:latin typeface="MinionPro-Regular"/>
              </a:rPr>
              <a:t>The </a:t>
            </a:r>
            <a:r>
              <a:rPr lang="en-US" dirty="0">
                <a:latin typeface="MinionPro-Regular"/>
              </a:rPr>
              <a:t>evidence that has been gathered so far </a:t>
            </a:r>
            <a:r>
              <a:rPr lang="en-US" dirty="0" smtClean="0">
                <a:latin typeface="MinionPro-Regular"/>
              </a:rPr>
              <a:t>indicates that </a:t>
            </a:r>
            <a:r>
              <a:rPr lang="en-US" dirty="0">
                <a:latin typeface="MinionPro-Regular"/>
              </a:rPr>
              <a:t>there are two sets of detectors: one set located in the brain and the other </a:t>
            </a:r>
            <a:r>
              <a:rPr lang="en-US" dirty="0" smtClean="0">
                <a:latin typeface="MinionPro-Regular"/>
              </a:rPr>
              <a:t>set located </a:t>
            </a:r>
            <a:r>
              <a:rPr lang="en-US" dirty="0">
                <a:latin typeface="MinionPro-Regular"/>
              </a:rPr>
              <a:t>in the liver.</a:t>
            </a:r>
          </a:p>
          <a:p>
            <a:r>
              <a:rPr lang="en-US" dirty="0">
                <a:latin typeface="MinionPro-Regular"/>
              </a:rPr>
              <a:t>Let’s first review the evidence for the detectors in the liver. </a:t>
            </a:r>
            <a:endParaRPr lang="en-US" dirty="0" smtClean="0">
              <a:latin typeface="MinionPro-Regular"/>
            </a:endParaRPr>
          </a:p>
          <a:p>
            <a:r>
              <a:rPr lang="en-US" dirty="0" smtClean="0">
                <a:latin typeface="MinionPro-Regular"/>
              </a:rPr>
              <a:t>A </a:t>
            </a:r>
            <a:r>
              <a:rPr lang="en-US" dirty="0">
                <a:latin typeface="MinionPro-Regular"/>
              </a:rPr>
              <a:t>study </a:t>
            </a:r>
            <a:r>
              <a:rPr lang="en-US" dirty="0" smtClean="0">
                <a:latin typeface="MinionPro-Regular"/>
              </a:rPr>
              <a:t>suggested </a:t>
            </a:r>
            <a:r>
              <a:rPr lang="en-US" dirty="0">
                <a:latin typeface="MinionPro-Regular"/>
              </a:rPr>
              <a:t>that receptors in the liver can </a:t>
            </a:r>
            <a:r>
              <a:rPr lang="en-US" dirty="0" smtClean="0">
                <a:latin typeface="MinionPro-Regular"/>
              </a:rPr>
              <a:t>stimulate </a:t>
            </a:r>
            <a:r>
              <a:rPr lang="en-US" dirty="0" err="1" smtClean="0">
                <a:latin typeface="MinionPro-Regular"/>
              </a:rPr>
              <a:t>glucoprivic</a:t>
            </a:r>
            <a:r>
              <a:rPr lang="en-US" dirty="0" smtClean="0">
                <a:latin typeface="MinionPro-Regular"/>
              </a:rPr>
              <a:t> </a:t>
            </a:r>
            <a:r>
              <a:rPr lang="en-US" dirty="0">
                <a:latin typeface="MinionPro-Regular"/>
              </a:rPr>
              <a:t>hunger; when these neurons are deprived of nutrients, they cause eating</a:t>
            </a:r>
            <a:r>
              <a:rPr lang="en-US" dirty="0" smtClean="0">
                <a:latin typeface="MinionPro-Regular"/>
              </a:rPr>
              <a:t>.</a:t>
            </a:r>
          </a:p>
          <a:p>
            <a:r>
              <a:rPr lang="en-US" dirty="0" smtClean="0">
                <a:latin typeface="MinionPro-Regular"/>
              </a:rPr>
              <a:t> </a:t>
            </a:r>
            <a:r>
              <a:rPr lang="en-US" dirty="0">
                <a:latin typeface="MinionPro-Regular"/>
              </a:rPr>
              <a:t>The </a:t>
            </a:r>
            <a:r>
              <a:rPr lang="en-US" dirty="0" smtClean="0">
                <a:latin typeface="MinionPro-Regular"/>
              </a:rPr>
              <a:t>investigators infused </a:t>
            </a:r>
            <a:r>
              <a:rPr lang="en-US" dirty="0">
                <a:latin typeface="MinionPro-Regular"/>
              </a:rPr>
              <a:t>2-DG into the </a:t>
            </a:r>
            <a:r>
              <a:rPr lang="en-US" b="1" dirty="0">
                <a:latin typeface="MinionPro-Bold"/>
              </a:rPr>
              <a:t>hepatic portal vein</a:t>
            </a:r>
            <a:r>
              <a:rPr lang="en-US" dirty="0">
                <a:latin typeface="MinionPro-Regular"/>
              </a:rPr>
              <a:t>. This vein brings blood from the intestines </a:t>
            </a:r>
            <a:r>
              <a:rPr lang="en-US" dirty="0" smtClean="0">
                <a:latin typeface="MinionPro-Regular"/>
              </a:rPr>
              <a:t>to the </a:t>
            </a:r>
            <a:r>
              <a:rPr lang="en-US" dirty="0">
                <a:latin typeface="MinionPro-Regular"/>
              </a:rPr>
              <a:t>liver; thus, an injection of a drug into this vein (an </a:t>
            </a:r>
            <a:r>
              <a:rPr lang="en-US" i="1" dirty="0" err="1">
                <a:latin typeface="MinionPro-It"/>
              </a:rPr>
              <a:t>intraportal</a:t>
            </a:r>
            <a:r>
              <a:rPr lang="en-US" i="1" dirty="0">
                <a:latin typeface="MinionPro-It"/>
              </a:rPr>
              <a:t> </a:t>
            </a:r>
            <a:r>
              <a:rPr lang="en-US" dirty="0">
                <a:latin typeface="MinionPro-Regular"/>
              </a:rPr>
              <a:t>infusion) delivers it directly </a:t>
            </a:r>
            <a:r>
              <a:rPr lang="en-US" dirty="0" smtClean="0">
                <a:latin typeface="MinionPro-Regular"/>
              </a:rPr>
              <a:t>to the </a:t>
            </a:r>
            <a:r>
              <a:rPr lang="en-US" dirty="0">
                <a:latin typeface="MinionPro-Regular"/>
              </a:rPr>
              <a:t>liver. (See </a:t>
            </a:r>
            <a:r>
              <a:rPr lang="en-US" b="1" i="1" dirty="0">
                <a:latin typeface="MinionPro-BoldIt"/>
              </a:rPr>
              <a:t>Figure 13</a:t>
            </a:r>
            <a:r>
              <a:rPr lang="en-US" dirty="0">
                <a:latin typeface="MinionPro-Regular"/>
              </a:rPr>
              <a:t>.) </a:t>
            </a:r>
            <a:endParaRPr lang="en-US" dirty="0" smtClean="0">
              <a:latin typeface="MinionPro-Regular"/>
            </a:endParaRPr>
          </a:p>
          <a:p>
            <a:r>
              <a:rPr lang="en-US" dirty="0" smtClean="0">
                <a:latin typeface="MinionPro-Regular"/>
              </a:rPr>
              <a:t>The </a:t>
            </a:r>
            <a:r>
              <a:rPr lang="en-US" dirty="0">
                <a:latin typeface="MinionPro-Regular"/>
              </a:rPr>
              <a:t>investigators found that the infusion of a drug that interferes </a:t>
            </a:r>
            <a:r>
              <a:rPr lang="en-US" dirty="0" smtClean="0">
                <a:latin typeface="MinionPro-Regular"/>
              </a:rPr>
              <a:t>with glucose </a:t>
            </a:r>
            <a:r>
              <a:rPr lang="en-US" dirty="0">
                <a:latin typeface="MinionPro-Regular"/>
              </a:rPr>
              <a:t>metabolism into the hepatic portal vein caused immediate eating. </a:t>
            </a:r>
            <a:endParaRPr lang="en-US" dirty="0" smtClean="0">
              <a:latin typeface="MinionPro-Regular"/>
            </a:endParaRPr>
          </a:p>
          <a:p>
            <a:r>
              <a:rPr lang="en-US" dirty="0" smtClean="0">
                <a:latin typeface="MinionPro-Regular"/>
              </a:rPr>
              <a:t>When </a:t>
            </a:r>
            <a:r>
              <a:rPr lang="en-US" dirty="0">
                <a:latin typeface="MinionPro-Regular"/>
              </a:rPr>
              <a:t>they cut </a:t>
            </a:r>
            <a:r>
              <a:rPr lang="en-US" dirty="0" smtClean="0">
                <a:latin typeface="MinionPro-Regular"/>
              </a:rPr>
              <a:t>the </a:t>
            </a:r>
            <a:r>
              <a:rPr lang="en-US" dirty="0" err="1" smtClean="0">
                <a:latin typeface="MinionPro-Regular"/>
              </a:rPr>
              <a:t>vagus</a:t>
            </a:r>
            <a:r>
              <a:rPr lang="en-US" dirty="0" smtClean="0">
                <a:latin typeface="MinionPro-Regular"/>
              </a:rPr>
              <a:t> </a:t>
            </a:r>
            <a:r>
              <a:rPr lang="en-US" dirty="0">
                <a:latin typeface="MinionPro-Regular"/>
              </a:rPr>
              <a:t>nerve, which connects the liver with the brain, the infusions no longer </a:t>
            </a:r>
            <a:r>
              <a:rPr lang="en-US" dirty="0" smtClean="0">
                <a:latin typeface="MinionPro-Regular"/>
              </a:rPr>
              <a:t>stimulated </a:t>
            </a:r>
          </a:p>
          <a:p>
            <a:r>
              <a:rPr lang="en-US" dirty="0" smtClean="0"/>
              <a:t>Thus</a:t>
            </a:r>
            <a:r>
              <a:rPr lang="en-US" dirty="0"/>
              <a:t>, the brain receives the hunger signal from the liver through the </a:t>
            </a:r>
            <a:r>
              <a:rPr lang="en-US" dirty="0" err="1"/>
              <a:t>vagus</a:t>
            </a:r>
            <a:r>
              <a:rPr lang="en-US" dirty="0"/>
              <a:t> nerve.</a:t>
            </a:r>
          </a:p>
        </p:txBody>
      </p:sp>
    </p:spTree>
    <p:extLst>
      <p:ext uri="{BB962C8B-B14F-4D97-AF65-F5344CB8AC3E}">
        <p14:creationId xmlns:p14="http://schemas.microsoft.com/office/powerpoint/2010/main" val="140872930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1825624"/>
            <a:ext cx="10515600" cy="5032376"/>
          </a:xfrm>
        </p:spPr>
        <p:txBody>
          <a:bodyPr>
            <a:noAutofit/>
          </a:bodyPr>
          <a:lstStyle/>
          <a:p>
            <a:r>
              <a:rPr lang="en-US" sz="2000" dirty="0">
                <a:latin typeface="MinionPro-Regular"/>
              </a:rPr>
              <a:t>Now let’s look at some of the evidence that indicates that the brain has its own nutrient </a:t>
            </a:r>
            <a:r>
              <a:rPr lang="en-US" sz="2000" dirty="0" smtClean="0">
                <a:latin typeface="MinionPro-Regular"/>
              </a:rPr>
              <a:t>detectors. Because </a:t>
            </a:r>
            <a:r>
              <a:rPr lang="en-US" sz="2000" dirty="0">
                <a:latin typeface="MinionPro-Regular"/>
              </a:rPr>
              <a:t>the brain can use only glucose, it would make sense that these detectors </a:t>
            </a:r>
            <a:r>
              <a:rPr lang="en-US" sz="2000" dirty="0" smtClean="0">
                <a:latin typeface="MinionPro-Regular"/>
              </a:rPr>
              <a:t>respond to </a:t>
            </a:r>
            <a:r>
              <a:rPr lang="en-US" sz="2000" dirty="0" err="1">
                <a:latin typeface="MinionPro-Regular"/>
              </a:rPr>
              <a:t>glucoprivation</a:t>
            </a:r>
            <a:r>
              <a:rPr lang="en-US" sz="2000" dirty="0">
                <a:latin typeface="MinionPro-Regular"/>
              </a:rPr>
              <a:t>—and, indeed, they do. </a:t>
            </a:r>
            <a:endParaRPr lang="en-US" sz="2000" dirty="0" smtClean="0">
              <a:latin typeface="MinionPro-Regular"/>
            </a:endParaRPr>
          </a:p>
          <a:p>
            <a:r>
              <a:rPr lang="en-US" sz="2000" dirty="0" smtClean="0">
                <a:latin typeface="MinionPro-Regular"/>
              </a:rPr>
              <a:t>For </a:t>
            </a:r>
            <a:r>
              <a:rPr lang="en-US" sz="2000" dirty="0">
                <a:latin typeface="MinionPro-Regular"/>
              </a:rPr>
              <a:t>example, Ritter, </a:t>
            </a:r>
            <a:r>
              <a:rPr lang="en-US" sz="2000" dirty="0" err="1">
                <a:latin typeface="MinionPro-Regular"/>
              </a:rPr>
              <a:t>Dinh</a:t>
            </a:r>
            <a:r>
              <a:rPr lang="en-US" sz="2000" dirty="0">
                <a:latin typeface="MinionPro-Regular"/>
              </a:rPr>
              <a:t>, and Zhang (2000) found </a:t>
            </a:r>
            <a:r>
              <a:rPr lang="en-US" sz="2000" dirty="0" smtClean="0">
                <a:latin typeface="MinionPro-Regular"/>
              </a:rPr>
              <a:t>that injecting </a:t>
            </a:r>
            <a:r>
              <a:rPr lang="en-US" sz="2000" dirty="0">
                <a:latin typeface="MinionPro-Regular"/>
              </a:rPr>
              <a:t>a drug that interferes with glucose metabolism into the medulla induced eating. </a:t>
            </a:r>
            <a:endParaRPr lang="en-US" sz="2000" dirty="0" smtClean="0">
              <a:latin typeface="MinionPro-Regular"/>
            </a:endParaRPr>
          </a:p>
          <a:p>
            <a:r>
              <a:rPr lang="en-US" sz="2000" dirty="0" err="1" smtClean="0">
                <a:latin typeface="MinionPro-Regular"/>
              </a:rPr>
              <a:t>Lipoprivic</a:t>
            </a:r>
            <a:r>
              <a:rPr lang="en-US" sz="2000" dirty="0" smtClean="0">
                <a:latin typeface="MinionPro-Regular"/>
              </a:rPr>
              <a:t> </a:t>
            </a:r>
            <a:r>
              <a:rPr lang="en-US" sz="2000" dirty="0">
                <a:latin typeface="MinionPro-Regular"/>
              </a:rPr>
              <a:t>hunger appears to be stimulated by receptors in the liver</a:t>
            </a:r>
            <a:r>
              <a:rPr lang="en-US" sz="2000" dirty="0" smtClean="0">
                <a:latin typeface="MinionPro-Regular"/>
              </a:rPr>
              <a:t>.</a:t>
            </a:r>
          </a:p>
          <a:p>
            <a:r>
              <a:rPr lang="en-US" sz="2000" dirty="0" smtClean="0">
                <a:latin typeface="MinionPro-Regular"/>
              </a:rPr>
              <a:t> </a:t>
            </a:r>
            <a:r>
              <a:rPr lang="en-US" sz="2000" dirty="0">
                <a:latin typeface="MinionPro-Regular"/>
              </a:rPr>
              <a:t>Ritter and Taylor (</a:t>
            </a:r>
            <a:r>
              <a:rPr lang="en-US" sz="2000" dirty="0" smtClean="0">
                <a:latin typeface="MinionPro-Regular"/>
              </a:rPr>
              <a:t>1990) induced </a:t>
            </a:r>
            <a:r>
              <a:rPr lang="en-US" sz="2000" dirty="0" err="1">
                <a:latin typeface="MinionPro-Regular"/>
              </a:rPr>
              <a:t>lipoprivic</a:t>
            </a:r>
            <a:r>
              <a:rPr lang="en-US" sz="2000" dirty="0">
                <a:latin typeface="MinionPro-Regular"/>
              </a:rPr>
              <a:t> hunger and found that cutting the </a:t>
            </a:r>
            <a:r>
              <a:rPr lang="en-US" sz="2000" dirty="0" err="1">
                <a:latin typeface="MinionPro-Regular"/>
              </a:rPr>
              <a:t>vagus</a:t>
            </a:r>
            <a:r>
              <a:rPr lang="en-US" sz="2000" dirty="0">
                <a:latin typeface="MinionPro-Regular"/>
              </a:rPr>
              <a:t> nerve abolished this hunger. </a:t>
            </a:r>
            <a:endParaRPr lang="en-US" sz="2000" dirty="0" smtClean="0">
              <a:latin typeface="MinionPro-Regular"/>
            </a:endParaRPr>
          </a:p>
          <a:p>
            <a:r>
              <a:rPr lang="en-US" sz="2000" dirty="0" smtClean="0">
                <a:latin typeface="MinionPro-Regular"/>
              </a:rPr>
              <a:t>Thus</a:t>
            </a:r>
            <a:r>
              <a:rPr lang="en-US" sz="2000" dirty="0">
                <a:latin typeface="MinionPro-Regular"/>
              </a:rPr>
              <a:t>, </a:t>
            </a:r>
            <a:r>
              <a:rPr lang="en-US" sz="2000" dirty="0" smtClean="0">
                <a:latin typeface="MinionPro-Regular"/>
              </a:rPr>
              <a:t>the liver </a:t>
            </a:r>
            <a:r>
              <a:rPr lang="en-US" sz="2000" dirty="0">
                <a:latin typeface="MinionPro-Regular"/>
              </a:rPr>
              <a:t>appears to contain receptors that detect low availability of glucose or fatty acids (</a:t>
            </a:r>
            <a:r>
              <a:rPr lang="en-US" sz="2000" dirty="0" err="1" smtClean="0">
                <a:latin typeface="MinionPro-Regular"/>
              </a:rPr>
              <a:t>glucoprivation</a:t>
            </a:r>
            <a:r>
              <a:rPr lang="en-US" sz="2000" dirty="0" smtClean="0">
                <a:latin typeface="MinionPro-Regular"/>
              </a:rPr>
              <a:t> or </a:t>
            </a:r>
            <a:r>
              <a:rPr lang="en-US" sz="2000" dirty="0" err="1">
                <a:latin typeface="MinionPro-Regular"/>
              </a:rPr>
              <a:t>lipoprivation</a:t>
            </a:r>
            <a:r>
              <a:rPr lang="en-US" sz="2000" dirty="0">
                <a:latin typeface="MinionPro-Regular"/>
              </a:rPr>
              <a:t>) and send this information to the brain through the </a:t>
            </a:r>
            <a:r>
              <a:rPr lang="en-US" sz="2000" dirty="0" err="1">
                <a:latin typeface="MinionPro-Regular"/>
              </a:rPr>
              <a:t>vagus</a:t>
            </a:r>
            <a:r>
              <a:rPr lang="en-US" sz="2000" dirty="0">
                <a:latin typeface="MinionPro-Regular"/>
              </a:rPr>
              <a:t> nerve </a:t>
            </a:r>
            <a:endParaRPr lang="en-US" sz="2000" dirty="0" smtClean="0">
              <a:latin typeface="MinionPro-Regular"/>
            </a:endParaRPr>
          </a:p>
          <a:p>
            <a:r>
              <a:rPr lang="en-US" sz="2000" dirty="0" smtClean="0">
                <a:latin typeface="MinionPro-Regular"/>
              </a:rPr>
              <a:t>To </a:t>
            </a:r>
            <a:r>
              <a:rPr lang="en-US" sz="2000" dirty="0">
                <a:latin typeface="MinionPro-Regular"/>
              </a:rPr>
              <a:t>summarize: </a:t>
            </a:r>
            <a:endParaRPr lang="en-US" sz="2000" dirty="0" smtClean="0">
              <a:latin typeface="MinionPro-Regular"/>
            </a:endParaRPr>
          </a:p>
          <a:p>
            <a:r>
              <a:rPr lang="en-US" sz="2000" dirty="0" smtClean="0">
                <a:latin typeface="MinionPro-Regular"/>
              </a:rPr>
              <a:t>The </a:t>
            </a:r>
            <a:r>
              <a:rPr lang="en-US" sz="2000" dirty="0">
                <a:latin typeface="MinionPro-Regular"/>
              </a:rPr>
              <a:t>brain contains detectors that monitor the availability of glucose (its </a:t>
            </a:r>
            <a:r>
              <a:rPr lang="en-US" sz="2000" dirty="0" smtClean="0">
                <a:latin typeface="MinionPro-Regular"/>
              </a:rPr>
              <a:t>only fuel</a:t>
            </a:r>
            <a:r>
              <a:rPr lang="en-US" sz="2000" dirty="0">
                <a:latin typeface="MinionPro-Regular"/>
              </a:rPr>
              <a:t>) inside the blood–brain barrier, and the liver contains detectors that monitor the </a:t>
            </a:r>
            <a:r>
              <a:rPr lang="en-US" sz="2000" dirty="0" smtClean="0">
                <a:latin typeface="MinionPro-Regular"/>
              </a:rPr>
              <a:t>availability of </a:t>
            </a:r>
            <a:r>
              <a:rPr lang="en-US" sz="2000" dirty="0">
                <a:latin typeface="MinionPro-Regular"/>
              </a:rPr>
              <a:t>nutrients (glucose and fatty acids) outside the blood–brain barrier. </a:t>
            </a:r>
            <a:endParaRPr lang="en-US" sz="2000" dirty="0"/>
          </a:p>
        </p:txBody>
      </p:sp>
    </p:spTree>
    <p:extLst>
      <p:ext uri="{BB962C8B-B14F-4D97-AF65-F5344CB8AC3E}">
        <p14:creationId xmlns:p14="http://schemas.microsoft.com/office/powerpoint/2010/main" val="94229053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Stops a Meal?</a:t>
            </a:r>
          </a:p>
        </p:txBody>
      </p:sp>
      <p:sp>
        <p:nvSpPr>
          <p:cNvPr id="3" name="Content Placeholder 2"/>
          <p:cNvSpPr>
            <a:spLocks noGrp="1"/>
          </p:cNvSpPr>
          <p:nvPr>
            <p:ph idx="1"/>
          </p:nvPr>
        </p:nvSpPr>
        <p:spPr/>
        <p:txBody>
          <a:bodyPr>
            <a:normAutofit fontScale="92500" lnSpcReduction="20000"/>
          </a:bodyPr>
          <a:lstStyle/>
          <a:p>
            <a:r>
              <a:rPr lang="en-US" dirty="0"/>
              <a:t>There are two primary sources of satiety signals—the signals that stop a meal</a:t>
            </a:r>
            <a:r>
              <a:rPr lang="en-US" dirty="0" smtClean="0"/>
              <a:t>.</a:t>
            </a:r>
          </a:p>
          <a:p>
            <a:r>
              <a:rPr lang="en-US" dirty="0" smtClean="0"/>
              <a:t> </a:t>
            </a:r>
            <a:r>
              <a:rPr lang="en-US" dirty="0"/>
              <a:t>Short-term </a:t>
            </a:r>
            <a:r>
              <a:rPr lang="en-US" dirty="0" smtClean="0"/>
              <a:t>satiety signals </a:t>
            </a:r>
            <a:r>
              <a:rPr lang="en-US" dirty="0"/>
              <a:t>come from the immediate effects of eating a particular meal, which begin long before </a:t>
            </a:r>
            <a:r>
              <a:rPr lang="en-US" dirty="0" smtClean="0"/>
              <a:t>the food </a:t>
            </a:r>
            <a:r>
              <a:rPr lang="en-US" dirty="0"/>
              <a:t>is digested</a:t>
            </a:r>
            <a:r>
              <a:rPr lang="en-US" dirty="0" smtClean="0"/>
              <a:t>.</a:t>
            </a:r>
          </a:p>
          <a:p>
            <a:r>
              <a:rPr lang="en-US" dirty="0" smtClean="0"/>
              <a:t> </a:t>
            </a:r>
            <a:r>
              <a:rPr lang="en-US" dirty="0"/>
              <a:t>To search for these signals, we will follow the pathway traveled by ingested </a:t>
            </a:r>
            <a:r>
              <a:rPr lang="en-US" dirty="0" smtClean="0"/>
              <a:t>food: the </a:t>
            </a:r>
            <a:r>
              <a:rPr lang="en-US" dirty="0"/>
              <a:t>stomach, the small intestine, and the liver. Each of these locations can potentially provide </a:t>
            </a:r>
            <a:r>
              <a:rPr lang="en-US" dirty="0" smtClean="0"/>
              <a:t>a signal </a:t>
            </a:r>
            <a:r>
              <a:rPr lang="en-US" dirty="0"/>
              <a:t>to the brain that indicates that food has been ingested and is progressing on the way </a:t>
            </a:r>
            <a:r>
              <a:rPr lang="en-US" dirty="0" smtClean="0"/>
              <a:t>toward absorption</a:t>
            </a:r>
            <a:r>
              <a:rPr lang="en-US" dirty="0"/>
              <a:t>. </a:t>
            </a:r>
            <a:endParaRPr lang="en-US" dirty="0" smtClean="0"/>
          </a:p>
          <a:p>
            <a:r>
              <a:rPr lang="en-US" dirty="0" smtClean="0"/>
              <a:t>Long-term </a:t>
            </a:r>
            <a:r>
              <a:rPr lang="en-US" dirty="0"/>
              <a:t>satiety signals arise in the adipose tissue, which contains the </a:t>
            </a:r>
            <a:r>
              <a:rPr lang="en-US" dirty="0" smtClean="0"/>
              <a:t>long-term nutrient </a:t>
            </a:r>
            <a:r>
              <a:rPr lang="en-US" dirty="0"/>
              <a:t>reservoir. These signals do not control the beginning and end of a particular meal, </a:t>
            </a:r>
            <a:r>
              <a:rPr lang="en-US" dirty="0" smtClean="0"/>
              <a:t>but they </a:t>
            </a:r>
            <a:r>
              <a:rPr lang="en-US" dirty="0"/>
              <a:t>do, in the long run, control the intake of calories by modulating the sensitivity of </a:t>
            </a:r>
            <a:r>
              <a:rPr lang="en-US" dirty="0" smtClean="0"/>
              <a:t>brain mechanisms </a:t>
            </a:r>
            <a:r>
              <a:rPr lang="en-US" dirty="0"/>
              <a:t>to the hunger and satiety signals that they receive.</a:t>
            </a:r>
          </a:p>
        </p:txBody>
      </p:sp>
    </p:spTree>
    <p:extLst>
      <p:ext uri="{BB962C8B-B14F-4D97-AF65-F5344CB8AC3E}">
        <p14:creationId xmlns:p14="http://schemas.microsoft.com/office/powerpoint/2010/main" val="429217928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Gastric Factors</a:t>
            </a:r>
            <a:br>
              <a:rPr lang="en-US" b="1" dirty="0"/>
            </a:b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 </a:t>
            </a:r>
            <a:r>
              <a:rPr lang="en-US" dirty="0"/>
              <a:t>stomach apparently contains receptors that can detect the presence of nutrients. </a:t>
            </a:r>
            <a:endParaRPr lang="en-US" dirty="0" smtClean="0"/>
          </a:p>
          <a:p>
            <a:r>
              <a:rPr lang="en-US" dirty="0" smtClean="0"/>
              <a:t>Deutsch and Gonzalez </a:t>
            </a:r>
            <a:r>
              <a:rPr lang="en-US" dirty="0"/>
              <a:t>(1980) found that when they removed food from the stomach of a rat that had just eaten </a:t>
            </a:r>
            <a:r>
              <a:rPr lang="en-US" dirty="0" smtClean="0"/>
              <a:t>all it </a:t>
            </a:r>
            <a:r>
              <a:rPr lang="en-US" dirty="0"/>
              <a:t>wanted, the animal would immediately eat just enough food to replace what had been </a:t>
            </a:r>
            <a:r>
              <a:rPr lang="en-US" dirty="0" smtClean="0"/>
              <a:t>removed— even </a:t>
            </a:r>
            <a:r>
              <a:rPr lang="en-US" dirty="0"/>
              <a:t>if the experimenters replaced the food with a nonnutritive saline solution. </a:t>
            </a:r>
            <a:endParaRPr lang="en-US" dirty="0" smtClean="0"/>
          </a:p>
          <a:p>
            <a:r>
              <a:rPr lang="en-US" dirty="0" smtClean="0"/>
              <a:t>Obviously</a:t>
            </a:r>
            <a:r>
              <a:rPr lang="en-US" dirty="0"/>
              <a:t>, the </a:t>
            </a:r>
            <a:r>
              <a:rPr lang="en-US" dirty="0" smtClean="0"/>
              <a:t>rats did </a:t>
            </a:r>
            <a:r>
              <a:rPr lang="en-US" dirty="0"/>
              <a:t>not do so simply by measuring the volume of the food in their stomachs, because they </a:t>
            </a:r>
            <a:r>
              <a:rPr lang="en-US" dirty="0" smtClean="0"/>
              <a:t>were not </a:t>
            </a:r>
            <a:r>
              <a:rPr lang="en-US" dirty="0"/>
              <a:t>fooled by the infusion of a saline solution. </a:t>
            </a:r>
            <a:endParaRPr lang="en-US" dirty="0" smtClean="0"/>
          </a:p>
          <a:p>
            <a:r>
              <a:rPr lang="en-US" dirty="0" smtClean="0"/>
              <a:t>Of </a:t>
            </a:r>
            <a:r>
              <a:rPr lang="en-US" dirty="0"/>
              <a:t>course, this study indicates only that the </a:t>
            </a:r>
            <a:r>
              <a:rPr lang="en-US" dirty="0" smtClean="0"/>
              <a:t>stomach contains </a:t>
            </a:r>
            <a:r>
              <a:rPr lang="en-US" dirty="0"/>
              <a:t>nutrient receptors; it does not prove that there are not detectors in the intestines as well.</a:t>
            </a:r>
          </a:p>
        </p:txBody>
      </p:sp>
    </p:spTree>
    <p:extLst>
      <p:ext uri="{BB962C8B-B14F-4D97-AF65-F5344CB8AC3E}">
        <p14:creationId xmlns:p14="http://schemas.microsoft.com/office/powerpoint/2010/main" val="282520808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Intestinal Factors</a:t>
            </a:r>
            <a:br>
              <a:rPr lang="en-US" b="1" dirty="0"/>
            </a:br>
            <a:endParaRPr lang="en-US" dirty="0"/>
          </a:p>
        </p:txBody>
      </p:sp>
      <p:sp>
        <p:nvSpPr>
          <p:cNvPr id="3" name="Content Placeholder 2"/>
          <p:cNvSpPr>
            <a:spLocks noGrp="1"/>
          </p:cNvSpPr>
          <p:nvPr>
            <p:ph idx="1"/>
          </p:nvPr>
        </p:nvSpPr>
        <p:spPr>
          <a:xfrm>
            <a:off x="838200" y="940526"/>
            <a:ext cx="10515600" cy="6531428"/>
          </a:xfrm>
        </p:spPr>
        <p:txBody>
          <a:bodyPr>
            <a:noAutofit/>
          </a:bodyPr>
          <a:lstStyle/>
          <a:p>
            <a:r>
              <a:rPr lang="en-US" sz="2400" dirty="0" smtClean="0"/>
              <a:t>Indeed</a:t>
            </a:r>
            <a:r>
              <a:rPr lang="en-US" sz="2400" dirty="0"/>
              <a:t>, the intestines do contain nutrient detectors. Studies with rats have shown that </a:t>
            </a:r>
            <a:r>
              <a:rPr lang="en-US" sz="2400" dirty="0" smtClean="0"/>
              <a:t>afferent axons </a:t>
            </a:r>
            <a:r>
              <a:rPr lang="en-US" sz="2400" dirty="0"/>
              <a:t>arising from the duodenum are sensitive to the presence of glucose, amino acids, and </a:t>
            </a:r>
            <a:r>
              <a:rPr lang="en-US" sz="2400" dirty="0" smtClean="0"/>
              <a:t>fatty acids </a:t>
            </a:r>
            <a:r>
              <a:rPr lang="en-US" sz="2400" dirty="0"/>
              <a:t>(Ritter et al., 1992</a:t>
            </a:r>
            <a:r>
              <a:rPr lang="en-US" sz="2400" dirty="0" smtClean="0"/>
              <a:t>).</a:t>
            </a:r>
          </a:p>
          <a:p>
            <a:r>
              <a:rPr lang="en-US" sz="2400" dirty="0" smtClean="0"/>
              <a:t> </a:t>
            </a:r>
            <a:r>
              <a:rPr lang="en-US" sz="2400" dirty="0"/>
              <a:t>In fact, some of the chemoreceptors found in the duodenum are </a:t>
            </a:r>
            <a:r>
              <a:rPr lang="en-US" sz="2400" dirty="0" smtClean="0"/>
              <a:t>also found </a:t>
            </a:r>
            <a:r>
              <a:rPr lang="en-US" sz="2400" dirty="0"/>
              <a:t>in the tongue. </a:t>
            </a:r>
            <a:endParaRPr lang="en-US" sz="2400" dirty="0" smtClean="0"/>
          </a:p>
          <a:p>
            <a:r>
              <a:rPr lang="en-US" sz="2400" dirty="0" smtClean="0"/>
              <a:t>These </a:t>
            </a:r>
            <a:r>
              <a:rPr lang="en-US" sz="2400" dirty="0"/>
              <a:t>axons may transmit a satiety signal to the </a:t>
            </a:r>
            <a:r>
              <a:rPr lang="en-US" sz="2400" dirty="0" smtClean="0"/>
              <a:t>brain. </a:t>
            </a:r>
            <a:r>
              <a:rPr lang="en-US" sz="2400" dirty="0" err="1" smtClean="0"/>
              <a:t>Feinle</a:t>
            </a:r>
            <a:r>
              <a:rPr lang="en-US" sz="2400" dirty="0"/>
              <a:t>, Grundy, and Read (1997) had people swallow an inflatable bag attached to the end of </a:t>
            </a:r>
            <a:r>
              <a:rPr lang="en-US" sz="2400" dirty="0" smtClean="0"/>
              <a:t>A thin, flexible tube.</a:t>
            </a:r>
          </a:p>
          <a:p>
            <a:r>
              <a:rPr lang="en-US" sz="2400" dirty="0" smtClean="0"/>
              <a:t> When the stomach and duodenum were empty, the subjects reported that they simply </a:t>
            </a:r>
            <a:r>
              <a:rPr lang="en-US" sz="2400" dirty="0"/>
              <a:t>felt bloated when the bag was inflated, filling the stomach. </a:t>
            </a:r>
            <a:endParaRPr lang="en-US" sz="2400" dirty="0" smtClean="0"/>
          </a:p>
          <a:p>
            <a:r>
              <a:rPr lang="en-US" sz="2400" dirty="0" smtClean="0"/>
              <a:t>However</a:t>
            </a:r>
            <a:r>
              <a:rPr lang="en-US" sz="2400" dirty="0"/>
              <a:t>, when fats or </a:t>
            </a:r>
            <a:r>
              <a:rPr lang="en-US" sz="2400" dirty="0" smtClean="0"/>
              <a:t>carbohydrates were </a:t>
            </a:r>
            <a:r>
              <a:rPr lang="en-US" sz="2400" dirty="0"/>
              <a:t>infused into the duodenum while the bag was being inflated, the people </a:t>
            </a:r>
            <a:r>
              <a:rPr lang="en-US" sz="2400" dirty="0" smtClean="0"/>
              <a:t>reported sensations </a:t>
            </a:r>
            <a:r>
              <a:rPr lang="en-US" sz="2400" dirty="0"/>
              <a:t>of fullness like those experienced after eating a meal. </a:t>
            </a:r>
            <a:endParaRPr lang="en-US" sz="2400" dirty="0" smtClean="0"/>
          </a:p>
          <a:p>
            <a:r>
              <a:rPr lang="en-US" sz="2400" dirty="0" smtClean="0"/>
              <a:t>Thus</a:t>
            </a:r>
            <a:r>
              <a:rPr lang="en-US" sz="2400" dirty="0"/>
              <a:t>, stomach and </a:t>
            </a:r>
            <a:r>
              <a:rPr lang="en-US" sz="2400" dirty="0" smtClean="0"/>
              <a:t>intestinal satiety </a:t>
            </a:r>
            <a:r>
              <a:rPr lang="en-US" sz="2400" dirty="0"/>
              <a:t>factors can interact. </a:t>
            </a:r>
            <a:endParaRPr lang="en-US" sz="2400" dirty="0" smtClean="0"/>
          </a:p>
          <a:p>
            <a:r>
              <a:rPr lang="en-US" sz="2400" dirty="0" smtClean="0"/>
              <a:t>That’s </a:t>
            </a:r>
            <a:r>
              <a:rPr lang="en-US" sz="2400" dirty="0"/>
              <a:t>not surprising, given the fact that by the time we finish a </a:t>
            </a:r>
            <a:r>
              <a:rPr lang="en-US" sz="2400" dirty="0" smtClean="0"/>
              <a:t>normal meal</a:t>
            </a:r>
            <a:r>
              <a:rPr lang="en-US" sz="2400" dirty="0"/>
              <a:t>, our stomachs are full and a small quantity of nutrients has been received by the duodenum.</a:t>
            </a:r>
          </a:p>
        </p:txBody>
      </p:sp>
    </p:spTree>
    <p:extLst>
      <p:ext uri="{BB962C8B-B14F-4D97-AF65-F5344CB8AC3E}">
        <p14:creationId xmlns:p14="http://schemas.microsoft.com/office/powerpoint/2010/main" val="33539081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pPr algn="just">
              <a:buFont typeface="Wingdings" panose="05000000000000000000" pitchFamily="2" charset="2"/>
              <a:buChar char="§"/>
            </a:pPr>
            <a:r>
              <a:rPr lang="en-US" dirty="0"/>
              <a:t>If </a:t>
            </a:r>
            <a:r>
              <a:rPr lang="en-US" dirty="0" smtClean="0"/>
              <a:t>the room </a:t>
            </a:r>
            <a:r>
              <a:rPr lang="en-US" dirty="0"/>
              <a:t>cools below the set point of the thermostat, the thermostat turns </a:t>
            </a:r>
            <a:r>
              <a:rPr lang="en-US" dirty="0" smtClean="0"/>
              <a:t>the heater </a:t>
            </a:r>
            <a:r>
              <a:rPr lang="en-US" dirty="0"/>
              <a:t>on, and the heater warms the room. </a:t>
            </a:r>
            <a:endParaRPr lang="en-US" dirty="0" smtClean="0"/>
          </a:p>
          <a:p>
            <a:pPr algn="just">
              <a:buFont typeface="Wingdings" panose="05000000000000000000" pitchFamily="2" charset="2"/>
              <a:buChar char="§"/>
            </a:pPr>
            <a:r>
              <a:rPr lang="en-US" dirty="0" smtClean="0"/>
              <a:t>The </a:t>
            </a:r>
            <a:r>
              <a:rPr lang="en-US" dirty="0"/>
              <a:t>rise in room </a:t>
            </a:r>
            <a:r>
              <a:rPr lang="en-US" dirty="0" smtClean="0"/>
              <a:t>temperature causes </a:t>
            </a:r>
            <a:r>
              <a:rPr lang="en-US" dirty="0"/>
              <a:t>the thermostat to turn the heater off. Because the activity of the </a:t>
            </a:r>
            <a:r>
              <a:rPr lang="en-US" dirty="0" smtClean="0"/>
              <a:t>correctional mechanism </a:t>
            </a:r>
            <a:r>
              <a:rPr lang="en-US" dirty="0"/>
              <a:t>(heat production) feeds back to the thermostat and causes </a:t>
            </a:r>
            <a:r>
              <a:rPr lang="en-US" dirty="0" smtClean="0"/>
              <a:t>it to </a:t>
            </a:r>
            <a:r>
              <a:rPr lang="en-US" dirty="0"/>
              <a:t>turn the heater off, this process is called </a:t>
            </a:r>
            <a:r>
              <a:rPr lang="en-US" b="1" dirty="0"/>
              <a:t>negative feedback</a:t>
            </a:r>
            <a:r>
              <a:rPr lang="en-US" dirty="0"/>
              <a:t>. </a:t>
            </a:r>
            <a:endParaRPr lang="en-US" dirty="0" smtClean="0"/>
          </a:p>
          <a:p>
            <a:pPr algn="just">
              <a:buFont typeface="Wingdings" panose="05000000000000000000" pitchFamily="2" charset="2"/>
              <a:buChar char="§"/>
            </a:pPr>
            <a:r>
              <a:rPr lang="en-US" dirty="0" smtClean="0"/>
              <a:t>Negative feedback is </a:t>
            </a:r>
            <a:r>
              <a:rPr lang="en-US" dirty="0"/>
              <a:t>an essential characteristic of all regulatory systems</a:t>
            </a:r>
            <a:r>
              <a:rPr lang="en-US" dirty="0" smtClean="0"/>
              <a:t>.</a:t>
            </a:r>
            <a:r>
              <a:rPr lang="en-US" dirty="0"/>
              <a:t> This chapter considers regulatory systems that involve </a:t>
            </a:r>
            <a:r>
              <a:rPr lang="en-US" dirty="0" err="1"/>
              <a:t>ingestive</a:t>
            </a:r>
            <a:r>
              <a:rPr lang="en-US" dirty="0"/>
              <a:t> </a:t>
            </a:r>
            <a:r>
              <a:rPr lang="en-US" dirty="0" smtClean="0"/>
              <a:t>behaviors: drinking </a:t>
            </a:r>
            <a:r>
              <a:rPr lang="en-US" dirty="0"/>
              <a:t>and eating. </a:t>
            </a:r>
            <a:endParaRPr lang="en-US" dirty="0" smtClean="0"/>
          </a:p>
          <a:p>
            <a:pPr algn="just">
              <a:buFont typeface="Wingdings" panose="05000000000000000000" pitchFamily="2" charset="2"/>
              <a:buChar char="§"/>
            </a:pPr>
            <a:r>
              <a:rPr lang="en-US" dirty="0" smtClean="0"/>
              <a:t>These </a:t>
            </a:r>
            <a:r>
              <a:rPr lang="en-US" dirty="0"/>
              <a:t>behaviors are correctional mechanisms </a:t>
            </a:r>
            <a:r>
              <a:rPr lang="en-US" dirty="0" smtClean="0"/>
              <a:t>that refill </a:t>
            </a:r>
            <a:r>
              <a:rPr lang="en-US" dirty="0"/>
              <a:t>the body’s depleted stores of water or </a:t>
            </a:r>
            <a:r>
              <a:rPr lang="en-US" dirty="0" smtClean="0"/>
              <a:t>nutrients.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25688893"/>
      </p:ext>
    </p:extLst>
  </p:cSld>
  <p:clrMapOvr>
    <a:masterClrMapping/>
  </p:clrMapOvr>
  <mc:AlternateContent xmlns:mc="http://schemas.openxmlformats.org/markup-compatibility/2006" xmlns:p14="http://schemas.microsoft.com/office/powerpoint/2010/main">
    <mc:Choice Requires="p14">
      <p:transition spd="slow" p14:dur="2000" advTm="23384"/>
    </mc:Choice>
    <mc:Fallback xmlns="">
      <p:transition spd="slow" advTm="23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7500" lnSpcReduction="20000"/>
          </a:bodyPr>
          <a:lstStyle/>
          <a:p>
            <a:r>
              <a:rPr lang="en-US" dirty="0"/>
              <a:t>After food reaches the stomach, it is mixed with hydrochloric acid and pepsin, an </a:t>
            </a:r>
            <a:r>
              <a:rPr lang="en-US" dirty="0" smtClean="0"/>
              <a:t>enzyme That breaks </a:t>
            </a:r>
            <a:r>
              <a:rPr lang="en-US" dirty="0"/>
              <a:t>proteins into their constituent amino acids. </a:t>
            </a:r>
            <a:endParaRPr lang="en-US" dirty="0" smtClean="0"/>
          </a:p>
          <a:p>
            <a:r>
              <a:rPr lang="en-US" dirty="0" smtClean="0"/>
              <a:t>As </a:t>
            </a:r>
            <a:r>
              <a:rPr lang="en-US" dirty="0"/>
              <a:t>digestion proceeds, food is </a:t>
            </a:r>
            <a:r>
              <a:rPr lang="en-US" dirty="0" smtClean="0"/>
              <a:t>gradually introduced </a:t>
            </a:r>
            <a:r>
              <a:rPr lang="en-US" dirty="0"/>
              <a:t>from the stomach into the duodenum. There, the food is mixed with bile and </a:t>
            </a:r>
            <a:r>
              <a:rPr lang="en-US" dirty="0" smtClean="0"/>
              <a:t>pancreatic enzymes</a:t>
            </a:r>
            <a:r>
              <a:rPr lang="en-US" dirty="0"/>
              <a:t>, which continue the digestive process. </a:t>
            </a:r>
            <a:endParaRPr lang="en-US" dirty="0" smtClean="0"/>
          </a:p>
          <a:p>
            <a:r>
              <a:rPr lang="en-US" dirty="0" smtClean="0"/>
              <a:t>The </a:t>
            </a:r>
            <a:r>
              <a:rPr lang="en-US" dirty="0"/>
              <a:t>duodenum controls the rate of </a:t>
            </a:r>
            <a:r>
              <a:rPr lang="en-US" dirty="0" smtClean="0"/>
              <a:t>stomach emptying </a:t>
            </a:r>
            <a:r>
              <a:rPr lang="en-US" dirty="0"/>
              <a:t>by secreting a peptide hormone called </a:t>
            </a:r>
            <a:r>
              <a:rPr lang="en-US" b="1" dirty="0"/>
              <a:t>cholecystokinin (CCK)</a:t>
            </a:r>
            <a:r>
              <a:rPr lang="en-US" dirty="0"/>
              <a:t>. </a:t>
            </a:r>
            <a:endParaRPr lang="en-US" dirty="0" smtClean="0"/>
          </a:p>
          <a:p>
            <a:r>
              <a:rPr lang="en-US" dirty="0" smtClean="0"/>
              <a:t>This </a:t>
            </a:r>
            <a:r>
              <a:rPr lang="en-US" dirty="0"/>
              <a:t>hormone </a:t>
            </a:r>
            <a:r>
              <a:rPr lang="en-US" dirty="0" smtClean="0"/>
              <a:t>receives its </a:t>
            </a:r>
            <a:r>
              <a:rPr lang="en-US" dirty="0"/>
              <a:t>name from the fact that it causes the gallbladder (</a:t>
            </a:r>
            <a:r>
              <a:rPr lang="en-US" dirty="0" err="1"/>
              <a:t>cholecyst</a:t>
            </a:r>
            <a:r>
              <a:rPr lang="en-US" dirty="0"/>
              <a:t>) to contract, injecting bile </a:t>
            </a:r>
            <a:r>
              <a:rPr lang="en-US" dirty="0" smtClean="0"/>
              <a:t>into the </a:t>
            </a:r>
            <a:r>
              <a:rPr lang="en-US" dirty="0"/>
              <a:t>duodenum. (Bile breaks fats down into small particles so that they can be absorbed from </a:t>
            </a:r>
            <a:r>
              <a:rPr lang="en-US" dirty="0" smtClean="0"/>
              <a:t>the intestines</a:t>
            </a:r>
            <a:r>
              <a:rPr lang="en-US" dirty="0"/>
              <a:t>.) </a:t>
            </a:r>
            <a:endParaRPr lang="en-US" dirty="0" smtClean="0"/>
          </a:p>
          <a:p>
            <a:r>
              <a:rPr lang="en-US" dirty="0" smtClean="0"/>
              <a:t>CCK </a:t>
            </a:r>
            <a:r>
              <a:rPr lang="en-US" dirty="0"/>
              <a:t>is secreted in response to the presence of fats, which are detected by </a:t>
            </a:r>
            <a:r>
              <a:rPr lang="en-US" dirty="0" smtClean="0"/>
              <a:t>receptors in </a:t>
            </a:r>
            <a:r>
              <a:rPr lang="en-US" dirty="0"/>
              <a:t>the walls of the duodenum. </a:t>
            </a:r>
            <a:endParaRPr lang="en-US" dirty="0" smtClean="0"/>
          </a:p>
          <a:p>
            <a:r>
              <a:rPr lang="en-US" dirty="0" smtClean="0"/>
              <a:t>In </a:t>
            </a:r>
            <a:r>
              <a:rPr lang="en-US" dirty="0"/>
              <a:t>addition to stimulating contraction of the gallbladder, </a:t>
            </a:r>
            <a:r>
              <a:rPr lang="en-US" dirty="0" smtClean="0"/>
              <a:t>CCK causes </a:t>
            </a:r>
            <a:r>
              <a:rPr lang="en-US" dirty="0"/>
              <a:t>the pylorus to constrict and inhibits gastric contractions, thus keeping the stomach </a:t>
            </a:r>
            <a:r>
              <a:rPr lang="en-US" dirty="0" smtClean="0"/>
              <a:t>from giving </a:t>
            </a:r>
            <a:r>
              <a:rPr lang="en-US" dirty="0"/>
              <a:t>the duodenum more food</a:t>
            </a:r>
          </a:p>
        </p:txBody>
      </p:sp>
    </p:spTree>
    <p:extLst>
      <p:ext uri="{BB962C8B-B14F-4D97-AF65-F5344CB8AC3E}">
        <p14:creationId xmlns:p14="http://schemas.microsoft.com/office/powerpoint/2010/main" val="12352242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dirty="0"/>
              <a:t>Obviously, the blood level of CCK is related to the amount of nutrients (particularly fats) that</a:t>
            </a:r>
          </a:p>
          <a:p>
            <a:r>
              <a:rPr lang="en-US" dirty="0" smtClean="0"/>
              <a:t>The duodenum </a:t>
            </a:r>
            <a:r>
              <a:rPr lang="en-US" dirty="0"/>
              <a:t>receives from the stomach. </a:t>
            </a:r>
            <a:endParaRPr lang="en-US" dirty="0" smtClean="0"/>
          </a:p>
          <a:p>
            <a:r>
              <a:rPr lang="en-US" dirty="0" smtClean="0"/>
              <a:t>Thus</a:t>
            </a:r>
            <a:r>
              <a:rPr lang="en-US" dirty="0"/>
              <a:t>, this hormone could potentially provide a </a:t>
            </a:r>
            <a:r>
              <a:rPr lang="en-US" dirty="0" smtClean="0"/>
              <a:t>satiety signal </a:t>
            </a:r>
            <a:r>
              <a:rPr lang="en-US" dirty="0"/>
              <a:t>to the brain, telling it that the duodenum was receiving food from the stomach. </a:t>
            </a:r>
            <a:endParaRPr lang="en-US" dirty="0" smtClean="0"/>
          </a:p>
          <a:p>
            <a:r>
              <a:rPr lang="en-US" dirty="0" smtClean="0"/>
              <a:t>Many</a:t>
            </a:r>
            <a:r>
              <a:rPr lang="en-US" dirty="0"/>
              <a:t> </a:t>
            </a:r>
            <a:r>
              <a:rPr lang="en-US" dirty="0" smtClean="0"/>
              <a:t>studies </a:t>
            </a:r>
            <a:r>
              <a:rPr lang="en-US" dirty="0"/>
              <a:t>have indeed found that injections of CCK suppress eating</a:t>
            </a:r>
            <a:r>
              <a:rPr lang="en-US" dirty="0" smtClean="0"/>
              <a:t>.</a:t>
            </a:r>
          </a:p>
          <a:p>
            <a:r>
              <a:rPr lang="en-US" dirty="0" smtClean="0"/>
              <a:t> </a:t>
            </a:r>
            <a:r>
              <a:rPr lang="en-US" dirty="0"/>
              <a:t>However, mice with a </a:t>
            </a:r>
            <a:r>
              <a:rPr lang="en-US" dirty="0" smtClean="0"/>
              <a:t>targeted mutation </a:t>
            </a:r>
            <a:r>
              <a:rPr lang="en-US" dirty="0"/>
              <a:t>against the gene responsible for the production of CCK ate normal amounts of </a:t>
            </a:r>
            <a:r>
              <a:rPr lang="en-US" dirty="0" smtClean="0"/>
              <a:t>food and </a:t>
            </a:r>
            <a:r>
              <a:rPr lang="en-US" dirty="0"/>
              <a:t>did not become obese. Presumably, compensatory mechanisms such as the secretion of </a:t>
            </a:r>
            <a:r>
              <a:rPr lang="en-US" dirty="0" smtClean="0"/>
              <a:t>PYY prevented </a:t>
            </a:r>
            <a:r>
              <a:rPr lang="en-US" dirty="0"/>
              <a:t>the animals from overeating</a:t>
            </a:r>
            <a:r>
              <a:rPr lang="en-US" dirty="0" smtClean="0"/>
              <a:t>.</a:t>
            </a:r>
          </a:p>
          <a:p>
            <a:r>
              <a:rPr lang="en-US" dirty="0" smtClean="0"/>
              <a:t> </a:t>
            </a:r>
            <a:r>
              <a:rPr lang="en-US" dirty="0"/>
              <a:t>CCK does not act directly on the brain; instead, it acts </a:t>
            </a:r>
            <a:r>
              <a:rPr lang="en-US" dirty="0" smtClean="0"/>
              <a:t>on receptors </a:t>
            </a:r>
            <a:r>
              <a:rPr lang="en-US" dirty="0"/>
              <a:t>located in the junction between the stomach and the duodenum (Moran et al., 1989).</a:t>
            </a:r>
          </a:p>
        </p:txBody>
      </p:sp>
    </p:spTree>
    <p:extLst>
      <p:ext uri="{BB962C8B-B14F-4D97-AF65-F5344CB8AC3E}">
        <p14:creationId xmlns:p14="http://schemas.microsoft.com/office/powerpoint/2010/main" val="388048537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dirty="0"/>
              <a:t>Investigators have discovered another chemical produced by cells in the gastrointestinal </a:t>
            </a:r>
            <a:r>
              <a:rPr lang="en-US" dirty="0" smtClean="0"/>
              <a:t>tract that </a:t>
            </a:r>
            <a:r>
              <a:rPr lang="en-US" dirty="0"/>
              <a:t>serves as an additional satiety signal. </a:t>
            </a:r>
            <a:endParaRPr lang="en-US" dirty="0" smtClean="0"/>
          </a:p>
          <a:p>
            <a:r>
              <a:rPr lang="en-US" dirty="0" smtClean="0"/>
              <a:t>This </a:t>
            </a:r>
            <a:r>
              <a:rPr lang="en-US" dirty="0"/>
              <a:t>chemical, </a:t>
            </a:r>
            <a:r>
              <a:rPr lang="en-US" b="1" dirty="0"/>
              <a:t>peptide YY3–36 </a:t>
            </a:r>
            <a:r>
              <a:rPr lang="en-US" dirty="0"/>
              <a:t>(let’s just call it </a:t>
            </a:r>
            <a:r>
              <a:rPr lang="en-US" b="1" dirty="0"/>
              <a:t>PYY</a:t>
            </a:r>
            <a:r>
              <a:rPr lang="en-US" dirty="0"/>
              <a:t>), </a:t>
            </a:r>
            <a:r>
              <a:rPr lang="en-US" dirty="0" smtClean="0"/>
              <a:t>is </a:t>
            </a:r>
            <a:r>
              <a:rPr lang="en-US" dirty="0"/>
              <a:t>released by the small intestine after a meal in amounts proportional to the </a:t>
            </a:r>
            <a:r>
              <a:rPr lang="en-US" dirty="0" smtClean="0"/>
              <a:t>calories that </a:t>
            </a:r>
            <a:r>
              <a:rPr lang="en-US" dirty="0"/>
              <a:t>were just ingested (Pedersen-</a:t>
            </a:r>
            <a:r>
              <a:rPr lang="en-US" dirty="0" err="1"/>
              <a:t>Bjergaard</a:t>
            </a:r>
            <a:r>
              <a:rPr lang="en-US" dirty="0"/>
              <a:t> et al., 1996</a:t>
            </a:r>
            <a:r>
              <a:rPr lang="en-US" dirty="0" smtClean="0"/>
              <a:t>).</a:t>
            </a:r>
          </a:p>
          <a:p>
            <a:r>
              <a:rPr lang="en-US" dirty="0" smtClean="0"/>
              <a:t> </a:t>
            </a:r>
            <a:r>
              <a:rPr lang="en-US" dirty="0"/>
              <a:t>Only nutrients </a:t>
            </a:r>
            <a:r>
              <a:rPr lang="en-US" dirty="0" smtClean="0"/>
              <a:t>caused PYY </a:t>
            </a:r>
            <a:r>
              <a:rPr lang="en-US" dirty="0"/>
              <a:t>to be secreted; a large drink of water had no effect. Injections of PYY </a:t>
            </a:r>
            <a:r>
              <a:rPr lang="en-US" dirty="0" smtClean="0"/>
              <a:t>significantly decreased </a:t>
            </a:r>
            <a:r>
              <a:rPr lang="en-US" dirty="0"/>
              <a:t>the size of meals eaten by members of several species, </a:t>
            </a:r>
            <a:r>
              <a:rPr lang="en-US" dirty="0" smtClean="0"/>
              <a:t>including rats </a:t>
            </a:r>
            <a:r>
              <a:rPr lang="en-US" dirty="0"/>
              <a:t>and both lean and obese </a:t>
            </a:r>
            <a:r>
              <a:rPr lang="en-US" dirty="0" smtClean="0"/>
              <a:t>humans.</a:t>
            </a:r>
            <a:endParaRPr lang="en-US" dirty="0"/>
          </a:p>
          <a:p>
            <a:r>
              <a:rPr lang="en-US" dirty="0"/>
              <a:t>In addition, </a:t>
            </a:r>
            <a:r>
              <a:rPr lang="en-US" dirty="0" err="1"/>
              <a:t>Stoeckel</a:t>
            </a:r>
            <a:r>
              <a:rPr lang="en-US" dirty="0"/>
              <a:t> et al. (2008) found that the amount of PYY released after </a:t>
            </a:r>
            <a:r>
              <a:rPr lang="en-US" dirty="0" smtClean="0"/>
              <a:t>a meal </a:t>
            </a:r>
            <a:r>
              <a:rPr lang="en-US" dirty="0"/>
              <a:t>correlates positively with people’s ratings of satiety. (See </a:t>
            </a:r>
            <a:r>
              <a:rPr lang="en-US" b="1" i="1" dirty="0"/>
              <a:t>Figure 15</a:t>
            </a:r>
            <a:r>
              <a:rPr lang="en-US" dirty="0"/>
              <a:t>.)</a:t>
            </a:r>
          </a:p>
        </p:txBody>
      </p:sp>
    </p:spTree>
    <p:extLst>
      <p:ext uri="{BB962C8B-B14F-4D97-AF65-F5344CB8AC3E}">
        <p14:creationId xmlns:p14="http://schemas.microsoft.com/office/powerpoint/2010/main" val="196532758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Liver Factors</a:t>
            </a:r>
            <a:br>
              <a:rPr lang="en-US" b="1" dirty="0"/>
            </a:br>
            <a:endParaRPr lang="en-US" dirty="0"/>
          </a:p>
        </p:txBody>
      </p:sp>
      <p:sp>
        <p:nvSpPr>
          <p:cNvPr id="3" name="Content Placeholder 2"/>
          <p:cNvSpPr>
            <a:spLocks noGrp="1"/>
          </p:cNvSpPr>
          <p:nvPr>
            <p:ph idx="1"/>
          </p:nvPr>
        </p:nvSpPr>
        <p:spPr>
          <a:xfrm>
            <a:off x="838200" y="940526"/>
            <a:ext cx="10515600" cy="5773783"/>
          </a:xfrm>
        </p:spPr>
        <p:txBody>
          <a:bodyPr>
            <a:noAutofit/>
          </a:bodyPr>
          <a:lstStyle/>
          <a:p>
            <a:r>
              <a:rPr lang="en-US" sz="2000" dirty="0" smtClean="0"/>
              <a:t>Satiety </a:t>
            </a:r>
            <a:r>
              <a:rPr lang="en-US" sz="2000" dirty="0"/>
              <a:t>produced by gastric factors and duodenal factors is anticipatory; that is, </a:t>
            </a:r>
            <a:r>
              <a:rPr lang="en-US" sz="2000" dirty="0" smtClean="0"/>
              <a:t>these factors </a:t>
            </a:r>
            <a:r>
              <a:rPr lang="en-US" sz="2000" dirty="0"/>
              <a:t>predict that the food in the digestive system will, when absorbed, </a:t>
            </a:r>
            <a:r>
              <a:rPr lang="en-US" sz="2000" dirty="0" smtClean="0"/>
              <a:t>eventually restore </a:t>
            </a:r>
            <a:r>
              <a:rPr lang="en-US" sz="2000" dirty="0"/>
              <a:t>the system variables that cause hunger. Not until nutrients are </a:t>
            </a:r>
            <a:r>
              <a:rPr lang="en-US" sz="2000" dirty="0" smtClean="0"/>
              <a:t>absorbed from </a:t>
            </a:r>
            <a:r>
              <a:rPr lang="en-US" sz="2000" dirty="0"/>
              <a:t>the intestines can they be used to nourish the cells of the body and </a:t>
            </a:r>
            <a:r>
              <a:rPr lang="en-US" sz="2000" dirty="0" smtClean="0"/>
              <a:t>replenish the </a:t>
            </a:r>
            <a:r>
              <a:rPr lang="en-US" sz="2000" dirty="0"/>
              <a:t>body’s nutrient reservoirs. </a:t>
            </a:r>
            <a:endParaRPr lang="en-US" sz="2000" dirty="0" smtClean="0"/>
          </a:p>
          <a:p>
            <a:r>
              <a:rPr lang="en-US" sz="2000" dirty="0" smtClean="0"/>
              <a:t>The </a:t>
            </a:r>
            <a:r>
              <a:rPr lang="en-US" sz="2000" dirty="0"/>
              <a:t>last stage of satiety appears to occur in the </a:t>
            </a:r>
            <a:r>
              <a:rPr lang="en-US" sz="2000" dirty="0" smtClean="0"/>
              <a:t>liver, which </a:t>
            </a:r>
            <a:r>
              <a:rPr lang="en-US" sz="2000" dirty="0"/>
              <a:t>is the first organ to learn that food is finally being received from the intestines.</a:t>
            </a:r>
          </a:p>
          <a:p>
            <a:r>
              <a:rPr lang="en-US" sz="2000" dirty="0"/>
              <a:t>Evidence that nutrient detectors in the liver play a role in satiety comes </a:t>
            </a:r>
            <a:r>
              <a:rPr lang="en-US" sz="2000" dirty="0" smtClean="0"/>
              <a:t>from several </a:t>
            </a:r>
            <a:r>
              <a:rPr lang="en-US" sz="2000" dirty="0"/>
              <a:t>sources. For example, </a:t>
            </a:r>
            <a:r>
              <a:rPr lang="en-US" sz="2000" dirty="0" err="1"/>
              <a:t>Tordoff</a:t>
            </a:r>
            <a:r>
              <a:rPr lang="en-US" sz="2000" dirty="0"/>
              <a:t> and Friedman (1988) infused small </a:t>
            </a:r>
            <a:r>
              <a:rPr lang="en-US" sz="2000" dirty="0" smtClean="0"/>
              <a:t>amounts of </a:t>
            </a:r>
            <a:r>
              <a:rPr lang="en-US" sz="2000" dirty="0"/>
              <a:t>two nutrients, glucose and fructose, into the hepatic portal vein. </a:t>
            </a:r>
            <a:endParaRPr lang="en-US" sz="2000" dirty="0" smtClean="0"/>
          </a:p>
          <a:p>
            <a:r>
              <a:rPr lang="en-US" sz="2000" dirty="0" smtClean="0"/>
              <a:t>The amounts they </a:t>
            </a:r>
            <a:r>
              <a:rPr lang="en-US" sz="2000" dirty="0"/>
              <a:t>used were similar to those that are produced when a meal is being </a:t>
            </a:r>
            <a:r>
              <a:rPr lang="en-US" sz="2000" dirty="0" smtClean="0"/>
              <a:t>digested. The </a:t>
            </a:r>
            <a:r>
              <a:rPr lang="en-US" sz="2000" dirty="0"/>
              <a:t>infusions “fooled” the liver; both nutrients reduced the amount of food that </a:t>
            </a:r>
            <a:r>
              <a:rPr lang="en-US" sz="2000" dirty="0" smtClean="0"/>
              <a:t>the rats </a:t>
            </a:r>
            <a:r>
              <a:rPr lang="en-US" sz="2000" dirty="0"/>
              <a:t>ate</a:t>
            </a:r>
            <a:r>
              <a:rPr lang="en-US" sz="2000" dirty="0" smtClean="0"/>
              <a:t>.</a:t>
            </a:r>
          </a:p>
          <a:p>
            <a:r>
              <a:rPr lang="en-US" sz="2000" dirty="0" smtClean="0"/>
              <a:t> </a:t>
            </a:r>
            <a:r>
              <a:rPr lang="en-US" sz="2000" dirty="0"/>
              <a:t>Fructose cannot cross the blood–brain barrier and is metabolized very poorly by cells in </a:t>
            </a:r>
            <a:r>
              <a:rPr lang="en-US" sz="2000" dirty="0" smtClean="0"/>
              <a:t>the rest </a:t>
            </a:r>
            <a:r>
              <a:rPr lang="en-US" sz="2000" dirty="0"/>
              <a:t>of the body, but it can readily be metabolized by the liver. Therefore, the signal from this </a:t>
            </a:r>
            <a:r>
              <a:rPr lang="en-US" sz="2000" dirty="0" smtClean="0"/>
              <a:t>nutrient must </a:t>
            </a:r>
            <a:r>
              <a:rPr lang="en-US" sz="2000" dirty="0"/>
              <a:t>have originated in the liver</a:t>
            </a:r>
            <a:r>
              <a:rPr lang="en-US" sz="2000" dirty="0" smtClean="0"/>
              <a:t>.</a:t>
            </a:r>
          </a:p>
          <a:p>
            <a:r>
              <a:rPr lang="en-US" sz="2000" dirty="0" smtClean="0"/>
              <a:t> </a:t>
            </a:r>
            <a:r>
              <a:rPr lang="en-US" sz="2000" dirty="0"/>
              <a:t>These results strongly suggest that when the liver receives </a:t>
            </a:r>
            <a:r>
              <a:rPr lang="en-US" sz="2000" dirty="0" smtClean="0"/>
              <a:t>nutrients from </a:t>
            </a:r>
            <a:r>
              <a:rPr lang="en-US" sz="2000" dirty="0"/>
              <a:t>the intestines, it sends a signal to the brain that produces satiety. More accurately, the </a:t>
            </a:r>
            <a:r>
              <a:rPr lang="en-US" sz="2000" dirty="0" smtClean="0"/>
              <a:t>signal </a:t>
            </a:r>
            <a:r>
              <a:rPr lang="en-US" sz="2000" i="1" dirty="0" smtClean="0"/>
              <a:t>continues </a:t>
            </a:r>
            <a:r>
              <a:rPr lang="en-US" sz="2000" dirty="0"/>
              <a:t>the satiety that was already started by signals arising from the stomach and upper intestine.</a:t>
            </a:r>
          </a:p>
        </p:txBody>
      </p:sp>
    </p:spTree>
    <p:extLst>
      <p:ext uri="{BB962C8B-B14F-4D97-AF65-F5344CB8AC3E}">
        <p14:creationId xmlns:p14="http://schemas.microsoft.com/office/powerpoint/2010/main" val="380390043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1074" y="248194"/>
            <a:ext cx="11077303" cy="6609805"/>
          </a:xfrm>
          <a:prstGeom prst="rect">
            <a:avLst/>
          </a:prstGeom>
        </p:spPr>
      </p:pic>
    </p:spTree>
    <p:extLst>
      <p:ext uri="{BB962C8B-B14F-4D97-AF65-F5344CB8AC3E}">
        <p14:creationId xmlns:p14="http://schemas.microsoft.com/office/powerpoint/2010/main" val="150622501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1819886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Insulin</a:t>
            </a:r>
            <a:br>
              <a:rPr lang="en-US" b="1" dirty="0"/>
            </a:b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As </a:t>
            </a:r>
            <a:r>
              <a:rPr lang="en-US" dirty="0"/>
              <a:t>you will recall, the absorptive phase of metabolism is accompanied by an increased level </a:t>
            </a:r>
            <a:r>
              <a:rPr lang="en-US" dirty="0" smtClean="0"/>
              <a:t>of insulin </a:t>
            </a:r>
            <a:r>
              <a:rPr lang="en-US" dirty="0"/>
              <a:t>in the blood. Insulin permits organs other than the brain to metabolize glucose, and </a:t>
            </a:r>
            <a:r>
              <a:rPr lang="en-US" dirty="0" smtClean="0"/>
              <a:t>it promotes </a:t>
            </a:r>
            <a:r>
              <a:rPr lang="en-US" dirty="0"/>
              <a:t>the entry of nutrients into fat cells where they are converted into triglycerides. You </a:t>
            </a:r>
            <a:r>
              <a:rPr lang="en-US" dirty="0" err="1" smtClean="0"/>
              <a:t>willalso</a:t>
            </a:r>
            <a:r>
              <a:rPr lang="en-US" dirty="0" smtClean="0"/>
              <a:t> </a:t>
            </a:r>
            <a:r>
              <a:rPr lang="en-US" dirty="0"/>
              <a:t>recall that cells in the brain do not need insulin to metabolize glucose. Nevertheless, the </a:t>
            </a:r>
            <a:r>
              <a:rPr lang="en-US" dirty="0" smtClean="0"/>
              <a:t>brain contains </a:t>
            </a:r>
            <a:r>
              <a:rPr lang="en-US" dirty="0"/>
              <a:t>insulin receptors (Unger et al., 1989). What purpose do these insulin receptors serve?</a:t>
            </a:r>
          </a:p>
          <a:p>
            <a:r>
              <a:rPr lang="en-US" dirty="0"/>
              <a:t>The answer is that they appear to detect insulin present in the blood, which tells the brain that </a:t>
            </a:r>
            <a:r>
              <a:rPr lang="en-US" dirty="0" smtClean="0"/>
              <a:t>the body </a:t>
            </a:r>
            <a:r>
              <a:rPr lang="en-US" dirty="0"/>
              <a:t>is probably in the absorptive phase of metabolism. Thus, insulin may serve as a satiety </a:t>
            </a:r>
            <a:r>
              <a:rPr lang="en-US" dirty="0" smtClean="0"/>
              <a:t>signal. Insulin </a:t>
            </a:r>
            <a:r>
              <a:rPr lang="en-US" dirty="0"/>
              <a:t>is a peptide and would not normally be admitted to </a:t>
            </a:r>
            <a:r>
              <a:rPr lang="en-US" dirty="0" smtClean="0"/>
              <a:t>the brain.</a:t>
            </a:r>
          </a:p>
          <a:p>
            <a:r>
              <a:rPr lang="en-US" dirty="0" smtClean="0"/>
              <a:t> </a:t>
            </a:r>
            <a:r>
              <a:rPr lang="en-US" dirty="0"/>
              <a:t>However, a transport mechanism delivers it through the </a:t>
            </a:r>
            <a:r>
              <a:rPr lang="en-US" dirty="0" smtClean="0"/>
              <a:t>blood– brain </a:t>
            </a:r>
            <a:r>
              <a:rPr lang="en-US" dirty="0"/>
              <a:t>barrier, and it reaches neurons in the hypothalamus that are </a:t>
            </a:r>
            <a:r>
              <a:rPr lang="en-US" dirty="0" smtClean="0"/>
              <a:t>involved in </a:t>
            </a:r>
            <a:r>
              <a:rPr lang="en-US" dirty="0"/>
              <a:t>regulation of hunger and satiety. Infusion of insulin into </a:t>
            </a:r>
            <a:r>
              <a:rPr lang="en-US" dirty="0" smtClean="0"/>
              <a:t>the third </a:t>
            </a:r>
            <a:r>
              <a:rPr lang="en-US" dirty="0"/>
              <a:t>ventricle inhibits eating and causes a loss of body weight (</a:t>
            </a:r>
            <a:r>
              <a:rPr lang="en-US" dirty="0" smtClean="0"/>
              <a:t>Woods et </a:t>
            </a:r>
            <a:r>
              <a:rPr lang="en-US" dirty="0"/>
              <a:t>al., 1979). </a:t>
            </a:r>
            <a:endParaRPr lang="en-US" dirty="0" smtClean="0"/>
          </a:p>
          <a:p>
            <a:r>
              <a:rPr lang="en-US" dirty="0" smtClean="0"/>
              <a:t>In </a:t>
            </a:r>
            <a:r>
              <a:rPr lang="en-US" dirty="0"/>
              <a:t>addition, </a:t>
            </a:r>
            <a:r>
              <a:rPr lang="en-US" dirty="0" err="1"/>
              <a:t>Bruning</a:t>
            </a:r>
            <a:r>
              <a:rPr lang="en-US" dirty="0"/>
              <a:t> et al. (2000) prepared a targeted </a:t>
            </a:r>
            <a:r>
              <a:rPr lang="en-US" dirty="0" smtClean="0"/>
              <a:t>mutation in </a:t>
            </a:r>
            <a:r>
              <a:rPr lang="en-US" dirty="0"/>
              <a:t>mice that blocked the production of insulin receptors in </a:t>
            </a:r>
            <a:r>
              <a:rPr lang="en-US" dirty="0" smtClean="0"/>
              <a:t>the brain </a:t>
            </a:r>
            <a:r>
              <a:rPr lang="en-US" dirty="0"/>
              <a:t>without affecting their production elsewhere in the body. The </a:t>
            </a:r>
            <a:r>
              <a:rPr lang="en-US" dirty="0" smtClean="0"/>
              <a:t>mice became </a:t>
            </a:r>
            <a:r>
              <a:rPr lang="en-US" dirty="0"/>
              <a:t>obese, especially when they were fed a tasty, high-fat diet, </a:t>
            </a:r>
            <a:r>
              <a:rPr lang="en-US" dirty="0" smtClean="0"/>
              <a:t>which would </a:t>
            </a:r>
            <a:r>
              <a:rPr lang="en-US" dirty="0"/>
              <a:t>be expected if one of the factors that promotes satiety was absent.</a:t>
            </a:r>
          </a:p>
        </p:txBody>
      </p:sp>
    </p:spTree>
    <p:extLst>
      <p:ext uri="{BB962C8B-B14F-4D97-AF65-F5344CB8AC3E}">
        <p14:creationId xmlns:p14="http://schemas.microsoft.com/office/powerpoint/2010/main" val="14517680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Long-Term </a:t>
            </a:r>
            <a:r>
              <a:rPr lang="en-US" b="1" dirty="0" err="1" smtClean="0"/>
              <a:t>Satiety:Signals</a:t>
            </a:r>
            <a:r>
              <a:rPr lang="en-US" b="1" dirty="0" smtClean="0"/>
              <a:t> </a:t>
            </a:r>
            <a:r>
              <a:rPr lang="en-US" b="1" dirty="0"/>
              <a:t>from Adipose Tissue</a:t>
            </a:r>
            <a:br>
              <a:rPr lang="en-US" b="1" dirty="0"/>
            </a:b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So </a:t>
            </a:r>
            <a:r>
              <a:rPr lang="en-US" dirty="0"/>
              <a:t>far, I have discussed short-term satiety factors—those arising from</a:t>
            </a:r>
          </a:p>
          <a:p>
            <a:pPr marL="0" indent="0">
              <a:buNone/>
            </a:pPr>
            <a:r>
              <a:rPr lang="en-US" dirty="0"/>
              <a:t>a single meal</a:t>
            </a:r>
            <a:r>
              <a:rPr lang="en-US" dirty="0" smtClean="0"/>
              <a:t>.</a:t>
            </a:r>
          </a:p>
          <a:p>
            <a:pPr marL="0" indent="0">
              <a:buNone/>
            </a:pPr>
            <a:r>
              <a:rPr lang="en-US" dirty="0" smtClean="0"/>
              <a:t> </a:t>
            </a:r>
            <a:r>
              <a:rPr lang="en-US" dirty="0"/>
              <a:t>But in most people, body weight appears to be </a:t>
            </a:r>
            <a:r>
              <a:rPr lang="en-US" dirty="0" smtClean="0"/>
              <a:t>regulated over </a:t>
            </a:r>
            <a:r>
              <a:rPr lang="en-US" dirty="0"/>
              <a:t>a long-term basis. If an animal is force-fed so that it becomes </a:t>
            </a:r>
            <a:r>
              <a:rPr lang="en-US" dirty="0" smtClean="0"/>
              <a:t>fatter than </a:t>
            </a:r>
            <a:r>
              <a:rPr lang="en-US" dirty="0"/>
              <a:t>normal, it will reduce its food intake once it is permitted to choose</a:t>
            </a:r>
          </a:p>
          <a:p>
            <a:r>
              <a:rPr lang="en-US" dirty="0"/>
              <a:t>how much to eat (Wilson et al., 1990). </a:t>
            </a:r>
            <a:r>
              <a:rPr lang="en-US" dirty="0" smtClean="0"/>
              <a:t> </a:t>
            </a:r>
            <a:r>
              <a:rPr lang="en-US" dirty="0"/>
              <a:t>Similar </a:t>
            </a:r>
            <a:r>
              <a:rPr lang="en-US" dirty="0" smtClean="0"/>
              <a:t>studies have </a:t>
            </a:r>
            <a:r>
              <a:rPr lang="en-US" dirty="0"/>
              <a:t>shown that an animal will adjust its food intake appropriately </a:t>
            </a:r>
            <a:r>
              <a:rPr lang="en-US" dirty="0" smtClean="0"/>
              <a:t>if </a:t>
            </a:r>
            <a:r>
              <a:rPr lang="en-US" dirty="0"/>
              <a:t>it is given a high-calorie or low-calorie diet. </a:t>
            </a:r>
            <a:endParaRPr lang="en-US" dirty="0" smtClean="0"/>
          </a:p>
          <a:p>
            <a:r>
              <a:rPr lang="en-US" dirty="0" smtClean="0"/>
              <a:t>And </a:t>
            </a:r>
            <a:r>
              <a:rPr lang="en-US" dirty="0"/>
              <a:t>if an animal is put </a:t>
            </a:r>
            <a:r>
              <a:rPr lang="en-US" dirty="0" smtClean="0"/>
              <a:t>on a </a:t>
            </a:r>
            <a:r>
              <a:rPr lang="en-US" dirty="0"/>
              <a:t>diet that reduces its body weight, short-term satiety factors </a:t>
            </a:r>
            <a:r>
              <a:rPr lang="en-US" dirty="0" smtClean="0"/>
              <a:t>become much </a:t>
            </a:r>
            <a:r>
              <a:rPr lang="en-US" dirty="0"/>
              <a:t>less effective (</a:t>
            </a:r>
            <a:r>
              <a:rPr lang="en-US" dirty="0" err="1"/>
              <a:t>Cabanac</a:t>
            </a:r>
            <a:r>
              <a:rPr lang="en-US" dirty="0"/>
              <a:t> and </a:t>
            </a:r>
            <a:r>
              <a:rPr lang="en-US" dirty="0" err="1"/>
              <a:t>Lafrance</a:t>
            </a:r>
            <a:r>
              <a:rPr lang="en-US" dirty="0"/>
              <a:t>, 1991). Thus, signals </a:t>
            </a:r>
            <a:r>
              <a:rPr lang="en-US" dirty="0" smtClean="0"/>
              <a:t>arising from </a:t>
            </a:r>
            <a:r>
              <a:rPr lang="en-US" dirty="0"/>
              <a:t>the long-term nutrient reservoir may alter the brain’s sensitivity </a:t>
            </a:r>
            <a:r>
              <a:rPr lang="en-US" dirty="0" smtClean="0"/>
              <a:t>to hunger </a:t>
            </a:r>
            <a:r>
              <a:rPr lang="en-US" dirty="0"/>
              <a:t>signals or short-term satiety signals</a:t>
            </a:r>
          </a:p>
        </p:txBody>
      </p:sp>
    </p:spTree>
    <p:extLst>
      <p:ext uri="{BB962C8B-B14F-4D97-AF65-F5344CB8AC3E}">
        <p14:creationId xmlns:p14="http://schemas.microsoft.com/office/powerpoint/2010/main" val="24994558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r>
              <a:rPr lang="en-US" dirty="0" smtClean="0"/>
              <a:t>what </a:t>
            </a:r>
            <a:r>
              <a:rPr lang="en-US" dirty="0"/>
              <a:t>exactly is the system variable that permits the body weight </a:t>
            </a:r>
            <a:r>
              <a:rPr lang="en-US" dirty="0" smtClean="0"/>
              <a:t>of most </a:t>
            </a:r>
            <a:r>
              <a:rPr lang="en-US" dirty="0"/>
              <a:t>organisms to remain relatively stable? </a:t>
            </a:r>
            <a:endParaRPr lang="en-US" dirty="0" smtClean="0"/>
          </a:p>
          <a:p>
            <a:r>
              <a:rPr lang="en-US" dirty="0" smtClean="0"/>
              <a:t>It </a:t>
            </a:r>
            <a:r>
              <a:rPr lang="en-US" dirty="0"/>
              <a:t>seems highly unlikely </a:t>
            </a:r>
            <a:r>
              <a:rPr lang="en-US" dirty="0" smtClean="0"/>
              <a:t>that body </a:t>
            </a:r>
            <a:r>
              <a:rPr lang="en-US" i="1" dirty="0"/>
              <a:t>weight </a:t>
            </a:r>
            <a:r>
              <a:rPr lang="en-US" dirty="0"/>
              <a:t>itself is regulated; this variable would have to </a:t>
            </a:r>
            <a:r>
              <a:rPr lang="en-US" dirty="0" smtClean="0"/>
              <a:t>b measured</a:t>
            </a:r>
            <a:r>
              <a:rPr lang="en-US" dirty="0"/>
              <a:t> </a:t>
            </a:r>
            <a:r>
              <a:rPr lang="en-US" dirty="0" smtClean="0"/>
              <a:t>by </a:t>
            </a:r>
            <a:r>
              <a:rPr lang="en-US" dirty="0"/>
              <a:t>detectors in the soles of our feet or (for those of us who are </a:t>
            </a:r>
            <a:r>
              <a:rPr lang="en-US" dirty="0" smtClean="0"/>
              <a:t>sedentary) the </a:t>
            </a:r>
            <a:r>
              <a:rPr lang="en-US" dirty="0"/>
              <a:t>skin of our buttocks. </a:t>
            </a:r>
            <a:endParaRPr lang="en-US" dirty="0" smtClean="0"/>
          </a:p>
          <a:p>
            <a:r>
              <a:rPr lang="en-US" dirty="0" smtClean="0"/>
              <a:t>What </a:t>
            </a:r>
            <a:r>
              <a:rPr lang="en-US" dirty="0"/>
              <a:t>is more likely is that some variable </a:t>
            </a:r>
            <a:r>
              <a:rPr lang="en-US" dirty="0" smtClean="0"/>
              <a:t>related to </a:t>
            </a:r>
            <a:r>
              <a:rPr lang="en-US" dirty="0"/>
              <a:t>body fat is regulated. The basic difference between obese and </a:t>
            </a:r>
            <a:r>
              <a:rPr lang="en-US" dirty="0" err="1" smtClean="0"/>
              <a:t>nonobese</a:t>
            </a:r>
            <a:r>
              <a:rPr lang="en-US" dirty="0"/>
              <a:t> </a:t>
            </a:r>
            <a:r>
              <a:rPr lang="en-US" dirty="0" smtClean="0"/>
              <a:t>people </a:t>
            </a:r>
            <a:r>
              <a:rPr lang="en-US" dirty="0"/>
              <a:t>is the amount of fat stored in their adipose tissue. </a:t>
            </a:r>
            <a:endParaRPr lang="en-US" dirty="0" smtClean="0"/>
          </a:p>
          <a:p>
            <a:r>
              <a:rPr lang="en-US" dirty="0" smtClean="0"/>
              <a:t>Perhaps </a:t>
            </a:r>
            <a:r>
              <a:rPr lang="en-US" dirty="0"/>
              <a:t>fat </a:t>
            </a:r>
            <a:r>
              <a:rPr lang="en-US" dirty="0" smtClean="0"/>
              <a:t>tissue provides </a:t>
            </a:r>
            <a:r>
              <a:rPr lang="en-US" dirty="0"/>
              <a:t>a signal to the brain that indicates how much of it there is.</a:t>
            </a:r>
          </a:p>
          <a:p>
            <a:r>
              <a:rPr lang="en-US" dirty="0"/>
              <a:t>The discovery of a long-term satiety signal from fat tissue came </a:t>
            </a:r>
            <a:r>
              <a:rPr lang="en-US" dirty="0" smtClean="0"/>
              <a:t>after years </a:t>
            </a:r>
            <a:r>
              <a:rPr lang="en-US" dirty="0"/>
              <a:t>of study with a strain of genetically obese mice. The </a:t>
            </a:r>
            <a:r>
              <a:rPr lang="en-US" b="1" dirty="0" err="1"/>
              <a:t>ob</a:t>
            </a:r>
            <a:r>
              <a:rPr lang="en-US" b="1" dirty="0"/>
              <a:t> mouse </a:t>
            </a:r>
            <a:r>
              <a:rPr lang="en-US" dirty="0"/>
              <a:t>(</a:t>
            </a:r>
            <a:r>
              <a:rPr lang="en-US" dirty="0" smtClean="0"/>
              <a:t>as this </a:t>
            </a:r>
            <a:r>
              <a:rPr lang="en-US" dirty="0"/>
              <a:t>strain is called) has a low metabolism, overeats, and gets </a:t>
            </a:r>
            <a:r>
              <a:rPr lang="en-US" dirty="0" smtClean="0"/>
              <a:t>exceedingly fat</a:t>
            </a:r>
            <a:r>
              <a:rPr lang="en-US" dirty="0"/>
              <a:t>. </a:t>
            </a:r>
            <a:endParaRPr lang="en-US" dirty="0" smtClean="0"/>
          </a:p>
          <a:p>
            <a:r>
              <a:rPr lang="en-US" dirty="0" smtClean="0"/>
              <a:t>It </a:t>
            </a:r>
            <a:r>
              <a:rPr lang="en-US" dirty="0"/>
              <a:t>also develops diabetes in adulthood, just as many obese people do</a:t>
            </a:r>
            <a:r>
              <a:rPr lang="en-US" dirty="0" smtClean="0"/>
              <a:t>.</a:t>
            </a:r>
            <a:endParaRPr lang="en-US" dirty="0"/>
          </a:p>
        </p:txBody>
      </p:sp>
    </p:spTree>
    <p:extLst>
      <p:ext uri="{BB962C8B-B14F-4D97-AF65-F5344CB8AC3E}">
        <p14:creationId xmlns:p14="http://schemas.microsoft.com/office/powerpoint/2010/main" val="42317585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a:bodyPr>
          <a:lstStyle/>
          <a:p>
            <a:r>
              <a:rPr lang="en-US" dirty="0"/>
              <a:t>Researchers in several laboratories reported the discovery of the </a:t>
            </a:r>
            <a:r>
              <a:rPr lang="en-US" dirty="0" smtClean="0"/>
              <a:t>cause of </a:t>
            </a:r>
            <a:r>
              <a:rPr lang="en-US" dirty="0"/>
              <a:t>the obesity (</a:t>
            </a:r>
            <a:r>
              <a:rPr lang="en-US" dirty="0" err="1"/>
              <a:t>Campfield</a:t>
            </a:r>
            <a:r>
              <a:rPr lang="en-US" dirty="0"/>
              <a:t> et al., 1995; </a:t>
            </a:r>
            <a:r>
              <a:rPr lang="en-US" dirty="0" err="1"/>
              <a:t>Halaas</a:t>
            </a:r>
            <a:r>
              <a:rPr lang="en-US" dirty="0"/>
              <a:t> et al., 1995; </a:t>
            </a:r>
            <a:r>
              <a:rPr lang="en-US" dirty="0" err="1" smtClean="0"/>
              <a:t>Pelleymounter</a:t>
            </a:r>
            <a:r>
              <a:rPr lang="en-US" dirty="0" smtClean="0"/>
              <a:t> et </a:t>
            </a:r>
            <a:r>
              <a:rPr lang="en-US" dirty="0"/>
              <a:t>al., 1995). A particular gene, called OB, normally produces a peptide hormone that has been </a:t>
            </a:r>
            <a:r>
              <a:rPr lang="en-US" dirty="0" smtClean="0"/>
              <a:t>given the </a:t>
            </a:r>
            <a:r>
              <a:rPr lang="en-US" dirty="0"/>
              <a:t>name leptin (from the Greek word </a:t>
            </a:r>
            <a:r>
              <a:rPr lang="en-US" dirty="0" err="1"/>
              <a:t>leptos</a:t>
            </a:r>
            <a:r>
              <a:rPr lang="en-US" dirty="0"/>
              <a:t>, “thin</a:t>
            </a:r>
            <a:r>
              <a:rPr lang="en-US" dirty="0" smtClean="0"/>
              <a:t>”).</a:t>
            </a:r>
          </a:p>
          <a:p>
            <a:r>
              <a:rPr lang="en-US" dirty="0" smtClean="0"/>
              <a:t> </a:t>
            </a:r>
            <a:r>
              <a:rPr lang="en-US" dirty="0"/>
              <a:t>Leptin is normally secreted by </a:t>
            </a:r>
            <a:r>
              <a:rPr lang="en-US" dirty="0" smtClean="0"/>
              <a:t>well-nourished fat </a:t>
            </a:r>
            <a:r>
              <a:rPr lang="en-US" dirty="0"/>
              <a:t>cells. Because of a genetic mutation, the fat cells of </a:t>
            </a:r>
            <a:r>
              <a:rPr lang="en-US" dirty="0" err="1"/>
              <a:t>ob</a:t>
            </a:r>
            <a:r>
              <a:rPr lang="en-US" dirty="0"/>
              <a:t> mice are unable to produce leptin.</a:t>
            </a:r>
          </a:p>
          <a:p>
            <a:r>
              <a:rPr lang="en-US" dirty="0"/>
              <a:t>Leptin has profound effects on metabolism and eating, acting as an </a:t>
            </a:r>
            <a:r>
              <a:rPr lang="en-US" dirty="0" err="1"/>
              <a:t>antiobesity</a:t>
            </a:r>
            <a:r>
              <a:rPr lang="en-US" dirty="0"/>
              <a:t> hormone. </a:t>
            </a:r>
            <a:r>
              <a:rPr lang="en-US" dirty="0" smtClean="0"/>
              <a:t>If </a:t>
            </a:r>
            <a:r>
              <a:rPr lang="en-US" dirty="0" err="1" smtClean="0"/>
              <a:t>ob</a:t>
            </a:r>
            <a:r>
              <a:rPr lang="en-US" dirty="0" smtClean="0"/>
              <a:t> </a:t>
            </a:r>
            <a:r>
              <a:rPr lang="en-US" dirty="0"/>
              <a:t>mice are given daily injections of leptin, their metabolic rate increases, their body </a:t>
            </a:r>
            <a:r>
              <a:rPr lang="en-US" dirty="0" smtClean="0"/>
              <a:t>temperature rises</a:t>
            </a:r>
            <a:r>
              <a:rPr lang="en-US" dirty="0"/>
              <a:t>, they become more active, and they eat less. </a:t>
            </a:r>
            <a:endParaRPr lang="en-US" dirty="0" smtClean="0"/>
          </a:p>
          <a:p>
            <a:endParaRPr lang="en-US" dirty="0"/>
          </a:p>
        </p:txBody>
      </p:sp>
    </p:spTree>
    <p:extLst>
      <p:ext uri="{BB962C8B-B14F-4D97-AF65-F5344CB8AC3E}">
        <p14:creationId xmlns:p14="http://schemas.microsoft.com/office/powerpoint/2010/main" val="621493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7500" lnSpcReduction="20000"/>
          </a:bodyPr>
          <a:lstStyle/>
          <a:p>
            <a:pPr algn="just">
              <a:buFont typeface="Wingdings" panose="05000000000000000000" pitchFamily="2" charset="2"/>
              <a:buChar char="Ø"/>
            </a:pPr>
            <a:r>
              <a:rPr lang="en-US" dirty="0" smtClean="0"/>
              <a:t> Because of the delay between ingestion and replenishment of the depleted stores, </a:t>
            </a:r>
            <a:r>
              <a:rPr lang="en-US" dirty="0" err="1" smtClean="0"/>
              <a:t>ingestive</a:t>
            </a:r>
            <a:r>
              <a:rPr lang="en-US" dirty="0" smtClean="0"/>
              <a:t> behaviors are controlled by </a:t>
            </a:r>
            <a:r>
              <a:rPr lang="en-US" b="1" dirty="0" smtClean="0"/>
              <a:t>satiety mechanisms </a:t>
            </a:r>
            <a:r>
              <a:rPr lang="en-US" dirty="0" smtClean="0"/>
              <a:t>as well as by detectors that monitor the system variables.</a:t>
            </a:r>
          </a:p>
          <a:p>
            <a:pPr algn="just">
              <a:buFont typeface="Wingdings" panose="05000000000000000000" pitchFamily="2" charset="2"/>
              <a:buChar char="Ø"/>
            </a:pPr>
            <a:r>
              <a:rPr lang="en-US" dirty="0"/>
              <a:t>Satiety mechanisms are required because of the </a:t>
            </a:r>
            <a:r>
              <a:rPr lang="en-US" dirty="0" smtClean="0"/>
              <a:t>physiology of </a:t>
            </a:r>
            <a:r>
              <a:rPr lang="en-US" dirty="0"/>
              <a:t>our digestive system. For example, suppose you spend some time in a hot, dry </a:t>
            </a:r>
            <a:r>
              <a:rPr lang="en-US" dirty="0" smtClean="0"/>
              <a:t>environment and </a:t>
            </a:r>
            <a:r>
              <a:rPr lang="en-US" dirty="0"/>
              <a:t>lose body water. The loss of water causes internal detectors to initiate the </a:t>
            </a:r>
            <a:r>
              <a:rPr lang="en-US" dirty="0" smtClean="0"/>
              <a:t>correctional mechanism</a:t>
            </a:r>
            <a:r>
              <a:rPr lang="en-US" dirty="0"/>
              <a:t>: drinking. You quickly drink a glass or two of water and then stop. What stops </a:t>
            </a:r>
            <a:r>
              <a:rPr lang="en-US" dirty="0" smtClean="0"/>
              <a:t>your </a:t>
            </a:r>
            <a:r>
              <a:rPr lang="en-US" dirty="0" err="1" smtClean="0"/>
              <a:t>ingestive</a:t>
            </a:r>
            <a:r>
              <a:rPr lang="en-US" dirty="0" smtClean="0"/>
              <a:t> </a:t>
            </a:r>
            <a:r>
              <a:rPr lang="en-US" dirty="0"/>
              <a:t>behavior? </a:t>
            </a:r>
            <a:endParaRPr lang="en-US" dirty="0" smtClean="0"/>
          </a:p>
          <a:p>
            <a:pPr algn="just">
              <a:buFont typeface="Wingdings" panose="05000000000000000000" pitchFamily="2" charset="2"/>
              <a:buChar char="Ø"/>
            </a:pPr>
            <a:r>
              <a:rPr lang="en-US" dirty="0" smtClean="0"/>
              <a:t>The water is still in your digestive system, not yet in the fluid surrounding your cells, where it is needed. Therefore, although drinking was initiated by detectors that measure your body’s need for water, </a:t>
            </a:r>
            <a:r>
              <a:rPr lang="en-US" i="1" dirty="0" smtClean="0"/>
              <a:t>it was stopped by other means. </a:t>
            </a:r>
            <a:r>
              <a:rPr lang="en-US" dirty="0" smtClean="0"/>
              <a:t>There must be a satiety mechanism that says, in effect, “Stop—this water, when absorbed by the digestive system into the blood, will eventually replenish the body’s need.” Satiety mechanisms monitor the activity of the correctional mechanism (in this case, drinking), not the system variables themselves. When a sufficient amount of drinking occurs, the satiety mechanisms stop further drinking </a:t>
            </a:r>
            <a:r>
              <a:rPr lang="en-US" i="1" dirty="0" smtClean="0"/>
              <a:t>in anticipation </a:t>
            </a:r>
            <a:r>
              <a:rPr lang="en-US" dirty="0" smtClean="0"/>
              <a:t>of the replenishment that will occur later.</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52185918"/>
      </p:ext>
    </p:extLst>
  </p:cSld>
  <p:clrMapOvr>
    <a:masterClrMapping/>
  </p:clrMapOvr>
  <mc:AlternateContent xmlns:mc="http://schemas.openxmlformats.org/markup-compatibility/2006" xmlns:p14="http://schemas.microsoft.com/office/powerpoint/2010/main">
    <mc:Choice Requires="p14">
      <p:transition spd="slow" p14:dur="2000" advTm="175673"/>
    </mc:Choice>
    <mc:Fallback xmlns="">
      <p:transition spd="slow" advTm="175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Drinking</a:t>
            </a:r>
          </a:p>
        </p:txBody>
      </p:sp>
      <p:sp>
        <p:nvSpPr>
          <p:cNvPr id="3" name="Content Placeholder 2"/>
          <p:cNvSpPr>
            <a:spLocks noGrp="1"/>
          </p:cNvSpPr>
          <p:nvPr>
            <p:ph idx="1"/>
          </p:nvPr>
        </p:nvSpPr>
        <p:spPr/>
        <p:txBody>
          <a:bodyPr>
            <a:normAutofit fontScale="77500" lnSpcReduction="20000"/>
          </a:bodyPr>
          <a:lstStyle/>
          <a:p>
            <a:pPr algn="just">
              <a:buFont typeface="Wingdings" panose="05000000000000000000" pitchFamily="2" charset="2"/>
              <a:buChar char="Ø"/>
            </a:pPr>
            <a:r>
              <a:rPr lang="en-US" dirty="0"/>
              <a:t>To maintain our internal milieu at its optimal state, we have to drink some water from time </a:t>
            </a:r>
            <a:r>
              <a:rPr lang="en-US" dirty="0" smtClean="0"/>
              <a:t>to time</a:t>
            </a:r>
            <a:r>
              <a:rPr lang="en-US" dirty="0"/>
              <a:t>. This section describes the control of this form of </a:t>
            </a:r>
            <a:r>
              <a:rPr lang="en-US" dirty="0" err="1"/>
              <a:t>ingestive</a:t>
            </a:r>
            <a:r>
              <a:rPr lang="en-US" dirty="0"/>
              <a:t> behavior</a:t>
            </a:r>
            <a:r>
              <a:rPr lang="en-US" dirty="0" smtClean="0"/>
              <a:t>.</a:t>
            </a:r>
          </a:p>
          <a:p>
            <a:pPr algn="just">
              <a:buFont typeface="Wingdings" panose="05000000000000000000" pitchFamily="2" charset="2"/>
              <a:buChar char="Ø"/>
            </a:pPr>
            <a:r>
              <a:rPr lang="en-US" dirty="0"/>
              <a:t>Before you can understand the physiological control of drinking, you must know </a:t>
            </a:r>
            <a:r>
              <a:rPr lang="en-US" dirty="0" smtClean="0"/>
              <a:t>something about </a:t>
            </a:r>
            <a:r>
              <a:rPr lang="en-US" dirty="0"/>
              <a:t>the fluid compartments of the body and their relationships with each other. </a:t>
            </a:r>
            <a:endParaRPr lang="en-US" dirty="0" smtClean="0"/>
          </a:p>
          <a:p>
            <a:pPr algn="just">
              <a:buFont typeface="Wingdings" panose="05000000000000000000" pitchFamily="2" charset="2"/>
              <a:buChar char="Ø"/>
            </a:pPr>
            <a:r>
              <a:rPr lang="en-US" dirty="0" smtClean="0"/>
              <a:t>The body contains </a:t>
            </a:r>
            <a:r>
              <a:rPr lang="en-US" dirty="0"/>
              <a:t>four major fluid compartments: one compartment of intracellular fluid and three </a:t>
            </a:r>
            <a:r>
              <a:rPr lang="en-US" dirty="0" smtClean="0"/>
              <a:t>compartments of </a:t>
            </a:r>
            <a:r>
              <a:rPr lang="en-US" dirty="0"/>
              <a:t>extracellular fluid. Approximately two-thirds of the body’s water is contained </a:t>
            </a:r>
            <a:r>
              <a:rPr lang="en-US" dirty="0" smtClean="0"/>
              <a:t>in the </a:t>
            </a:r>
            <a:r>
              <a:rPr lang="en-US" b="1" dirty="0"/>
              <a:t>intracellular fluid</a:t>
            </a:r>
            <a:r>
              <a:rPr lang="en-US" dirty="0"/>
              <a:t>, the fluid portion of the cytoplasm of cells</a:t>
            </a:r>
            <a:r>
              <a:rPr lang="en-US" dirty="0" smtClean="0"/>
              <a:t>.</a:t>
            </a:r>
          </a:p>
          <a:p>
            <a:pPr algn="just">
              <a:buFont typeface="Wingdings" panose="05000000000000000000" pitchFamily="2" charset="2"/>
              <a:buChar char="Ø"/>
            </a:pPr>
            <a:r>
              <a:rPr lang="en-US" dirty="0" smtClean="0"/>
              <a:t> </a:t>
            </a:r>
            <a:r>
              <a:rPr lang="en-US" dirty="0"/>
              <a:t>The rest is </a:t>
            </a:r>
            <a:r>
              <a:rPr lang="en-US" b="1" dirty="0"/>
              <a:t>extracellular </a:t>
            </a:r>
            <a:r>
              <a:rPr lang="en-US" b="1" dirty="0" smtClean="0"/>
              <a:t>fluid</a:t>
            </a:r>
            <a:r>
              <a:rPr lang="en-US" dirty="0" smtClean="0"/>
              <a:t>, which </a:t>
            </a:r>
            <a:r>
              <a:rPr lang="en-US" dirty="0"/>
              <a:t>includes the </a:t>
            </a:r>
            <a:r>
              <a:rPr lang="en-US" b="1" dirty="0"/>
              <a:t>intravascular fluid </a:t>
            </a:r>
            <a:r>
              <a:rPr lang="en-US" dirty="0"/>
              <a:t>(the blood plasma), the cerebrospinal fluid, and </a:t>
            </a:r>
            <a:r>
              <a:rPr lang="en-US" dirty="0" smtClean="0"/>
              <a:t>the </a:t>
            </a:r>
            <a:r>
              <a:rPr lang="en-US" b="1" dirty="0" smtClean="0"/>
              <a:t>interstitial </a:t>
            </a:r>
            <a:r>
              <a:rPr lang="en-US" b="1" dirty="0"/>
              <a:t>fluid</a:t>
            </a:r>
            <a:r>
              <a:rPr lang="en-US" dirty="0"/>
              <a:t>. </a:t>
            </a:r>
            <a:r>
              <a:rPr lang="en-US" i="1" dirty="0"/>
              <a:t>Interstitial </a:t>
            </a:r>
            <a:r>
              <a:rPr lang="en-US" dirty="0"/>
              <a:t>means “standing between”; indeed, the interstitial fluid </a:t>
            </a:r>
            <a:r>
              <a:rPr lang="en-US" dirty="0" smtClean="0"/>
              <a:t>stands between </a:t>
            </a:r>
            <a:r>
              <a:rPr lang="en-US" dirty="0"/>
              <a:t>our cells—it is the “seawater” that bathes them. </a:t>
            </a:r>
            <a:endParaRPr lang="en-US" dirty="0" smtClean="0"/>
          </a:p>
          <a:p>
            <a:pPr algn="just">
              <a:buFont typeface="Wingdings" panose="05000000000000000000" pitchFamily="2" charset="2"/>
              <a:buChar char="Ø"/>
            </a:pPr>
            <a:r>
              <a:rPr lang="en-US" dirty="0" smtClean="0"/>
              <a:t>For </a:t>
            </a:r>
            <a:r>
              <a:rPr lang="en-US" dirty="0"/>
              <a:t>the purposes of this chapter we </a:t>
            </a:r>
            <a:r>
              <a:rPr lang="en-US" dirty="0" smtClean="0"/>
              <a:t>will ignore </a:t>
            </a:r>
            <a:r>
              <a:rPr lang="en-US" dirty="0"/>
              <a:t>the cerebrospinal fluid and concentrate on the other three compartments.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90655413"/>
      </p:ext>
    </p:extLst>
  </p:cSld>
  <p:clrMapOvr>
    <a:masterClrMapping/>
  </p:clrMapOvr>
  <mc:AlternateContent xmlns:mc="http://schemas.openxmlformats.org/markup-compatibility/2006" xmlns:p14="http://schemas.microsoft.com/office/powerpoint/2010/main">
    <mc:Choice Requires="p14">
      <p:transition spd="slow" p14:dur="2000" advTm="120588"/>
    </mc:Choice>
    <mc:Fallback xmlns="">
      <p:transition spd="slow" advTm="120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838200" y="365125"/>
            <a:ext cx="10515600" cy="6009549"/>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84305020"/>
      </p:ext>
    </p:extLst>
  </p:cSld>
  <p:clrMapOvr>
    <a:masterClrMapping/>
  </p:clrMapOvr>
  <mc:AlternateContent xmlns:mc="http://schemas.openxmlformats.org/markup-compatibility/2006" xmlns:p14="http://schemas.microsoft.com/office/powerpoint/2010/main">
    <mc:Choice Requires="p14">
      <p:transition spd="slow" p14:dur="2000" advTm="29137"/>
    </mc:Choice>
    <mc:Fallback xmlns="">
      <p:transition spd="slow" advTm="29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686</TotalTime>
  <Words>8359</Words>
  <Application>Microsoft Office PowerPoint</Application>
  <PresentationFormat>Custom</PresentationFormat>
  <Paragraphs>287</Paragraphs>
  <Slides>69</Slides>
  <Notes>0</Notes>
  <HiddenSlides>0</HiddenSlides>
  <MMClips>10</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Office Theme</vt:lpstr>
      <vt:lpstr>Ingestive behavior </vt:lpstr>
      <vt:lpstr>PowerPoint Presentation</vt:lpstr>
      <vt:lpstr>PowerPoint Presentation</vt:lpstr>
      <vt:lpstr>Physiological Regulatory Mechanisms</vt:lpstr>
      <vt:lpstr>Example</vt:lpstr>
      <vt:lpstr>PowerPoint Presentation</vt:lpstr>
      <vt:lpstr>PowerPoint Presentation</vt:lpstr>
      <vt:lpstr>Drinking</vt:lpstr>
      <vt:lpstr>PowerPoint Presentation</vt:lpstr>
      <vt:lpstr>PowerPoint Presentation</vt:lpstr>
      <vt:lpstr>PowerPoint Presentation</vt:lpstr>
      <vt:lpstr>PowerPoint Presentation</vt:lpstr>
      <vt:lpstr>PowerPoint Presentation</vt:lpstr>
      <vt:lpstr>Two Types of Thirst </vt:lpstr>
      <vt:lpstr>PowerPoint Presentation</vt:lpstr>
      <vt:lpstr>PowerPoint Presentation</vt:lpstr>
      <vt:lpstr>OSMOMETRIC THIRST</vt:lpstr>
      <vt:lpstr>PowerPoint Presentation</vt:lpstr>
      <vt:lpstr>PowerPoint Presentation</vt:lpstr>
      <vt:lpstr>PowerPoint Presentation</vt:lpstr>
      <vt:lpstr>PowerPoint Presentation</vt:lpstr>
      <vt:lpstr>PowerPoint Presentation</vt:lpstr>
      <vt:lpstr>AV3V (Antero ventrical third ventricle region)</vt:lpstr>
      <vt:lpstr>PowerPoint Presentation</vt:lpstr>
      <vt:lpstr>PowerPoint Presentation</vt:lpstr>
      <vt:lpstr>PowerPoint Presentation</vt:lpstr>
      <vt:lpstr>VOLUMETRIC THIRST</vt:lpstr>
      <vt:lpstr>PowerPoint Presentation</vt:lpstr>
      <vt:lpstr>The Role of Angiotensin</vt:lpstr>
      <vt:lpstr>PowerPoint Presentation</vt:lpstr>
      <vt:lpstr>PowerPoint Presentation</vt:lpstr>
      <vt:lpstr>PowerPoint Presentation</vt:lpstr>
      <vt:lpstr>Eating: Some Facts About Metabolism</vt:lpstr>
      <vt:lpstr>PowerPoint Presentation</vt:lpstr>
      <vt:lpstr>PowerPoint Presentation</vt:lpstr>
      <vt:lpstr>PowerPoint Presentation</vt:lpstr>
      <vt:lpstr>PowerPoint Presentation</vt:lpstr>
      <vt:lpstr>long-term reservoir</vt:lpstr>
      <vt:lpstr>PowerPoint Presentation</vt:lpstr>
      <vt:lpstr>PowerPoint Presentation</vt:lpstr>
      <vt:lpstr>fasting phase of metabolism.  </vt:lpstr>
      <vt:lpstr>absorptive phase</vt:lpstr>
      <vt:lpstr>PowerPoint Presentation</vt:lpstr>
      <vt:lpstr>PowerPoint Presentation</vt:lpstr>
      <vt:lpstr>What Starts a Meal? </vt:lpstr>
      <vt:lpstr>Signals from the Environment </vt:lpstr>
      <vt:lpstr>PowerPoint Presentation</vt:lpstr>
      <vt:lpstr>PowerPoint Presentation</vt:lpstr>
      <vt:lpstr>Signals from the Stomach</vt:lpstr>
      <vt:lpstr>PowerPoint Presentation</vt:lpstr>
      <vt:lpstr>PowerPoint Presentation</vt:lpstr>
      <vt:lpstr>PowerPoint Presentation</vt:lpstr>
      <vt:lpstr>Metabolic Signals </vt:lpstr>
      <vt:lpstr>PowerPoint Presentation</vt:lpstr>
      <vt:lpstr>What is the nature of the detectors that monitor the level of metabolic fuels, and where are these detectors located?</vt:lpstr>
      <vt:lpstr>PowerPoint Presentation</vt:lpstr>
      <vt:lpstr>What Stops a Meal?</vt:lpstr>
      <vt:lpstr>Gastric Factors </vt:lpstr>
      <vt:lpstr>Intestinal Factors </vt:lpstr>
      <vt:lpstr>PowerPoint Presentation</vt:lpstr>
      <vt:lpstr>PowerPoint Presentation</vt:lpstr>
      <vt:lpstr>PowerPoint Presentation</vt:lpstr>
      <vt:lpstr>Liver Factors </vt:lpstr>
      <vt:lpstr>PowerPoint Presentation</vt:lpstr>
      <vt:lpstr>PowerPoint Presentation</vt:lpstr>
      <vt:lpstr>Insulin </vt:lpstr>
      <vt:lpstr>Long-Term Satiety:Signals from Adipose Tissue </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Ingestive behavior</dc:title>
  <dc:creator>Sadia</dc:creator>
  <cp:lastModifiedBy>Smile</cp:lastModifiedBy>
  <cp:revision>35</cp:revision>
  <dcterms:created xsi:type="dcterms:W3CDTF">2019-03-04T15:26:32Z</dcterms:created>
  <dcterms:modified xsi:type="dcterms:W3CDTF">2020-03-19T05:28:00Z</dcterms:modified>
</cp:coreProperties>
</file>