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6705C11-92FB-46C5-BE7A-0417F26C5851}">
          <p14:sldIdLst>
            <p14:sldId id="256"/>
            <p14:sldId id="257"/>
            <p14:sldId id="259"/>
            <p14:sldId id="260"/>
            <p14:sldId id="261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CEC2-3222-4974-A264-0D60E37D8E10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EE46-60FC-469E-B5E1-9EDC7620BB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CEC2-3222-4974-A264-0D60E37D8E10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EE46-60FC-469E-B5E1-9EDC7620BB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CEC2-3222-4974-A264-0D60E37D8E10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EE46-60FC-469E-B5E1-9EDC7620BB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CEC2-3222-4974-A264-0D60E37D8E10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EE46-60FC-469E-B5E1-9EDC7620BB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CEC2-3222-4974-A264-0D60E37D8E10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EE46-60FC-469E-B5E1-9EDC7620BB3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CEC2-3222-4974-A264-0D60E37D8E10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EE46-60FC-469E-B5E1-9EDC7620BB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CEC2-3222-4974-A264-0D60E37D8E10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EE46-60FC-469E-B5E1-9EDC7620BB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CEC2-3222-4974-A264-0D60E37D8E10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EE46-60FC-469E-B5E1-9EDC7620BB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CEC2-3222-4974-A264-0D60E37D8E10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EE46-60FC-469E-B5E1-9EDC7620BB3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CEC2-3222-4974-A264-0D60E37D8E10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EE46-60FC-469E-B5E1-9EDC7620BB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CEC2-3222-4974-A264-0D60E37D8E10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EE46-60FC-469E-B5E1-9EDC7620BB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2C6CEC2-3222-4974-A264-0D60E37D8E10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171EE46-60FC-469E-B5E1-9EDC7620BB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359898"/>
            <a:ext cx="6248400" cy="3069102"/>
          </a:xfrm>
        </p:spPr>
        <p:txBody>
          <a:bodyPr>
            <a:normAutofit/>
          </a:bodyPr>
          <a:lstStyle/>
          <a:p>
            <a:r>
              <a:rPr lang="en-US" sz="4800" dirty="0"/>
              <a:t>COLLAGEN</a:t>
            </a:r>
          </a:p>
        </p:txBody>
      </p:sp>
    </p:spTree>
    <p:extLst>
      <p:ext uri="{BB962C8B-B14F-4D97-AF65-F5344CB8AC3E}">
        <p14:creationId xmlns:p14="http://schemas.microsoft.com/office/powerpoint/2010/main" val="205119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381000"/>
            <a:ext cx="3898392" cy="5867400"/>
          </a:xfrm>
        </p:spPr>
        <p:txBody>
          <a:bodyPr/>
          <a:lstStyle/>
          <a:p>
            <a:pPr marL="82296" indent="0">
              <a:buNone/>
            </a:pPr>
            <a:r>
              <a:rPr lang="en-US" dirty="0"/>
              <a:t>Quarter Staggered alignment </a:t>
            </a:r>
          </a:p>
          <a:p>
            <a:r>
              <a:rPr lang="en-US" sz="2400" dirty="0"/>
              <a:t>Collagen types (only rod like fibers)  are assembled by lateral association of these triple helical units into fibrils (10-300 nm diameter) in a ‘Quarter staggered’ alignment </a:t>
            </a:r>
          </a:p>
          <a:p>
            <a:r>
              <a:rPr lang="en-US" sz="2400" dirty="0"/>
              <a:t>Means, each triple helix is displaced longitudinally from its </a:t>
            </a:r>
            <a:r>
              <a:rPr lang="en-US" sz="2400" dirty="0" err="1"/>
              <a:t>neighboure</a:t>
            </a:r>
            <a:r>
              <a:rPr lang="en-US" sz="2400" dirty="0"/>
              <a:t> by slightly less than 1/4</a:t>
            </a:r>
            <a:r>
              <a:rPr lang="en-US" sz="2400" baseline="30000" dirty="0"/>
              <a:t>th</a:t>
            </a:r>
            <a:r>
              <a:rPr lang="en-US" sz="2400" dirty="0"/>
              <a:t> of its length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32" t="6040" r="1667" b="8875"/>
          <a:stretch/>
        </p:blipFill>
        <p:spPr>
          <a:xfrm>
            <a:off x="5334000" y="1219200"/>
            <a:ext cx="3207329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85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838200"/>
            <a:ext cx="4361688" cy="3352800"/>
          </a:xfr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800" dirty="0"/>
              <a:t>Fibril – </a:t>
            </a:r>
          </a:p>
          <a:p>
            <a:pPr marL="0" algn="ctr"/>
            <a:r>
              <a:rPr lang="en-US" sz="1800" dirty="0"/>
              <a:t>    many fibrils associate into thicker FIBER (1-20</a:t>
            </a:r>
            <a:r>
              <a:rPr lang="el-GR" sz="1800" dirty="0"/>
              <a:t>μ</a:t>
            </a:r>
            <a:r>
              <a:rPr lang="en-US" sz="1800" dirty="0"/>
              <a:t>m diameter) </a:t>
            </a:r>
          </a:p>
          <a:p>
            <a:pPr marL="0" algn="ctr"/>
            <a:r>
              <a:rPr lang="en-US" sz="1800" dirty="0"/>
              <a:t>In some tissues (like tendons) fibers associates into even larger bundles, with diameter of 500</a:t>
            </a:r>
            <a:r>
              <a:rPr lang="el-GR" sz="1800" dirty="0"/>
              <a:t>μ</a:t>
            </a:r>
            <a:r>
              <a:rPr lang="en-US" sz="1800" dirty="0"/>
              <a:t>m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3886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Brace 3"/>
          <p:cNvSpPr/>
          <p:nvPr/>
        </p:nvSpPr>
        <p:spPr>
          <a:xfrm>
            <a:off x="4495800" y="1295400"/>
            <a:ext cx="381000" cy="14478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71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304800"/>
            <a:ext cx="4419600" cy="5943600"/>
          </a:xfrm>
        </p:spPr>
        <p:txBody>
          <a:bodyPr/>
          <a:lstStyle/>
          <a:p>
            <a:pPr marL="82296" indent="0">
              <a:buNone/>
            </a:pPr>
            <a:r>
              <a:rPr lang="en-US" dirty="0"/>
              <a:t>Covalent links provide extra stabilization (</a:t>
            </a:r>
            <a:r>
              <a:rPr lang="en-US" dirty="0" err="1"/>
              <a:t>Lehninger</a:t>
            </a:r>
            <a:r>
              <a:rPr lang="en-US" dirty="0"/>
              <a:t>)</a:t>
            </a:r>
          </a:p>
          <a:p>
            <a:r>
              <a:rPr lang="en-US" sz="2400" dirty="0"/>
              <a:t>The increasingly rigid and brittle character of aging connective tissue results from accumulative covalent cross links in collagen fibrils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6" t="18194" r="18766" b="38048"/>
          <a:stretch/>
        </p:blipFill>
        <p:spPr>
          <a:xfrm>
            <a:off x="1524000" y="4114800"/>
            <a:ext cx="7315202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4788" r="9419" b="3203"/>
          <a:stretch/>
        </p:blipFill>
        <p:spPr>
          <a:xfrm>
            <a:off x="5562600" y="1066800"/>
            <a:ext cx="3276602" cy="170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5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685800"/>
            <a:ext cx="7498080" cy="5562600"/>
          </a:xfrm>
        </p:spPr>
        <p:txBody>
          <a:bodyPr>
            <a:normAutofit/>
          </a:bodyPr>
          <a:lstStyle/>
          <a:p>
            <a:r>
              <a:rPr lang="en-US" sz="2400" dirty="0"/>
              <a:t>Strength – Triple helix provides tensile strength </a:t>
            </a:r>
          </a:p>
          <a:p>
            <a:r>
              <a:rPr lang="en-US" sz="2400" dirty="0"/>
              <a:t>Scaffold – provides organization and structure for the ECM ,</a:t>
            </a:r>
          </a:p>
          <a:p>
            <a:pPr marL="82296" indent="0">
              <a:buNone/>
            </a:pPr>
            <a:r>
              <a:rPr lang="en-US" sz="2400" dirty="0"/>
              <a:t>      without it what would happen?</a:t>
            </a:r>
            <a:endParaRPr lang="en-US" sz="1600" dirty="0"/>
          </a:p>
          <a:p>
            <a:pPr lvl="1"/>
            <a:r>
              <a:rPr lang="en-US" sz="2000" dirty="0"/>
              <a:t>Loss of cell-cell communication </a:t>
            </a:r>
          </a:p>
          <a:p>
            <a:pPr lvl="1"/>
            <a:r>
              <a:rPr lang="en-US" sz="2000" dirty="0"/>
              <a:t>Cell migration </a:t>
            </a:r>
          </a:p>
          <a:p>
            <a:pPr lvl="1"/>
            <a:r>
              <a:rPr lang="en-US" sz="2000" dirty="0"/>
              <a:t>Loss of cell shape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6" t="44125" r="12496" b="3203"/>
          <a:stretch/>
        </p:blipFill>
        <p:spPr>
          <a:xfrm>
            <a:off x="2514600" y="3571011"/>
            <a:ext cx="5167745" cy="232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307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Collagen – According to macro-structure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Collagen:</a:t>
            </a:r>
          </a:p>
          <a:p>
            <a:pPr lvl="1"/>
            <a:r>
              <a:rPr lang="en-US" sz="1800" dirty="0"/>
              <a:t>Fibril forming (1,2,3,5,11,24,27)</a:t>
            </a:r>
          </a:p>
          <a:p>
            <a:pPr lvl="1"/>
            <a:r>
              <a:rPr lang="en-US" sz="1800" dirty="0"/>
              <a:t>Network like (4,8,10)</a:t>
            </a:r>
          </a:p>
          <a:p>
            <a:pPr lvl="1"/>
            <a:r>
              <a:rPr lang="en-US" sz="1800" dirty="0"/>
              <a:t>Anchoring  fibrils(7)</a:t>
            </a:r>
          </a:p>
          <a:p>
            <a:pPr lvl="1"/>
            <a:r>
              <a:rPr lang="en-US" sz="1800" dirty="0" err="1"/>
              <a:t>Multiplexins</a:t>
            </a:r>
            <a:r>
              <a:rPr lang="en-US" sz="1800" dirty="0"/>
              <a:t> (15,18) Multiple triple helix domains with </a:t>
            </a:r>
            <a:r>
              <a:rPr lang="en-US" sz="1800" dirty="0" err="1"/>
              <a:t>innterruptions</a:t>
            </a:r>
            <a:endParaRPr lang="en-US" sz="1800" dirty="0"/>
          </a:p>
          <a:p>
            <a:pPr lvl="1"/>
            <a:r>
              <a:rPr lang="en-US" sz="1800" dirty="0"/>
              <a:t>Beaded filaments (6,26,28)</a:t>
            </a:r>
          </a:p>
          <a:p>
            <a:pPr lvl="1"/>
            <a:r>
              <a:rPr lang="en-US" sz="1800" dirty="0" err="1"/>
              <a:t>Transmembrane</a:t>
            </a:r>
            <a:r>
              <a:rPr lang="en-US" sz="1800" dirty="0"/>
              <a:t> (13,17,23,25) have short intracellular N-terminal </a:t>
            </a:r>
            <a:r>
              <a:rPr lang="en-US" sz="1800" dirty="0" err="1"/>
              <a:t>domians</a:t>
            </a:r>
            <a:r>
              <a:rPr lang="en-US" sz="1800" dirty="0"/>
              <a:t> </a:t>
            </a:r>
          </a:p>
          <a:p>
            <a:pPr lvl="1"/>
            <a:r>
              <a:rPr lang="en-US" sz="1800" dirty="0"/>
              <a:t>FACITs (9,12,14,16,19,20,21,22) Fibril associated collagens with interrupted Triple helix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55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76400"/>
            <a:ext cx="7498080" cy="4572000"/>
          </a:xfrm>
        </p:spPr>
        <p:txBody>
          <a:bodyPr/>
          <a:lstStyle/>
          <a:p>
            <a:pPr marL="82296" indent="0">
              <a:buNone/>
            </a:pPr>
            <a:r>
              <a:rPr lang="en-US" dirty="0"/>
              <a:t>Some collagen types do not form fibrils:</a:t>
            </a:r>
          </a:p>
          <a:p>
            <a:r>
              <a:rPr lang="en-US" sz="2400" dirty="0"/>
              <a:t>They are characterized by interruptions of triple helix with stretches of protein lacking (</a:t>
            </a:r>
            <a:r>
              <a:rPr lang="en-US" sz="2400" dirty="0" err="1"/>
              <a:t>Gly</a:t>
            </a:r>
            <a:r>
              <a:rPr lang="en-US" sz="2400" dirty="0"/>
              <a:t>-X-Y) repeat sequence </a:t>
            </a:r>
          </a:p>
          <a:p>
            <a:r>
              <a:rPr lang="en-US" sz="2400" dirty="0"/>
              <a:t>It repeats in areas of globular structure interspersed in triple helical structure </a:t>
            </a:r>
          </a:p>
        </p:txBody>
      </p:sp>
    </p:spTree>
    <p:extLst>
      <p:ext uri="{BB962C8B-B14F-4D97-AF65-F5344CB8AC3E}">
        <p14:creationId xmlns:p14="http://schemas.microsoft.com/office/powerpoint/2010/main" val="564916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Collagen Biosynthesis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1"/>
          <a:stretch/>
        </p:blipFill>
        <p:spPr>
          <a:xfrm>
            <a:off x="1066800" y="1295400"/>
            <a:ext cx="7848600" cy="5334000"/>
          </a:xfrm>
        </p:spPr>
      </p:pic>
    </p:spTree>
    <p:extLst>
      <p:ext uri="{BB962C8B-B14F-4D97-AF65-F5344CB8AC3E}">
        <p14:creationId xmlns:p14="http://schemas.microsoft.com/office/powerpoint/2010/main" val="1608724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Genetics of Collagen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&gt; 30 genes encode the collagens </a:t>
            </a:r>
          </a:p>
          <a:p>
            <a:pPr marL="82296" indent="0">
              <a:buNone/>
            </a:pPr>
            <a:r>
              <a:rPr lang="en-US" sz="2400" dirty="0"/>
              <a:t>   </a:t>
            </a:r>
            <a:r>
              <a:rPr lang="en-US" sz="2000" u="sng" dirty="0" err="1"/>
              <a:t>Heterotrimeric</a:t>
            </a:r>
            <a:r>
              <a:rPr lang="en-US" sz="2000" u="sng" dirty="0"/>
              <a:t>:</a:t>
            </a:r>
          </a:p>
          <a:p>
            <a:pPr marL="82296" indent="0">
              <a:buNone/>
            </a:pPr>
            <a:r>
              <a:rPr lang="en-US" sz="2000" dirty="0"/>
              <a:t>   (pro </a:t>
            </a:r>
            <a:r>
              <a:rPr lang="el-GR" sz="2000" dirty="0">
                <a:latin typeface="Times New Roman"/>
                <a:cs typeface="Times New Roman"/>
              </a:rPr>
              <a:t>α</a:t>
            </a:r>
            <a:r>
              <a:rPr lang="en-US" sz="2000" dirty="0">
                <a:latin typeface="Times New Roman"/>
                <a:cs typeface="Times New Roman"/>
              </a:rPr>
              <a:t>-</a:t>
            </a:r>
            <a:r>
              <a:rPr lang="en-US" sz="2000" dirty="0">
                <a:cs typeface="Times New Roman"/>
              </a:rPr>
              <a:t>chains different)</a:t>
            </a:r>
          </a:p>
          <a:p>
            <a:pPr marL="82296" indent="0">
              <a:buNone/>
            </a:pPr>
            <a:r>
              <a:rPr lang="en-US" sz="2000" dirty="0">
                <a:cs typeface="Times New Roman"/>
              </a:rPr>
              <a:t>    </a:t>
            </a:r>
            <a:r>
              <a:rPr lang="en-US" sz="2000" dirty="0" err="1">
                <a:cs typeface="Times New Roman"/>
              </a:rPr>
              <a:t>e.g</a:t>
            </a:r>
            <a:r>
              <a:rPr lang="en-US" sz="2000" dirty="0">
                <a:cs typeface="Times New Roman"/>
              </a:rPr>
              <a:t> Type-I Collagen 2Pro </a:t>
            </a:r>
            <a:r>
              <a:rPr lang="el-GR" sz="2000" dirty="0">
                <a:latin typeface="Times New Roman"/>
                <a:cs typeface="Times New Roman"/>
              </a:rPr>
              <a:t>α</a:t>
            </a:r>
            <a:r>
              <a:rPr lang="en-US" sz="2000" dirty="0">
                <a:latin typeface="Times New Roman"/>
                <a:cs typeface="Times New Roman"/>
              </a:rPr>
              <a:t>1 (I) </a:t>
            </a:r>
            <a:r>
              <a:rPr lang="en-US" sz="2000" dirty="0">
                <a:cs typeface="Times New Roman"/>
              </a:rPr>
              <a:t>+ 1 Pro </a:t>
            </a:r>
            <a:r>
              <a:rPr lang="el-GR" sz="2000" dirty="0">
                <a:cs typeface="Times New Roman"/>
              </a:rPr>
              <a:t>α</a:t>
            </a:r>
            <a:r>
              <a:rPr lang="en-US" sz="2000" dirty="0">
                <a:cs typeface="Times New Roman"/>
              </a:rPr>
              <a:t>2 (I)</a:t>
            </a:r>
          </a:p>
          <a:p>
            <a:pPr marL="82296" indent="0">
              <a:buNone/>
            </a:pPr>
            <a:r>
              <a:rPr lang="en-US" sz="2000" dirty="0"/>
              <a:t>   </a:t>
            </a:r>
            <a:r>
              <a:rPr lang="en-US" sz="2000" u="sng" dirty="0" err="1"/>
              <a:t>Homotrimeric</a:t>
            </a:r>
            <a:r>
              <a:rPr lang="en-US" sz="2000" u="sng" dirty="0"/>
              <a:t>; </a:t>
            </a:r>
          </a:p>
          <a:p>
            <a:pPr marL="82296" indent="0">
              <a:buNone/>
            </a:pPr>
            <a:r>
              <a:rPr lang="en-US" sz="2000" dirty="0"/>
              <a:t> ( 3 identical Pro </a:t>
            </a:r>
            <a:r>
              <a:rPr lang="el-GR" sz="2000" dirty="0">
                <a:latin typeface="Times New Roman"/>
                <a:cs typeface="Times New Roman"/>
              </a:rPr>
              <a:t>α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cs typeface="Times New Roman"/>
              </a:rPr>
              <a:t>chains) </a:t>
            </a:r>
          </a:p>
          <a:p>
            <a:pPr marL="82296" indent="0">
              <a:buNone/>
            </a:pPr>
            <a:r>
              <a:rPr lang="en-US" sz="2000" u="sng" dirty="0"/>
              <a:t> </a:t>
            </a:r>
            <a:r>
              <a:rPr lang="en-US" sz="2000" dirty="0"/>
              <a:t>    </a:t>
            </a:r>
            <a:r>
              <a:rPr lang="en-US" sz="2000" dirty="0" err="1"/>
              <a:t>e.g</a:t>
            </a:r>
            <a:r>
              <a:rPr lang="en-US" sz="2000" dirty="0"/>
              <a:t> Collagen Type-II</a:t>
            </a:r>
          </a:p>
          <a:p>
            <a:pPr marL="82296" indent="0">
              <a:buNone/>
            </a:pPr>
            <a:r>
              <a:rPr lang="en-US" sz="2000" u="sng" dirty="0"/>
              <a:t> Gene Nomenclature </a:t>
            </a:r>
          </a:p>
          <a:p>
            <a:pPr marL="82296" indent="0">
              <a:buNone/>
            </a:pPr>
            <a:r>
              <a:rPr lang="en-US" sz="2400" b="1" dirty="0">
                <a:cs typeface="Times New Roman"/>
              </a:rPr>
              <a:t>                       </a:t>
            </a:r>
            <a:r>
              <a:rPr lang="en-US" sz="2400" dirty="0">
                <a:solidFill>
                  <a:srgbClr val="FF0000"/>
                </a:solidFill>
                <a:cs typeface="Times New Roman"/>
              </a:rPr>
              <a:t>COL</a:t>
            </a:r>
            <a:r>
              <a:rPr lang="en-US" sz="2400" dirty="0">
                <a:solidFill>
                  <a:srgbClr val="002060"/>
                </a:solidFill>
                <a:cs typeface="Times New Roman"/>
              </a:rPr>
              <a:t>1</a:t>
            </a:r>
            <a:r>
              <a:rPr lang="en-US" sz="2400" dirty="0">
                <a:solidFill>
                  <a:srgbClr val="00B050"/>
                </a:solidFill>
                <a:cs typeface="Times New Roman"/>
              </a:rPr>
              <a:t>A2</a:t>
            </a:r>
            <a:endParaRPr lang="en-US" sz="2400" u="sng" dirty="0">
              <a:solidFill>
                <a:srgbClr val="00B050"/>
              </a:solidFill>
              <a:cs typeface="Times New Roman"/>
            </a:endParaRPr>
          </a:p>
        </p:txBody>
      </p:sp>
      <p:sp>
        <p:nvSpPr>
          <p:cNvPr id="4" name="Oval 3"/>
          <p:cNvSpPr/>
          <p:nvPr/>
        </p:nvSpPr>
        <p:spPr>
          <a:xfrm>
            <a:off x="1600200" y="5181600"/>
            <a:ext cx="1447800" cy="8382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Gene prefix</a:t>
            </a:r>
          </a:p>
        </p:txBody>
      </p:sp>
      <p:sp>
        <p:nvSpPr>
          <p:cNvPr id="5" name="Oval 4"/>
          <p:cNvSpPr/>
          <p:nvPr/>
        </p:nvSpPr>
        <p:spPr>
          <a:xfrm>
            <a:off x="4114800" y="5410200"/>
            <a:ext cx="1447800" cy="83820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Type of collagen</a:t>
            </a:r>
          </a:p>
        </p:txBody>
      </p:sp>
      <p:sp>
        <p:nvSpPr>
          <p:cNvPr id="6" name="Oval 5"/>
          <p:cNvSpPr/>
          <p:nvPr/>
        </p:nvSpPr>
        <p:spPr>
          <a:xfrm>
            <a:off x="6705600" y="5181600"/>
            <a:ext cx="1752600" cy="990600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Type of chain</a:t>
            </a:r>
          </a:p>
        </p:txBody>
      </p:sp>
      <p:cxnSp>
        <p:nvCxnSpPr>
          <p:cNvPr id="8" name="Straight Connector 7"/>
          <p:cNvCxnSpPr>
            <a:endCxn id="4" idx="7"/>
          </p:cNvCxnSpPr>
          <p:nvPr/>
        </p:nvCxnSpPr>
        <p:spPr>
          <a:xfrm flipH="1">
            <a:off x="2835975" y="4953000"/>
            <a:ext cx="699705" cy="351352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267200" y="5153891"/>
            <a:ext cx="152400" cy="28152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24400" y="4953000"/>
            <a:ext cx="1981200" cy="35135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157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Collagen has a wide variety of applications, from food to medical.</a:t>
            </a:r>
          </a:p>
          <a:p>
            <a:r>
              <a:rPr lang="en-US" dirty="0"/>
              <a:t>It is used in cosmetic surgery and burn surgery. </a:t>
            </a:r>
          </a:p>
          <a:p>
            <a:r>
              <a:rPr lang="en-US" dirty="0"/>
              <a:t>It is widely used in the form of collagen casings for sausages,</a:t>
            </a:r>
          </a:p>
          <a:p>
            <a:r>
              <a:rPr lang="en-US" dirty="0"/>
              <a:t>Also used in the manufacture of musical strings.</a:t>
            </a:r>
          </a:p>
        </p:txBody>
      </p:sp>
    </p:spTree>
    <p:extLst>
      <p:ext uri="{BB962C8B-B14F-4D97-AF65-F5344CB8AC3E}">
        <p14:creationId xmlns:p14="http://schemas.microsoft.com/office/powerpoint/2010/main" val="3683520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Formation of gelatin- when collagen is subjected to Denaturation</a:t>
            </a:r>
          </a:p>
          <a:p>
            <a:r>
              <a:rPr lang="en-US" dirty="0"/>
              <a:t>Gelatin used in many foods, including flavored gelatin desserts.</a:t>
            </a:r>
          </a:p>
          <a:p>
            <a:r>
              <a:rPr lang="en-US" dirty="0"/>
              <a:t> Besides food, gelatin has been used in pharmaceutical, cosmetic, and photography industries. </a:t>
            </a:r>
          </a:p>
          <a:p>
            <a:r>
              <a:rPr lang="en-US" dirty="0"/>
              <a:t>It is also used as a dietary supplement.</a:t>
            </a:r>
          </a:p>
        </p:txBody>
      </p:sp>
    </p:spTree>
    <p:extLst>
      <p:ext uri="{BB962C8B-B14F-4D97-AF65-F5344CB8AC3E}">
        <p14:creationId xmlns:p14="http://schemas.microsoft.com/office/powerpoint/2010/main" val="1382708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981200"/>
            <a:ext cx="7498080" cy="4000500"/>
          </a:xfrm>
        </p:spPr>
        <p:txBody>
          <a:bodyPr/>
          <a:lstStyle/>
          <a:p>
            <a:r>
              <a:rPr lang="en-US" sz="2800" dirty="0"/>
              <a:t>Major component of most connective tissue</a:t>
            </a:r>
          </a:p>
          <a:p>
            <a:r>
              <a:rPr lang="en-US" sz="2800" dirty="0"/>
              <a:t>~25% of the protein of mammals</a:t>
            </a:r>
          </a:p>
          <a:p>
            <a:r>
              <a:rPr lang="en-US" sz="2800" dirty="0"/>
              <a:t>In humans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76400" y="3886200"/>
            <a:ext cx="1905000" cy="83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28 Distinct types of collagen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823855" y="3962400"/>
            <a:ext cx="1371600" cy="6858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Made up of</a:t>
            </a:r>
          </a:p>
        </p:txBody>
      </p:sp>
      <p:sp>
        <p:nvSpPr>
          <p:cNvPr id="6" name="Rectangle 5"/>
          <p:cNvSpPr/>
          <p:nvPr/>
        </p:nvSpPr>
        <p:spPr>
          <a:xfrm>
            <a:off x="5562600" y="3886200"/>
            <a:ext cx="2362200" cy="83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30 Distinct types of Polypeptide chains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726382" y="48768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562600" y="5562600"/>
            <a:ext cx="2362200" cy="83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Each encoded by separate gene</a:t>
            </a:r>
          </a:p>
        </p:txBody>
      </p:sp>
    </p:spTree>
    <p:extLst>
      <p:ext uri="{BB962C8B-B14F-4D97-AF65-F5344CB8AC3E}">
        <p14:creationId xmlns:p14="http://schemas.microsoft.com/office/powerpoint/2010/main" val="1564988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Collagen adhesive was used by Egyptians about 4,000 years ago, and Native Americans used it in bows about 1,500 years ago. </a:t>
            </a:r>
          </a:p>
          <a:p>
            <a:r>
              <a:rPr lang="en-US" dirty="0"/>
              <a:t>It is used as a protective lining on rope baskets and embroidered fabrics, and to hold utensils together; </a:t>
            </a:r>
          </a:p>
          <a:p>
            <a:r>
              <a:rPr lang="en-US" dirty="0"/>
              <a:t> Crisscross decorations on human skulls</a:t>
            </a:r>
          </a:p>
        </p:txBody>
      </p:sp>
    </p:spTree>
    <p:extLst>
      <p:ext uri="{BB962C8B-B14F-4D97-AF65-F5344CB8AC3E}">
        <p14:creationId xmlns:p14="http://schemas.microsoft.com/office/powerpoint/2010/main" val="2620916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Animal glues are thermoplastic</a:t>
            </a:r>
          </a:p>
          <a:p>
            <a:r>
              <a:rPr lang="en-US" dirty="0"/>
              <a:t>Softening again upon reheating, so they are still used in making musical instruments such as </a:t>
            </a:r>
          </a:p>
          <a:p>
            <a:pPr lvl="1"/>
            <a:r>
              <a:rPr lang="en-US" dirty="0"/>
              <a:t>  fine violins and </a:t>
            </a:r>
          </a:p>
          <a:p>
            <a:pPr lvl="1"/>
            <a:r>
              <a:rPr lang="en-US" dirty="0"/>
              <a:t>Guitars</a:t>
            </a:r>
          </a:p>
          <a:p>
            <a:r>
              <a:rPr lang="en-US" dirty="0"/>
              <a:t> Also used to repair experimental incisions in rabbit lungs.</a:t>
            </a:r>
          </a:p>
        </p:txBody>
      </p:sp>
    </p:spTree>
    <p:extLst>
      <p:ext uri="{BB962C8B-B14F-4D97-AF65-F5344CB8AC3E}">
        <p14:creationId xmlns:p14="http://schemas.microsoft.com/office/powerpoint/2010/main" val="4288221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Diseases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b="1" dirty="0" err="1"/>
              <a:t>Osteogenesis</a:t>
            </a:r>
            <a:r>
              <a:rPr lang="en-US" b="1" dirty="0"/>
              <a:t> </a:t>
            </a:r>
            <a:r>
              <a:rPr lang="en-US" b="1" dirty="0" err="1"/>
              <a:t>imperfecta</a:t>
            </a:r>
            <a:endParaRPr lang="en-US" b="1" dirty="0"/>
          </a:p>
          <a:p>
            <a:r>
              <a:rPr lang="en-US" dirty="0"/>
              <a:t> Caused by a mutation in type 1 collagen, dominant autosomal disorder, results in weak bones and irregular connective tissue</a:t>
            </a:r>
          </a:p>
          <a:p>
            <a:r>
              <a:rPr lang="en-US" dirty="0"/>
              <a:t>Some cases can be mild while others can be lethal. Mild cases have lowered levels of collagen type 1 while severe cases have structural defects in collagen.</a:t>
            </a:r>
          </a:p>
        </p:txBody>
      </p:sp>
    </p:spTree>
    <p:extLst>
      <p:ext uri="{BB962C8B-B14F-4D97-AF65-F5344CB8AC3E}">
        <p14:creationId xmlns:p14="http://schemas.microsoft.com/office/powerpoint/2010/main" val="2998273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Brittle bone disease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905000"/>
            <a:ext cx="6096000" cy="2943225"/>
          </a:xfrm>
        </p:spPr>
      </p:pic>
    </p:spTree>
    <p:extLst>
      <p:ext uri="{BB962C8B-B14F-4D97-AF65-F5344CB8AC3E}">
        <p14:creationId xmlns:p14="http://schemas.microsoft.com/office/powerpoint/2010/main" val="264127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b="1" dirty="0" err="1"/>
              <a:t>Chondrodysplasias</a:t>
            </a:r>
            <a:r>
              <a:rPr lang="en-US" dirty="0"/>
              <a:t> </a:t>
            </a:r>
          </a:p>
          <a:p>
            <a:r>
              <a:rPr lang="en-US" dirty="0"/>
              <a:t>Skeletal disorder believed to be caused by a mutation in type 2 collagen</a:t>
            </a:r>
          </a:p>
          <a:p>
            <a:r>
              <a:rPr lang="en-US" dirty="0" err="1"/>
              <a:t>Osteochondrodysplasias</a:t>
            </a:r>
            <a:r>
              <a:rPr lang="en-US" dirty="0"/>
              <a:t> can result in marked functional limitation and even mortality.</a:t>
            </a:r>
          </a:p>
        </p:txBody>
      </p:sp>
    </p:spTree>
    <p:extLst>
      <p:ext uri="{BB962C8B-B14F-4D97-AF65-F5344CB8AC3E}">
        <p14:creationId xmlns:p14="http://schemas.microsoft.com/office/powerpoint/2010/main" val="39239384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Chondrodysplasia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1295401"/>
            <a:ext cx="6675732" cy="4535248"/>
          </a:xfrm>
        </p:spPr>
      </p:pic>
    </p:spTree>
    <p:extLst>
      <p:ext uri="{BB962C8B-B14F-4D97-AF65-F5344CB8AC3E}">
        <p14:creationId xmlns:p14="http://schemas.microsoft.com/office/powerpoint/2010/main" val="1920816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685800"/>
            <a:ext cx="7498080" cy="5562600"/>
          </a:xfrm>
        </p:spPr>
        <p:txBody>
          <a:bodyPr>
            <a:normAutofit/>
          </a:bodyPr>
          <a:lstStyle/>
          <a:p>
            <a:r>
              <a:rPr lang="en-US" b="1" dirty="0"/>
              <a:t>Ehlers-</a:t>
            </a:r>
            <a:r>
              <a:rPr lang="en-US" b="1" dirty="0" err="1"/>
              <a:t>Danlos</a:t>
            </a:r>
            <a:r>
              <a:rPr lang="en-US" b="1" dirty="0"/>
              <a:t> syndrome </a:t>
            </a:r>
            <a:endParaRPr lang="en-US" dirty="0"/>
          </a:p>
          <a:p>
            <a:r>
              <a:rPr lang="en-US" dirty="0"/>
              <a:t> Thirteen different types of this disorder</a:t>
            </a:r>
          </a:p>
          <a:p>
            <a:r>
              <a:rPr lang="en-US" dirty="0"/>
              <a:t>Deformities  in connective tissue, are known.</a:t>
            </a:r>
          </a:p>
          <a:p>
            <a:r>
              <a:rPr lang="en-US" dirty="0"/>
              <a:t> Some of the rarer types can be lethal, leading to the rupture of arteries. </a:t>
            </a:r>
          </a:p>
          <a:p>
            <a:r>
              <a:rPr lang="en-US" dirty="0"/>
              <a:t>Each syndrome is caused by a different mutation. For example, the vascular type (</a:t>
            </a:r>
            <a:r>
              <a:rPr lang="en-US" dirty="0" err="1"/>
              <a:t>vEDS</a:t>
            </a:r>
            <a:r>
              <a:rPr lang="en-US" dirty="0"/>
              <a:t>) of this disorder is caused by a mutation in collagen type 3</a:t>
            </a:r>
          </a:p>
        </p:txBody>
      </p:sp>
    </p:spTree>
    <p:extLst>
      <p:ext uri="{BB962C8B-B14F-4D97-AF65-F5344CB8AC3E}">
        <p14:creationId xmlns:p14="http://schemas.microsoft.com/office/powerpoint/2010/main" val="31617476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Ehlers-</a:t>
            </a:r>
            <a:r>
              <a:rPr lang="en-US" dirty="0" err="1"/>
              <a:t>Danlos</a:t>
            </a:r>
            <a:r>
              <a:rPr lang="en-US" dirty="0"/>
              <a:t> syndrome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39"/>
          <a:stretch/>
        </p:blipFill>
        <p:spPr>
          <a:xfrm>
            <a:off x="1219200" y="1219200"/>
            <a:ext cx="7715250" cy="4267200"/>
          </a:xfrm>
        </p:spPr>
      </p:pic>
    </p:spTree>
    <p:extLst>
      <p:ext uri="{BB962C8B-B14F-4D97-AF65-F5344CB8AC3E}">
        <p14:creationId xmlns:p14="http://schemas.microsoft.com/office/powerpoint/2010/main" val="77714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Alport</a:t>
            </a:r>
            <a:r>
              <a:rPr lang="en-US" b="1" dirty="0"/>
              <a:t> syndrome</a:t>
            </a:r>
          </a:p>
          <a:p>
            <a:r>
              <a:rPr lang="en-US" dirty="0"/>
              <a:t>It can be passed on genetically, usually as X-linked dominant, but also as both an autosomal dominant and autosomal recessive disorder</a:t>
            </a:r>
          </a:p>
          <a:p>
            <a:r>
              <a:rPr lang="en-US" dirty="0"/>
              <a:t>Sufferers have problems with their kidneys and eyes, loss of hearing can also develop during the childhood or adolescent years.</a:t>
            </a:r>
          </a:p>
        </p:txBody>
      </p:sp>
    </p:spTree>
    <p:extLst>
      <p:ext uri="{BB962C8B-B14F-4D97-AF65-F5344CB8AC3E}">
        <p14:creationId xmlns:p14="http://schemas.microsoft.com/office/powerpoint/2010/main" val="9880327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Alport</a:t>
            </a:r>
            <a:r>
              <a:rPr lang="en-US" dirty="0"/>
              <a:t> syndrome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33" b="28712"/>
          <a:stretch/>
        </p:blipFill>
        <p:spPr>
          <a:xfrm>
            <a:off x="1435608" y="2133600"/>
            <a:ext cx="7403592" cy="2971800"/>
          </a:xfrm>
        </p:spPr>
      </p:pic>
    </p:spTree>
    <p:extLst>
      <p:ext uri="{BB962C8B-B14F-4D97-AF65-F5344CB8AC3E}">
        <p14:creationId xmlns:p14="http://schemas.microsoft.com/office/powerpoint/2010/main" val="2578550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190488" cy="381000"/>
          </a:xfrm>
        </p:spPr>
        <p:txBody>
          <a:bodyPr>
            <a:normAutofit fontScale="90000"/>
          </a:bodyPr>
          <a:lstStyle/>
          <a:p>
            <a:r>
              <a:rPr lang="en-US" dirty="0"/>
              <a:t>Types of collagen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4367938"/>
              </p:ext>
            </p:extLst>
          </p:nvPr>
        </p:nvGraphicFramePr>
        <p:xfrm>
          <a:off x="1" y="-13857"/>
          <a:ext cx="9143999" cy="7100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1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7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5113">
                <a:tc>
                  <a:txBody>
                    <a:bodyPr/>
                    <a:lstStyle/>
                    <a:p>
                      <a:r>
                        <a:rPr lang="en-US" dirty="0"/>
                        <a:t>Type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Location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Type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Location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6447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Skin, Bone, Tendon</a:t>
                      </a:r>
                      <a:r>
                        <a:rPr lang="en-US" baseline="0" dirty="0"/>
                        <a:t>(non cartilage)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XV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Associated</a:t>
                      </a:r>
                      <a:r>
                        <a:rPr lang="en-US" baseline="0" dirty="0"/>
                        <a:t> with collagen to basement membrane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582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Cartilage,</a:t>
                      </a:r>
                      <a:r>
                        <a:rPr lang="en-US" baseline="0" dirty="0"/>
                        <a:t> Vitreous humor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XVI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Many Tissues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6447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Extensible conn. Tissue(skin,</a:t>
                      </a:r>
                      <a:r>
                        <a:rPr lang="en-US" baseline="0" dirty="0"/>
                        <a:t> lung, vascular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XVII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Epithelia,</a:t>
                      </a:r>
                      <a:r>
                        <a:rPr lang="en-US" baseline="0" dirty="0"/>
                        <a:t> Skin </a:t>
                      </a:r>
                      <a:r>
                        <a:rPr lang="en-US" baseline="0" dirty="0" err="1"/>
                        <a:t>hemidesmosomes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582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Basement Membrane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XVIII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Close</a:t>
                      </a:r>
                      <a:r>
                        <a:rPr lang="en-US" baseline="0" dirty="0"/>
                        <a:t> structural homologue of </a:t>
                      </a: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XV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582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Along</a:t>
                      </a:r>
                      <a:r>
                        <a:rPr lang="en-US" baseline="0" dirty="0"/>
                        <a:t> with Type </a:t>
                      </a: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-I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XIX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Rare,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Rhabdomyosarcoma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582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Muscle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Corneal epithelium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582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VII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Dermal epidermal junction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XXI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Many Tissues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582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VIII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Endothelium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XXII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Tissue Junctions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56447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Along with type 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-II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XXIII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Limited in tissues </a:t>
                      </a:r>
                      <a:r>
                        <a:rPr lang="en-US" dirty="0" err="1"/>
                        <a:t>transmembrane</a:t>
                      </a:r>
                      <a:r>
                        <a:rPr lang="en-US" dirty="0"/>
                        <a:t> and shed forms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1582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Hypertrophic</a:t>
                      </a:r>
                      <a:r>
                        <a:rPr lang="en-US" baseline="0" dirty="0"/>
                        <a:t> cartilage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XXIV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Developing Cornea,</a:t>
                      </a:r>
                      <a:r>
                        <a:rPr lang="en-US" baseline="0" dirty="0"/>
                        <a:t> Bone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1582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XI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Along with type-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XXV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Brain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1582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XII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Along with type-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XXVI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Testis,</a:t>
                      </a:r>
                      <a:r>
                        <a:rPr lang="en-US" baseline="0" dirty="0"/>
                        <a:t> Ovary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11582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XIII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NM Junction and Skin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XXVII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Embryonic Cartilage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11582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XIV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Along with type-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XXVIII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BM Around Schwann cells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98453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685800"/>
            <a:ext cx="7498080" cy="5562600"/>
          </a:xfrm>
        </p:spPr>
        <p:txBody>
          <a:bodyPr>
            <a:normAutofit lnSpcReduction="10000"/>
          </a:bodyPr>
          <a:lstStyle/>
          <a:p>
            <a:r>
              <a:rPr lang="en-US" b="1" dirty="0" err="1"/>
              <a:t>Knobloch</a:t>
            </a:r>
            <a:r>
              <a:rPr lang="en-US" b="1" dirty="0"/>
              <a:t> syndrome </a:t>
            </a:r>
            <a:endParaRPr lang="en-US" dirty="0"/>
          </a:p>
          <a:p>
            <a:r>
              <a:rPr lang="en-US" dirty="0"/>
              <a:t>Caused by a mutation in the COL18A1 gene that codes for the production of collagen XVIII. </a:t>
            </a:r>
          </a:p>
          <a:p>
            <a:r>
              <a:rPr lang="en-US" dirty="0"/>
              <a:t>Patients present with protrusion of the brain tissue and degeneration of the retina; an individual who has family members suffering from the disorder is at an increased risk of developing it themselves since there is a hereditary link.</a:t>
            </a:r>
          </a:p>
        </p:txBody>
      </p:sp>
    </p:spTree>
    <p:extLst>
      <p:ext uri="{BB962C8B-B14F-4D97-AF65-F5344CB8AC3E}">
        <p14:creationId xmlns:p14="http://schemas.microsoft.com/office/powerpoint/2010/main" val="30738529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Knobloch</a:t>
            </a:r>
            <a:r>
              <a:rPr lang="en-US" dirty="0"/>
              <a:t> syndrome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475" y="1447800"/>
            <a:ext cx="4792599" cy="4800600"/>
          </a:xfrm>
        </p:spPr>
      </p:pic>
    </p:spTree>
    <p:extLst>
      <p:ext uri="{BB962C8B-B14F-4D97-AF65-F5344CB8AC3E}">
        <p14:creationId xmlns:p14="http://schemas.microsoft.com/office/powerpoint/2010/main" val="8096254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74638"/>
            <a:ext cx="7790688" cy="5668961"/>
          </a:xfrm>
        </p:spPr>
      </p:pic>
    </p:spTree>
    <p:extLst>
      <p:ext uri="{BB962C8B-B14F-4D97-AF65-F5344CB8AC3E}">
        <p14:creationId xmlns:p14="http://schemas.microsoft.com/office/powerpoint/2010/main" val="1066915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"/>
            <a:ext cx="4724400" cy="4876800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en-US" dirty="0"/>
              <a:t>Mature Collagen ( Type-1)</a:t>
            </a:r>
          </a:p>
          <a:p>
            <a:r>
              <a:rPr lang="en-US" sz="2400" dirty="0"/>
              <a:t>The entire molecule is triple helical</a:t>
            </a:r>
          </a:p>
          <a:p>
            <a:r>
              <a:rPr lang="en-US" sz="2400" dirty="0"/>
              <a:t>~1000 AA</a:t>
            </a:r>
          </a:p>
          <a:p>
            <a:r>
              <a:rPr lang="en-US" sz="2400" dirty="0"/>
              <a:t>Each polypeptide subunit (</a:t>
            </a:r>
            <a:r>
              <a:rPr lang="el-GR" sz="2400" dirty="0">
                <a:latin typeface="Times New Roman"/>
                <a:cs typeface="Times New Roman"/>
              </a:rPr>
              <a:t>α</a:t>
            </a:r>
            <a:r>
              <a:rPr lang="en-US" sz="2400" dirty="0"/>
              <a:t> chain not </a:t>
            </a:r>
            <a:r>
              <a:rPr lang="el-GR" sz="2400" dirty="0">
                <a:latin typeface="Times New Roman"/>
                <a:cs typeface="Times New Roman"/>
              </a:rPr>
              <a:t>α</a:t>
            </a:r>
            <a:r>
              <a:rPr lang="en-US" sz="2400" dirty="0"/>
              <a:t> helix) is twisted into left handed </a:t>
            </a:r>
            <a:r>
              <a:rPr lang="en-US" sz="2400" dirty="0" err="1"/>
              <a:t>polyproline</a:t>
            </a:r>
            <a:r>
              <a:rPr lang="en-US" sz="2400" dirty="0"/>
              <a:t> helix and 3 residues per turn </a:t>
            </a:r>
          </a:p>
          <a:p>
            <a:r>
              <a:rPr lang="en-US" sz="2400" dirty="0"/>
              <a:t>3 of these </a:t>
            </a:r>
            <a:r>
              <a:rPr lang="el-GR" sz="2400" dirty="0">
                <a:latin typeface="Times New Roman"/>
                <a:cs typeface="Times New Roman"/>
              </a:rPr>
              <a:t>α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cs typeface="Times New Roman"/>
              </a:rPr>
              <a:t>chains are then wound  into a parallel right handed </a:t>
            </a:r>
            <a:r>
              <a:rPr lang="en-US" sz="2400" dirty="0" err="1">
                <a:cs typeface="Times New Roman"/>
              </a:rPr>
              <a:t>superhelix</a:t>
            </a:r>
            <a:r>
              <a:rPr lang="en-US" sz="2400" dirty="0">
                <a:cs typeface="Times New Roman"/>
              </a:rPr>
              <a:t>, forming a rod like molecule (1.4×300nm)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47" r="6455" b="24272"/>
          <a:stretch/>
        </p:blipFill>
        <p:spPr>
          <a:xfrm>
            <a:off x="6352308" y="457200"/>
            <a:ext cx="2029692" cy="3276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28" r="35181" b="3203"/>
          <a:stretch/>
        </p:blipFill>
        <p:spPr>
          <a:xfrm>
            <a:off x="1447800" y="4724400"/>
            <a:ext cx="5257800" cy="115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34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33400"/>
            <a:ext cx="7498080" cy="5715000"/>
          </a:xfrm>
        </p:spPr>
        <p:txBody>
          <a:bodyPr>
            <a:normAutofit/>
          </a:bodyPr>
          <a:lstStyle/>
          <a:p>
            <a:r>
              <a:rPr lang="en-US" sz="2400" dirty="0"/>
              <a:t>The repeating  structure, represented as (</a:t>
            </a:r>
            <a:r>
              <a:rPr lang="en-US" sz="2400" dirty="0" err="1"/>
              <a:t>Gly</a:t>
            </a:r>
            <a:r>
              <a:rPr lang="en-US" sz="2400" dirty="0"/>
              <a:t>-X-Y) is an absolute requirement for the formation of triple helix </a:t>
            </a:r>
          </a:p>
          <a:p>
            <a:pPr marL="82296" indent="0">
              <a:buNone/>
            </a:pPr>
            <a:endParaRPr lang="en-US" sz="2400" dirty="0"/>
          </a:p>
          <a:p>
            <a:pPr marL="82296" indent="0">
              <a:buNone/>
            </a:pPr>
            <a:endParaRPr lang="en-US" sz="2400" dirty="0"/>
          </a:p>
          <a:p>
            <a:r>
              <a:rPr lang="en-US" sz="2400" dirty="0"/>
              <a:t>X = mostly </a:t>
            </a:r>
            <a:r>
              <a:rPr lang="en-US" sz="2400" dirty="0" err="1"/>
              <a:t>proline</a:t>
            </a:r>
            <a:endParaRPr lang="en-US" sz="2400" dirty="0"/>
          </a:p>
          <a:p>
            <a:r>
              <a:rPr lang="en-US" sz="2400" dirty="0"/>
              <a:t>Y = mostly hydroxyl </a:t>
            </a:r>
            <a:r>
              <a:rPr lang="en-US" sz="2400" dirty="0" err="1"/>
              <a:t>proline</a:t>
            </a:r>
            <a:r>
              <a:rPr lang="en-US" sz="2400" dirty="0"/>
              <a:t> / sometimes </a:t>
            </a:r>
            <a:r>
              <a:rPr lang="en-US" sz="2400" dirty="0" err="1"/>
              <a:t>hydroxy</a:t>
            </a:r>
            <a:r>
              <a:rPr lang="en-US" sz="2400" dirty="0"/>
              <a:t>-lysine</a:t>
            </a:r>
          </a:p>
          <a:p>
            <a:pPr lvl="1"/>
            <a:r>
              <a:rPr lang="en-US" sz="2000" dirty="0"/>
              <a:t>Hydroxyl derivatives on Y positions because of specificity of </a:t>
            </a:r>
            <a:r>
              <a:rPr lang="en-US" sz="2000" dirty="0" err="1"/>
              <a:t>prolyl</a:t>
            </a:r>
            <a:r>
              <a:rPr lang="en-US" sz="2000" dirty="0"/>
              <a:t>/</a:t>
            </a:r>
            <a:r>
              <a:rPr lang="en-US" sz="2000" dirty="0" err="1"/>
              <a:t>lysyl</a:t>
            </a:r>
            <a:r>
              <a:rPr lang="en-US" sz="2000" dirty="0"/>
              <a:t> hydroxylase</a:t>
            </a:r>
          </a:p>
          <a:p>
            <a:pPr lvl="1"/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600200" y="1524000"/>
            <a:ext cx="72390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- </a:t>
            </a:r>
            <a:r>
              <a:rPr lang="en-US" dirty="0" err="1"/>
              <a:t>Gly</a:t>
            </a:r>
            <a:r>
              <a:rPr lang="en-US" dirty="0"/>
              <a:t> – X – Y – </a:t>
            </a:r>
            <a:r>
              <a:rPr lang="en-US" dirty="0" err="1"/>
              <a:t>Gly</a:t>
            </a:r>
            <a:r>
              <a:rPr lang="en-US" dirty="0"/>
              <a:t> – X – Y – </a:t>
            </a:r>
            <a:r>
              <a:rPr lang="en-US" dirty="0" err="1"/>
              <a:t>Gly</a:t>
            </a:r>
            <a:r>
              <a:rPr lang="en-US" dirty="0"/>
              <a:t> – X – Y -          Amino Acid sequence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8" t="58103" r="18310" b="2190"/>
          <a:stretch/>
        </p:blipFill>
        <p:spPr>
          <a:xfrm>
            <a:off x="2057400" y="3886200"/>
            <a:ext cx="57150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17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33400"/>
            <a:ext cx="7498080" cy="5715000"/>
          </a:xfrm>
        </p:spPr>
        <p:txBody>
          <a:bodyPr/>
          <a:lstStyle/>
          <a:p>
            <a:pPr marL="82296" indent="0">
              <a:buNone/>
            </a:pPr>
            <a:r>
              <a:rPr lang="en-US" dirty="0"/>
              <a:t>  What is glycine residue at every 3</a:t>
            </a:r>
            <a:r>
              <a:rPr lang="en-US" baseline="30000" dirty="0"/>
              <a:t>rd</a:t>
            </a:r>
            <a:r>
              <a:rPr lang="en-US" dirty="0"/>
              <a:t> position?</a:t>
            </a:r>
          </a:p>
          <a:p>
            <a:r>
              <a:rPr lang="en-US" sz="2400" dirty="0"/>
              <a:t>Glycine is the only AA small enough to be </a:t>
            </a:r>
            <a:r>
              <a:rPr lang="en-US" sz="2400" dirty="0" err="1"/>
              <a:t>accomodated</a:t>
            </a:r>
            <a:r>
              <a:rPr lang="en-US" sz="2400" dirty="0"/>
              <a:t> in the limited space available in </a:t>
            </a:r>
            <a:r>
              <a:rPr lang="en-US" sz="2400" dirty="0" err="1"/>
              <a:t>contral</a:t>
            </a:r>
            <a:r>
              <a:rPr lang="en-US" sz="2400" dirty="0"/>
              <a:t> core of triple  helix </a:t>
            </a:r>
          </a:p>
          <a:p>
            <a:pPr marL="82296" indent="0">
              <a:buNone/>
            </a:pPr>
            <a:endParaRPr lang="en-US" sz="24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" t="5004" r="3153" b="50000"/>
          <a:stretch/>
        </p:blipFill>
        <p:spPr>
          <a:xfrm>
            <a:off x="1981200" y="2743200"/>
            <a:ext cx="6096000" cy="286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04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381000"/>
            <a:ext cx="7498080" cy="5867400"/>
          </a:xfrm>
        </p:spPr>
        <p:txBody>
          <a:bodyPr/>
          <a:lstStyle/>
          <a:p>
            <a:pPr marL="82296" indent="0">
              <a:buNone/>
            </a:pPr>
            <a:r>
              <a:rPr lang="en-US" dirty="0"/>
              <a:t>   X &amp; Y Positions</a:t>
            </a:r>
          </a:p>
          <a:p>
            <a:r>
              <a:rPr lang="en-US" sz="2400" dirty="0" err="1"/>
              <a:t>Proline</a:t>
            </a:r>
            <a:r>
              <a:rPr lang="en-US" sz="2400" dirty="0"/>
              <a:t> / </a:t>
            </a:r>
            <a:r>
              <a:rPr lang="en-US" sz="2400" dirty="0" err="1"/>
              <a:t>hydroxyproline</a:t>
            </a:r>
            <a:r>
              <a:rPr lang="en-US" sz="2400" dirty="0"/>
              <a:t> confer </a:t>
            </a:r>
            <a:r>
              <a:rPr lang="en-US" sz="2400" dirty="0" err="1"/>
              <a:t>regidity</a:t>
            </a:r>
            <a:r>
              <a:rPr lang="en-US" sz="2400" dirty="0"/>
              <a:t> on collagen molecules </a:t>
            </a:r>
          </a:p>
          <a:p>
            <a:r>
              <a:rPr lang="en-US" sz="2400" dirty="0" err="1"/>
              <a:t>Hydroxyproline</a:t>
            </a:r>
            <a:r>
              <a:rPr lang="en-US" sz="2400" dirty="0"/>
              <a:t> &amp; </a:t>
            </a:r>
            <a:r>
              <a:rPr lang="en-US" sz="2400" dirty="0" err="1"/>
              <a:t>Hydroxylysine</a:t>
            </a:r>
            <a:r>
              <a:rPr lang="en-US" sz="2400" dirty="0"/>
              <a:t> are result of post translational modification </a:t>
            </a:r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30350" r="21045" b="38047"/>
          <a:stretch/>
        </p:blipFill>
        <p:spPr>
          <a:xfrm>
            <a:off x="1981200" y="2590800"/>
            <a:ext cx="4724399" cy="1828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91000" y="4724400"/>
            <a:ext cx="3962400" cy="1676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Can be further modified by addition of 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dirty="0" err="1"/>
              <a:t>Glactose</a:t>
            </a:r>
            <a:endParaRPr lang="en-US" dirty="0"/>
          </a:p>
          <a:p>
            <a:pPr marL="285750" indent="-285750" algn="ctr">
              <a:buFont typeface="Arial" pitchFamily="34" charset="0"/>
              <a:buChar char="•"/>
            </a:pPr>
            <a:r>
              <a:rPr lang="en-US" dirty="0" err="1"/>
              <a:t>Galactosyl</a:t>
            </a:r>
            <a:r>
              <a:rPr lang="en-US" dirty="0"/>
              <a:t>-glucose 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dirty="0"/>
              <a:t>Through O-</a:t>
            </a:r>
            <a:r>
              <a:rPr lang="en-US" dirty="0" err="1"/>
              <a:t>Glycosidic</a:t>
            </a:r>
            <a:r>
              <a:rPr lang="en-US" dirty="0"/>
              <a:t> </a:t>
            </a:r>
            <a:r>
              <a:rPr lang="en-US" dirty="0" err="1"/>
              <a:t>limkage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(unique glycosylation site of collagen)</a:t>
            </a:r>
          </a:p>
        </p:txBody>
      </p:sp>
    </p:spTree>
    <p:extLst>
      <p:ext uri="{BB962C8B-B14F-4D97-AF65-F5344CB8AC3E}">
        <p14:creationId xmlns:p14="http://schemas.microsoft.com/office/powerpoint/2010/main" val="1474322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381000"/>
            <a:ext cx="3745992" cy="5867400"/>
          </a:xfrm>
        </p:spPr>
        <p:txBody>
          <a:bodyPr/>
          <a:lstStyle/>
          <a:p>
            <a:pPr marL="82296" indent="0">
              <a:buNone/>
            </a:pPr>
            <a:r>
              <a:rPr lang="en-US" dirty="0"/>
              <a:t>Staggering of </a:t>
            </a:r>
            <a:r>
              <a:rPr lang="el-GR" dirty="0">
                <a:latin typeface="Times New Roman"/>
                <a:cs typeface="Times New Roman"/>
              </a:rPr>
              <a:t>α</a:t>
            </a:r>
            <a:r>
              <a:rPr lang="en-US" dirty="0">
                <a:latin typeface="Times New Roman"/>
                <a:cs typeface="Times New Roman"/>
              </a:rPr>
              <a:t>- </a:t>
            </a:r>
            <a:r>
              <a:rPr lang="en-US" dirty="0">
                <a:cs typeface="Times New Roman"/>
              </a:rPr>
              <a:t>chains:</a:t>
            </a:r>
          </a:p>
          <a:p>
            <a:r>
              <a:rPr lang="en-US" sz="2400" dirty="0"/>
              <a:t>3 polypeptide chains are staggered so that </a:t>
            </a:r>
            <a:r>
              <a:rPr lang="en-US" sz="2400" dirty="0" err="1"/>
              <a:t>Gly</a:t>
            </a:r>
            <a:r>
              <a:rPr lang="en-US" sz="2400" dirty="0"/>
              <a:t>-X-Y</a:t>
            </a:r>
          </a:p>
          <a:p>
            <a:r>
              <a:rPr lang="en-US" sz="2400" dirty="0"/>
              <a:t>Resides from the three polypeptide chains </a:t>
            </a:r>
            <a:r>
              <a:rPr lang="en-US" sz="2400" dirty="0" err="1"/>
              <a:t>occures</a:t>
            </a:r>
            <a:r>
              <a:rPr lang="en-US" sz="2400" dirty="0"/>
              <a:t> at similar level </a:t>
            </a:r>
          </a:p>
          <a:p>
            <a:r>
              <a:rPr lang="en-US" sz="2400" dirty="0"/>
              <a:t>And so –NH of ‘</a:t>
            </a:r>
            <a:r>
              <a:rPr lang="en-US" sz="2400" dirty="0" err="1"/>
              <a:t>Gly</a:t>
            </a:r>
            <a:r>
              <a:rPr lang="en-US" sz="2400" dirty="0"/>
              <a:t>’ makes strong H-bond with –CO of an ‘X(pro)’ of </a:t>
            </a:r>
            <a:r>
              <a:rPr lang="en-US" sz="2400" dirty="0" err="1"/>
              <a:t>neighbour</a:t>
            </a:r>
            <a:r>
              <a:rPr lang="en-US" sz="2400" dirty="0"/>
              <a:t> chain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56" t="16979" r="5998" b="3203"/>
          <a:stretch/>
        </p:blipFill>
        <p:spPr>
          <a:xfrm>
            <a:off x="5257800" y="1143000"/>
            <a:ext cx="30480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65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31" t="3102" r="4228" b="3709"/>
          <a:stretch/>
        </p:blipFill>
        <p:spPr>
          <a:xfrm>
            <a:off x="1828800" y="533400"/>
            <a:ext cx="6400800" cy="5334000"/>
          </a:xfrm>
        </p:spPr>
      </p:pic>
    </p:spTree>
    <p:extLst>
      <p:ext uri="{BB962C8B-B14F-4D97-AF65-F5344CB8AC3E}">
        <p14:creationId xmlns:p14="http://schemas.microsoft.com/office/powerpoint/2010/main" val="10588941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1175</Words>
  <Application>Microsoft Office PowerPoint</Application>
  <PresentationFormat>On-screen Show (4:3)</PresentationFormat>
  <Paragraphs>180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Corbel</vt:lpstr>
      <vt:lpstr>Gill Sans MT</vt:lpstr>
      <vt:lpstr>Times New Roman</vt:lpstr>
      <vt:lpstr>Verdana</vt:lpstr>
      <vt:lpstr>Wingdings 2</vt:lpstr>
      <vt:lpstr>Solstice</vt:lpstr>
      <vt:lpstr>COLLAGEN</vt:lpstr>
      <vt:lpstr>Collagen</vt:lpstr>
      <vt:lpstr>Types of collagen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Collagen – According to macro-structure </vt:lpstr>
      <vt:lpstr>PowerPoint Presentation</vt:lpstr>
      <vt:lpstr>Collagen Biosynthesis</vt:lpstr>
      <vt:lpstr>Genetics of Collagen</vt:lpstr>
      <vt:lpstr>Uses </vt:lpstr>
      <vt:lpstr>Uses </vt:lpstr>
      <vt:lpstr>Uses </vt:lpstr>
      <vt:lpstr>PowerPoint Presentation</vt:lpstr>
      <vt:lpstr>Diseases </vt:lpstr>
      <vt:lpstr>Brittle bone disease</vt:lpstr>
      <vt:lpstr>PowerPoint Presentation</vt:lpstr>
      <vt:lpstr>Chondrodysplasia</vt:lpstr>
      <vt:lpstr>PowerPoint Presentation</vt:lpstr>
      <vt:lpstr>Ehlers-Danlos syndrome  </vt:lpstr>
      <vt:lpstr>PowerPoint Presentation</vt:lpstr>
      <vt:lpstr>Alport syndrome</vt:lpstr>
      <vt:lpstr>PowerPoint Presentation</vt:lpstr>
      <vt:lpstr>Knobloch syndrome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COLLAGEN</dc:title>
  <dc:creator>Administrator</dc:creator>
  <cp:lastModifiedBy>Haier</cp:lastModifiedBy>
  <cp:revision>28</cp:revision>
  <dcterms:created xsi:type="dcterms:W3CDTF">2020-04-12T14:05:53Z</dcterms:created>
  <dcterms:modified xsi:type="dcterms:W3CDTF">2020-04-26T11:21:59Z</dcterms:modified>
</cp:coreProperties>
</file>