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0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35457-7155-468B-966A-A4B0384328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4A0E9-44C3-40E8-86A9-F44D5B872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8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3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71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11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3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54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07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0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9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72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22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43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84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8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8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f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759527"/>
            <a:ext cx="6815669" cy="1627137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latin typeface="Cooper Black" panose="0208090404030B020404" pitchFamily="18" charset="0"/>
              </a:rPr>
              <a:t>Trace elements in agriculture </a:t>
            </a:r>
            <a:r>
              <a:rPr lang="en-US" b="1" dirty="0" smtClean="0">
                <a:latin typeface="Showcard Gothic" panose="04020904020102020604" pitchFamily="82" charset="0"/>
              </a:rPr>
              <a:t>(V)</a:t>
            </a:r>
            <a:endParaRPr lang="en-US" b="1" dirty="0">
              <a:latin typeface="Showcard Gothic" panose="04020904020102020604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7" y="3546760"/>
            <a:ext cx="6815669" cy="1579422"/>
          </a:xfrm>
        </p:spPr>
        <p:txBody>
          <a:bodyPr>
            <a:noAutofit/>
          </a:bodyPr>
          <a:lstStyle/>
          <a:p>
            <a:endParaRPr lang="en-US" sz="1600" b="1" dirty="0" smtClean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2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Role in humans health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65564" y="2687783"/>
            <a:ext cx="3075709" cy="928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ahnschrift" panose="020B0502040204020203" pitchFamily="34" charset="0"/>
              </a:rPr>
              <a:t>Vanadium as a supplement 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5563" y="3746888"/>
            <a:ext cx="3685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Bahnschrift" panose="020B0502040204020203" pitchFamily="34" charset="0"/>
              </a:rPr>
              <a:t>As a medicine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Bahnschrift" panose="020B0502040204020203" pitchFamily="34" charset="0"/>
              </a:rPr>
              <a:t>Treating diabetes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Bahnschrift" panose="020B0502040204020203" pitchFamily="34" charset="0"/>
              </a:rPr>
              <a:t>Low blood pressure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Bahnschrift" panose="020B0502040204020203" pitchFamily="34" charset="0"/>
              </a:rPr>
              <a:t>High cholesterol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Bahnschrift" panose="020B0502040204020203" pitchFamily="34" charset="0"/>
              </a:rPr>
              <a:t>Heart disease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Bahnschrift" panose="020B0502040204020203" pitchFamily="34" charset="0"/>
              </a:rPr>
              <a:t>Syphilis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6" y="2687783"/>
            <a:ext cx="4412671" cy="2813431"/>
          </a:xfrm>
        </p:spPr>
      </p:pic>
    </p:spTree>
    <p:extLst>
      <p:ext uri="{BB962C8B-B14F-4D97-AF65-F5344CB8AC3E}">
        <p14:creationId xmlns:p14="http://schemas.microsoft.com/office/powerpoint/2010/main" val="174075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Industrial use of </a:t>
            </a:r>
            <a:r>
              <a:rPr lang="en-US" dirty="0" smtClean="0">
                <a:latin typeface="Showcard Gothic" panose="04020904020102020604" pitchFamily="82" charset="0"/>
              </a:rPr>
              <a:t>V</a:t>
            </a:r>
            <a:endParaRPr lang="en-US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720218"/>
            <a:ext cx="9601196" cy="3318936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Vanadium steel alloys are used in gears and axels.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Titanium-Al-vanadium alloy used in jet engines and high speed aircraft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Vanadium-gallium tape is used in superconducting magnets.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Vanadium pentoxide used in ceramics.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Used in production of sulfuric acid as catalyst.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dirty="0" smtClean="0"/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4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65414"/>
            <a:ext cx="9601196" cy="142058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 panose="0208090404030B020404" pitchFamily="18" charset="0"/>
              </a:rPr>
              <a:t>Vanadium deficiency symptoms in human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4"/>
          <a:stretch/>
        </p:blipFill>
        <p:spPr>
          <a:xfrm>
            <a:off x="6955971" y="2596243"/>
            <a:ext cx="3940627" cy="3314700"/>
          </a:xfrm>
        </p:spPr>
      </p:pic>
      <p:sp>
        <p:nvSpPr>
          <p:cNvPr id="5" name="TextBox 4"/>
          <p:cNvSpPr txBox="1"/>
          <p:nvPr/>
        </p:nvSpPr>
        <p:spPr>
          <a:xfrm>
            <a:off x="1333502" y="2596243"/>
            <a:ext cx="4686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*</a:t>
            </a:r>
            <a:r>
              <a:rPr lang="en-US" sz="2000" b="1" dirty="0" smtClean="0">
                <a:latin typeface="Bahnschrift" panose="020B0502040204020203" pitchFamily="34" charset="0"/>
              </a:rPr>
              <a:t> There are no known specific symptoms of vanadium deficiency in humans, but bone deformities, growth retardation, infertility and  increased infant mortality have resulted from vanadium deficiency in animals. </a:t>
            </a:r>
            <a:endParaRPr lang="en-US" sz="20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Commercially available 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66" y="2569887"/>
            <a:ext cx="1475012" cy="231034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0" r="16672" b="4993"/>
          <a:stretch/>
        </p:blipFill>
        <p:spPr>
          <a:xfrm>
            <a:off x="5197928" y="2484055"/>
            <a:ext cx="1796143" cy="2927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74" y="2569887"/>
            <a:ext cx="2001610" cy="31124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1214" y="2971800"/>
            <a:ext cx="30207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ahnschrift" panose="020B0502040204020203" pitchFamily="34" charset="0"/>
              </a:rPr>
              <a:t>* Ductile  vanadium is commercially available,. Commercially vanadium metal, of </a:t>
            </a:r>
            <a:r>
              <a:rPr lang="en-US" sz="20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about 95% purity, cost $20. </a:t>
            </a:r>
            <a:r>
              <a:rPr lang="en-US" sz="2000" b="1" dirty="0" smtClean="0">
                <a:latin typeface="Bahnschrift" panose="020B0502040204020203" pitchFamily="34" charset="0"/>
              </a:rPr>
              <a:t>vanadium </a:t>
            </a:r>
            <a:r>
              <a:rPr lang="en-US" sz="20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99.9% purity , cost $100.</a:t>
            </a:r>
            <a:endParaRPr lang="en-US" sz="20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4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Outline of presentation</a:t>
            </a:r>
            <a:endParaRPr lang="en-US" dirty="0">
              <a:latin typeface="Cooper Black" panose="0208090404030B0204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189592"/>
              </p:ext>
            </p:extLst>
          </p:nvPr>
        </p:nvGraphicFramePr>
        <p:xfrm>
          <a:off x="1295403" y="2585172"/>
          <a:ext cx="960119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196">
                  <a:extLst>
                    <a:ext uri="{9D8B030D-6E8A-4147-A177-3AD203B41FA5}">
                      <a16:colId xmlns:a16="http://schemas.microsoft.com/office/drawing/2014/main" xmlns="" val="3199925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Bahnschrift SemiBold" panose="020B0502040204020203" pitchFamily="34" charset="0"/>
                        </a:rPr>
                        <a:t>Introduction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Bahnschrift SemiBold" panose="020B0502040204020203" pitchFamily="34" charset="0"/>
                        </a:rPr>
                        <a:t> of trace elements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8336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Bahnschrift SemiBold" panose="020B0502040204020203" pitchFamily="34" charset="0"/>
                        </a:rPr>
                        <a:t>Number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Bahnschrift SemiBold" panose="020B0502040204020203" pitchFamily="34" charset="0"/>
                        </a:rPr>
                        <a:t> of trace elements</a:t>
                      </a:r>
                      <a:endParaRPr lang="en-US" sz="2000" dirty="0">
                        <a:solidFill>
                          <a:srgbClr val="FF0000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6941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Bahnschrift SemiBold" panose="020B0502040204020203" pitchFamily="34" charset="0"/>
                        </a:rPr>
                        <a:t>Introduction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Bahnschrift SemiBold" panose="020B0502040204020203" pitchFamily="34" charset="0"/>
                        </a:rPr>
                        <a:t> of vanadium</a:t>
                      </a:r>
                      <a:endParaRPr lang="en-US" sz="2000" dirty="0">
                        <a:solidFill>
                          <a:srgbClr val="FF0000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224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Bahnschrift SemiBold" panose="020B0502040204020203" pitchFamily="34" charset="0"/>
                        </a:rPr>
                        <a:t>Details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Bahnschrift SemiBold" panose="020B0502040204020203" pitchFamily="34" charset="0"/>
                        </a:rPr>
                        <a:t> about vanadium </a:t>
                      </a:r>
                      <a:endParaRPr lang="en-US" sz="2000" dirty="0">
                        <a:solidFill>
                          <a:srgbClr val="FF0000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05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Bahnschrift SemiBold" panose="020B0502040204020203" pitchFamily="34" charset="0"/>
                        </a:rPr>
                        <a:t>Importance of vanadium regarding living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Bahnschrift SemiBold" panose="020B0502040204020203" pitchFamily="34" charset="0"/>
                        </a:rPr>
                        <a:t> identities </a:t>
                      </a:r>
                      <a:endParaRPr lang="en-US" sz="2000" dirty="0">
                        <a:solidFill>
                          <a:srgbClr val="FF0000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237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Bahnschrift SemiBold" panose="020B0502040204020203" pitchFamily="34" charset="0"/>
                        </a:rPr>
                        <a:t>Effects  of vanadium </a:t>
                      </a:r>
                      <a:endParaRPr lang="en-US" sz="2000" dirty="0">
                        <a:solidFill>
                          <a:srgbClr val="FF0000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336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Bahnschrift SemiBold" panose="020B0502040204020203" pitchFamily="34" charset="0"/>
                        </a:rPr>
                        <a:t>Vanadium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en-US" sz="2000" baseline="0" smtClean="0">
                          <a:solidFill>
                            <a:srgbClr val="FF0000"/>
                          </a:solidFill>
                          <a:latin typeface="Bahnschrift SemiBold" panose="020B0502040204020203" pitchFamily="34" charset="0"/>
                        </a:rPr>
                        <a:t>commercially availability </a:t>
                      </a:r>
                      <a:endParaRPr lang="en-US" sz="2000" dirty="0">
                        <a:solidFill>
                          <a:srgbClr val="FF0000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6990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Bahnschrift SemiBold" panose="020B0502040204020203" pitchFamily="34" charset="0"/>
                        </a:rPr>
                        <a:t>Question session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endParaRPr lang="en-US" sz="2000" dirty="0">
                        <a:solidFill>
                          <a:srgbClr val="FF0000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0051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6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 panose="0208090404030B020404" pitchFamily="18" charset="0"/>
              </a:rPr>
              <a:t>What do you mean by trace element?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>
              <a:latin typeface="Bahnschrift SemiBold" panose="020B0502040204020203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59872" y="2556932"/>
            <a:ext cx="3976255" cy="2737041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Elements which are detective in small amount in living body term as trace elements. </a:t>
            </a:r>
            <a:endParaRPr lang="en-US" sz="2000" b="1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05400" y="3759197"/>
            <a:ext cx="2320636" cy="577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107382" y="4047835"/>
            <a:ext cx="3394363" cy="174721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pectrophotometry</a:t>
            </a:r>
            <a:endParaRPr lang="en-US" sz="2000" b="1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7626" y="3592236"/>
            <a:ext cx="2369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Determine by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157705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 panose="0208090404030B020404" pitchFamily="18" charset="0"/>
              </a:rPr>
              <a:t>Important Trace elements and its typical range</a:t>
            </a:r>
            <a:endParaRPr lang="en-US" dirty="0">
              <a:latin typeface="Cooper Black" panose="0208090404030B0204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316452"/>
              </p:ext>
            </p:extLst>
          </p:nvPr>
        </p:nvGraphicFramePr>
        <p:xfrm>
          <a:off x="3706091" y="2612881"/>
          <a:ext cx="477981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9909">
                  <a:extLst>
                    <a:ext uri="{9D8B030D-6E8A-4147-A177-3AD203B41FA5}">
                      <a16:colId xmlns:a16="http://schemas.microsoft.com/office/drawing/2014/main" xmlns="" val="3374731842"/>
                    </a:ext>
                  </a:extLst>
                </a:gridCol>
                <a:gridCol w="2389909">
                  <a:extLst>
                    <a:ext uri="{9D8B030D-6E8A-4147-A177-3AD203B41FA5}">
                      <a16:colId xmlns:a16="http://schemas.microsoft.com/office/drawing/2014/main" xmlns="" val="75042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Elements</a:t>
                      </a:r>
                      <a:r>
                        <a:rPr lang="en-US" baseline="0" dirty="0" smtClean="0"/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481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Vanadium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218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Chlorine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18-806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8175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Cobalt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0.3-200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4950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Chromium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0.9-1500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388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Copper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2.5-60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59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Iodine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0.09-80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6457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Zinc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1.5-2000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5427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52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Vanadium as a trace element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27" y="2529754"/>
            <a:ext cx="4260271" cy="3317875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084135"/>
              </p:ext>
            </p:extLst>
          </p:nvPr>
        </p:nvGraphicFramePr>
        <p:xfrm>
          <a:off x="1295402" y="2529754"/>
          <a:ext cx="514003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019">
                  <a:extLst>
                    <a:ext uri="{9D8B030D-6E8A-4147-A177-3AD203B41FA5}">
                      <a16:colId xmlns:a16="http://schemas.microsoft.com/office/drawing/2014/main" xmlns="" val="2485665397"/>
                    </a:ext>
                  </a:extLst>
                </a:gridCol>
                <a:gridCol w="2570019">
                  <a:extLst>
                    <a:ext uri="{9D8B030D-6E8A-4147-A177-3AD203B41FA5}">
                      <a16:colId xmlns:a16="http://schemas.microsoft.com/office/drawing/2014/main" xmlns="" val="7308991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Vanadium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5447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Symbol 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3147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Atomic number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7820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Atomic</a:t>
                      </a:r>
                      <a:r>
                        <a:rPr lang="en-US" b="1" baseline="0" dirty="0" smtClean="0"/>
                        <a:t> weight 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50.942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6882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Structure 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Crystal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6635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Physical</a:t>
                      </a:r>
                      <a:r>
                        <a:rPr lang="en-US" b="1" baseline="0" dirty="0" smtClean="0"/>
                        <a:t> state 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20°C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099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Properties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Acid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-base of higher valence  oxides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6495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06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 panose="0208090404030B020404" pitchFamily="18" charset="0"/>
              </a:rPr>
              <a:t>Who found  vanadium and when?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5" b="12140"/>
          <a:stretch/>
        </p:blipFill>
        <p:spPr>
          <a:xfrm>
            <a:off x="7776285" y="2673926"/>
            <a:ext cx="3120313" cy="2715491"/>
          </a:xfrm>
        </p:spPr>
      </p:pic>
      <p:sp>
        <p:nvSpPr>
          <p:cNvPr id="5" name="Oval 4"/>
          <p:cNvSpPr/>
          <p:nvPr/>
        </p:nvSpPr>
        <p:spPr>
          <a:xfrm>
            <a:off x="1295402" y="2673926"/>
            <a:ext cx="5209309" cy="321425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Vanadium  was discovered by </a:t>
            </a: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Andres Manuel del 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Rio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a Spanish- Mexican mineralogist, in 1801. Del Rio extracted element from a sample of Mexican “brown lead” ore. Later named vanadinite.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</a:t>
            </a:r>
            <a:endParaRPr lang="en-US" sz="2000" u="sng" dirty="0">
              <a:solidFill>
                <a:schemeClr val="tx1">
                  <a:lumMod val="95000"/>
                  <a:lumOff val="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3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Characteristic 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08" y="2612881"/>
            <a:ext cx="5024590" cy="3317875"/>
          </a:xfrm>
        </p:spPr>
      </p:pic>
      <p:sp>
        <p:nvSpPr>
          <p:cNvPr id="7" name="TextBox 6"/>
          <p:cNvSpPr txBox="1"/>
          <p:nvPr/>
        </p:nvSpPr>
        <p:spPr>
          <a:xfrm>
            <a:off x="1537855" y="2895600"/>
            <a:ext cx="3920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*</a:t>
            </a:r>
            <a:r>
              <a:rPr lang="en-US" sz="2000" b="1" dirty="0" smtClean="0"/>
              <a:t> </a:t>
            </a:r>
            <a:r>
              <a:rPr lang="en-US" sz="2000" b="1" dirty="0" smtClean="0">
                <a:latin typeface="Bahnschrift" panose="020B0502040204020203" pitchFamily="34" charset="0"/>
              </a:rPr>
              <a:t>Vanadium  is a bright white, soft, ductile metal with good structural strength</a:t>
            </a:r>
            <a:r>
              <a:rPr lang="en-US" dirty="0" smtClean="0">
                <a:latin typeface="Bahnschrift" panose="020B0502040204020203" pitchFamily="34" charset="0"/>
              </a:rPr>
              <a:t>.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7855" y="4151532"/>
            <a:ext cx="3560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*</a:t>
            </a:r>
            <a:r>
              <a:rPr lang="en-US" sz="2000" b="1" dirty="0" smtClean="0">
                <a:latin typeface="Bahnschrift" panose="020B0502040204020203" pitchFamily="34" charset="0"/>
              </a:rPr>
              <a:t> Vanadium is resistant to attack by alkalis, hydrochloric acid, sulfuric acid, and salt water.</a:t>
            </a:r>
            <a:endParaRPr lang="en-US" sz="20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Harmful effects 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44" y="2812329"/>
            <a:ext cx="3442854" cy="2965017"/>
          </a:xfrm>
        </p:spPr>
      </p:pic>
      <p:sp>
        <p:nvSpPr>
          <p:cNvPr id="5" name="TextBox 4"/>
          <p:cNvSpPr txBox="1"/>
          <p:nvPr/>
        </p:nvSpPr>
        <p:spPr>
          <a:xfrm>
            <a:off x="1620983" y="2812329"/>
            <a:ext cx="5043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*</a:t>
            </a:r>
            <a:r>
              <a:rPr lang="en-US" sz="2000" b="1" dirty="0" smtClean="0">
                <a:latin typeface="Bahnschrift" panose="020B0502040204020203" pitchFamily="34" charset="0"/>
              </a:rPr>
              <a:t> Although vanadium is an essential trace element for some  creatures a number of its compounds  are toxic</a:t>
            </a:r>
            <a:r>
              <a:rPr lang="en-US" sz="2000" dirty="0" smtClean="0">
                <a:latin typeface="Bahnschrift" panose="020B0502040204020203" pitchFamily="34" charset="0"/>
              </a:rPr>
              <a:t>.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2545" y="4294837"/>
            <a:ext cx="5167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*</a:t>
            </a:r>
            <a:r>
              <a:rPr lang="en-US" sz="2000" b="1" dirty="0" smtClean="0">
                <a:latin typeface="Bahnschrift" panose="020B0502040204020203" pitchFamily="34" charset="0"/>
              </a:rPr>
              <a:t> Generally, the higher the oxidation state of vanadium, the, more toxic the compound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9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Role in plant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09" y="2684175"/>
            <a:ext cx="3096489" cy="2940770"/>
          </a:xfrm>
        </p:spPr>
      </p:pic>
      <p:sp>
        <p:nvSpPr>
          <p:cNvPr id="5" name="TextBox 4"/>
          <p:cNvSpPr txBox="1"/>
          <p:nvPr/>
        </p:nvSpPr>
        <p:spPr>
          <a:xfrm>
            <a:off x="1676400" y="2684175"/>
            <a:ext cx="551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*</a:t>
            </a:r>
            <a:r>
              <a:rPr lang="en-US" b="1" dirty="0" smtClean="0">
                <a:latin typeface="Bahnschrift" panose="020B0502040204020203" pitchFamily="34" charset="0"/>
              </a:rPr>
              <a:t> Vanadium stimulates in plants growth and flowering, increases concentrations of amino acids, sugars and chlorophylls, and modifies nutrient concentrations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998947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*</a:t>
            </a:r>
            <a:r>
              <a:rPr lang="en-US" b="1" dirty="0" smtClean="0">
                <a:latin typeface="Bahnschrift" panose="020B0502040204020203" pitchFamily="34" charset="0"/>
              </a:rPr>
              <a:t> Vanadium was found to retard the growth of Chinese green mustard and tomato plant, especially for nutrient solutions  containing more than 40 mg/l NH4VO3. It as also found that V accumulated at higher levels in root compare to stem and leaf in Chinese green mustard samples.</a:t>
            </a:r>
            <a:endParaRPr lang="en-US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217</TotalTime>
  <Words>446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Bahnschrift</vt:lpstr>
      <vt:lpstr>Bahnschrift SemiBold</vt:lpstr>
      <vt:lpstr>Calibri</vt:lpstr>
      <vt:lpstr>Cooper Black</vt:lpstr>
      <vt:lpstr>Garamond</vt:lpstr>
      <vt:lpstr>Showcard Gothic</vt:lpstr>
      <vt:lpstr>Wingdings</vt:lpstr>
      <vt:lpstr>Organic</vt:lpstr>
      <vt:lpstr>Trace elements in agriculture (V)</vt:lpstr>
      <vt:lpstr>Outline of presentation</vt:lpstr>
      <vt:lpstr>What do you mean by trace element?</vt:lpstr>
      <vt:lpstr>Important Trace elements and its typical range</vt:lpstr>
      <vt:lpstr>Vanadium as a trace element</vt:lpstr>
      <vt:lpstr>Who found  vanadium and when?</vt:lpstr>
      <vt:lpstr>Characteristic </vt:lpstr>
      <vt:lpstr>Harmful effects </vt:lpstr>
      <vt:lpstr>Role in plant</vt:lpstr>
      <vt:lpstr>Role in humans health</vt:lpstr>
      <vt:lpstr>Industrial use of V</vt:lpstr>
      <vt:lpstr>Vanadium deficiency symptoms in human</vt:lpstr>
      <vt:lpstr>Commercially available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mdt</dc:creator>
  <cp:lastModifiedBy>Muhammad Zeeshan Sial</cp:lastModifiedBy>
  <cp:revision>38</cp:revision>
  <dcterms:created xsi:type="dcterms:W3CDTF">2020-02-01T05:12:48Z</dcterms:created>
  <dcterms:modified xsi:type="dcterms:W3CDTF">2020-04-30T19:02:30Z</dcterms:modified>
</cp:coreProperties>
</file>