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58" r:id="rId4"/>
    <p:sldId id="311" r:id="rId5"/>
    <p:sldId id="260" r:id="rId6"/>
    <p:sldId id="261" r:id="rId7"/>
    <p:sldId id="288" r:id="rId8"/>
    <p:sldId id="289" r:id="rId9"/>
    <p:sldId id="290" r:id="rId10"/>
    <p:sldId id="274" r:id="rId11"/>
    <p:sldId id="275" r:id="rId12"/>
    <p:sldId id="276" r:id="rId13"/>
    <p:sldId id="291" r:id="rId14"/>
    <p:sldId id="292" r:id="rId15"/>
    <p:sldId id="293" r:id="rId16"/>
    <p:sldId id="277" r:id="rId17"/>
    <p:sldId id="312" r:id="rId18"/>
    <p:sldId id="279" r:id="rId19"/>
    <p:sldId id="278" r:id="rId20"/>
    <p:sldId id="295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96" r:id="rId29"/>
    <p:sldId id="297" r:id="rId30"/>
    <p:sldId id="298" r:id="rId31"/>
    <p:sldId id="287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A741-4C0D-4996-B82C-6FEDC288EC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07220-360B-4C05-BFE6-B4CEEACA4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7220-360B-4C05-BFE6-B4CEEACA4D2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5574CF-6263-4589-8EC4-95638056846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251B33-0C9D-4563-B2E5-723FF567F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088" y="16764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NEUROMUSCULAR JUNCTIONS</a:t>
            </a:r>
            <a:endParaRPr lang="en-US" sz="60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Dr. </a:t>
            </a:r>
            <a:r>
              <a:rPr lang="en-US" sz="4000" b="1" dirty="0" smtClean="0"/>
              <a:t>MADIHA NAZIR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Acetylcholine receptors(ion-channel linked receptors)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Stimulus</a:t>
            </a:r>
          </a:p>
          <a:p>
            <a:r>
              <a:rPr lang="en-US" dirty="0" smtClean="0"/>
              <a:t>Functions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ym typeface="Wingdings" pitchFamily="2" charset="2"/>
              </a:rPr>
              <a:t>far more sodium ions flow through the acetylcholine channels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end plate potential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401-007-f003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10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401-007-f003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b="1" dirty="0" smtClean="0"/>
              <a:t>Location</a:t>
            </a:r>
          </a:p>
          <a:p>
            <a:pPr>
              <a:buNone/>
            </a:pPr>
            <a:r>
              <a:rPr lang="en-US" dirty="0" smtClean="0"/>
              <a:t>    almost entirely near the mouth of </a:t>
            </a:r>
            <a:r>
              <a:rPr lang="en-US" dirty="0" err="1" smtClean="0"/>
              <a:t>subneural</a:t>
            </a:r>
            <a:r>
              <a:rPr lang="en-US" dirty="0" smtClean="0"/>
              <a:t> clefts lying immediately below the dens bar areas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b="1" dirty="0" smtClean="0"/>
              <a:t>Structure</a:t>
            </a:r>
          </a:p>
          <a:p>
            <a:pPr>
              <a:buNone/>
            </a:pPr>
            <a:r>
              <a:rPr lang="en-US" dirty="0" smtClean="0"/>
              <a:t>    protein complex  - composed of five sub units – two alpha , one </a:t>
            </a:r>
            <a:r>
              <a:rPr lang="en-US" dirty="0" err="1" smtClean="0"/>
              <a:t>beta,delta</a:t>
            </a:r>
            <a:r>
              <a:rPr lang="en-US" dirty="0" smtClean="0"/>
              <a:t> and gamma</a:t>
            </a:r>
          </a:p>
          <a:p>
            <a:r>
              <a:rPr lang="en-US" b="1" dirty="0" smtClean="0"/>
              <a:t>Stimulation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binding of two acetylcholine molecules to two alpha subunits bring conformational change in the channel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Function </a:t>
            </a:r>
          </a:p>
          <a:p>
            <a:r>
              <a:rPr lang="en-US" dirty="0" smtClean="0"/>
              <a:t>Diameter of acetylcholine channel is about 0 .65 nm</a:t>
            </a:r>
          </a:p>
          <a:p>
            <a:r>
              <a:rPr lang="en-US" dirty="0" smtClean="0"/>
              <a:t>Allows far more sodium ions to pass through it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276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Neuromuscular transmission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r>
              <a:rPr lang="en-US" dirty="0" smtClean="0"/>
              <a:t>Motor neurons in anterior horn of spinal cord </a:t>
            </a:r>
            <a:r>
              <a:rPr lang="en-US" dirty="0" smtClean="0">
                <a:sym typeface="Wingdings" pitchFamily="2" charset="2"/>
              </a:rPr>
              <a:t> neuromuscular junctions  secretion of acetylcholine by nerve terminal end plate potential activation of voltage gated sodium channels action potential in muscle fiber excitation of skeletal muscle fiber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401-007-f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Synthesis of acetylcholine and it’s release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Acetylcholine vesicles are formed by the Golgi apparatus in the cell body of motor neuron in spinal cord</a:t>
            </a:r>
          </a:p>
          <a:p>
            <a:r>
              <a:rPr lang="en-US" dirty="0" smtClean="0"/>
              <a:t>Acetylcholine is synthesized in the </a:t>
            </a:r>
            <a:r>
              <a:rPr lang="en-US" dirty="0" err="1" smtClean="0"/>
              <a:t>cytosol</a:t>
            </a:r>
            <a:r>
              <a:rPr lang="en-US" dirty="0" smtClean="0"/>
              <a:t> of the nerve fiber terminal but is immediately transported through the membrane of the vesicles to their interior</a:t>
            </a:r>
          </a:p>
          <a:p>
            <a:r>
              <a:rPr lang="en-US" dirty="0" smtClean="0"/>
              <a:t>When an action potential arrives at the nerve terminal it opens many calcium channels in nerve fiber membrane. It causes </a:t>
            </a:r>
            <a:r>
              <a:rPr lang="en-US" dirty="0" err="1" smtClean="0"/>
              <a:t>exocytosis</a:t>
            </a:r>
            <a:r>
              <a:rPr lang="en-US" dirty="0" smtClean="0"/>
              <a:t> of acetylcholine in to the synaptic space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Fatigue of neuromuscular junction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dirty="0" smtClean="0"/>
              <a:t>High safety factor</a:t>
            </a:r>
          </a:p>
          <a:p>
            <a:r>
              <a:rPr lang="en-US" dirty="0" smtClean="0"/>
              <a:t>Role of </a:t>
            </a:r>
            <a:r>
              <a:rPr lang="en-US" dirty="0" err="1" smtClean="0"/>
              <a:t>clathrine</a:t>
            </a:r>
            <a:r>
              <a:rPr lang="en-US" dirty="0" smtClean="0"/>
              <a:t> in reforming the vesicles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r>
              <a:rPr lang="en-US" dirty="0" smtClean="0"/>
              <a:t>Neuromuscular junction in skeletal muscles</a:t>
            </a:r>
          </a:p>
          <a:p>
            <a:r>
              <a:rPr lang="en-US" dirty="0" smtClean="0"/>
              <a:t>Neuromuscular junctions in smooth muscles</a:t>
            </a:r>
          </a:p>
          <a:p>
            <a:r>
              <a:rPr lang="en-US" dirty="0" smtClean="0"/>
              <a:t>Neuromuscular junctions in cardiac muscles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safety factor</a:t>
            </a:r>
          </a:p>
          <a:p>
            <a:pPr>
              <a:buNone/>
            </a:pPr>
            <a:r>
              <a:rPr lang="en-US" dirty="0" smtClean="0"/>
              <a:t>      each impulse that arrives at neuromuscular junction causes about three times as much end plate potential as that required to stimulate the muscle fiber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Fate of acetylcholine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most of acetylcholine is destroyed by enzyme </a:t>
            </a:r>
            <a:r>
              <a:rPr lang="en-US" dirty="0" err="1" smtClean="0">
                <a:sym typeface="Wingdings" pitchFamily="2" charset="2"/>
              </a:rPr>
              <a:t>acetylcholinesterase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A small amount of acetylcholine diffuses out of the synaptic space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/>
          <a:lstStyle/>
          <a:p>
            <a:r>
              <a:rPr lang="en-US" dirty="0" smtClean="0"/>
              <a:t>Miniature end plate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/>
          <a:lstStyle/>
          <a:p>
            <a:r>
              <a:rPr lang="en-US" dirty="0" smtClean="0"/>
              <a:t>It is the activity recorded from skeletal muscle fiber in the absence of nerve impulses in its motor fibers</a:t>
            </a:r>
          </a:p>
          <a:p>
            <a:r>
              <a:rPr lang="en-US" dirty="0" smtClean="0"/>
              <a:t>The amplitude is about 0.5 </a:t>
            </a:r>
            <a:r>
              <a:rPr lang="en-US" dirty="0" err="1" smtClean="0"/>
              <a:t>mv</a:t>
            </a:r>
            <a:endParaRPr lang="en-US" dirty="0" smtClean="0"/>
          </a:p>
          <a:p>
            <a:r>
              <a:rPr lang="en-US" dirty="0" smtClean="0"/>
              <a:t>It is due to leakage of transmitter substance from pre-synaptic terminals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/>
          <a:lstStyle/>
          <a:p>
            <a:r>
              <a:rPr lang="en-US" dirty="0" smtClean="0"/>
              <a:t>Miniature end plate potential and end plate potential differ from one another. The MEPP is small and occurs in a random fashion without the need of nerve activity,</a:t>
            </a:r>
          </a:p>
          <a:p>
            <a:pPr>
              <a:buNone/>
            </a:pPr>
            <a:r>
              <a:rPr lang="en-US" dirty="0" smtClean="0"/>
              <a:t>   otherwise they have same electrical properties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609600"/>
          <a:ext cx="749934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3429000"/>
                <a:gridCol w="3067049"/>
              </a:tblGrid>
              <a:tr h="1097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r>
                        <a:rPr lang="en-US" baseline="0" dirty="0" smtClean="0"/>
                        <a:t> PLATE POTENTIAL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 POTENTIAL</a:t>
                      </a:r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</a:p>
                    <a:p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potential recorded only at end plate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 propagated</a:t>
                      </a:r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</a:p>
                    <a:p>
                      <a:r>
                        <a:rPr lang="en-US" baseline="0" dirty="0" smtClean="0"/>
                        <a:t>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EPP is </a:t>
                      </a:r>
                      <a:r>
                        <a:rPr lang="en-US" dirty="0" err="1" smtClean="0"/>
                        <a:t>decremental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all or none in character</a:t>
                      </a:r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</a:p>
                    <a:p>
                      <a:r>
                        <a:rPr lang="en-US" baseline="0" dirty="0" smtClean="0"/>
                        <a:t> 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proportionate to the amount of neurotransmitter released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</a:t>
                      </a:r>
                      <a:r>
                        <a:rPr lang="en-US" baseline="0" dirty="0" smtClean="0"/>
                        <a:t> only threshold stimulus</a:t>
                      </a:r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</a:p>
                    <a:p>
                      <a:r>
                        <a:rPr lang="en-US" dirty="0" smtClean="0"/>
                        <a:t>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show summation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show any type of summation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Substances which block neuromuscular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sites at which neuromuscular transmission is blocked</a:t>
            </a:r>
          </a:p>
          <a:p>
            <a:pPr>
              <a:buNone/>
            </a:pPr>
            <a:r>
              <a:rPr lang="en-US" dirty="0" smtClean="0"/>
              <a:t>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synthesis and storage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release of acetylcholine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acetylcholine receptors</a:t>
            </a:r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828800" y="2743200"/>
            <a:ext cx="5334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752600" y="4038600"/>
            <a:ext cx="7620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828800" y="5181600"/>
            <a:ext cx="7620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 which block synthesis of acetylcholine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r>
              <a:rPr lang="en-US" dirty="0" smtClean="0"/>
              <a:t>HEMICHOLINIUM</a:t>
            </a:r>
          </a:p>
          <a:p>
            <a:pPr>
              <a:buNone/>
            </a:pPr>
            <a:r>
              <a:rPr lang="en-US" dirty="0" smtClean="0"/>
              <a:t>           It competes for active sites on </a:t>
            </a:r>
            <a:r>
              <a:rPr lang="en-US" dirty="0" err="1" smtClean="0"/>
              <a:t>choline</a:t>
            </a:r>
            <a:r>
              <a:rPr lang="en-US" dirty="0" smtClean="0"/>
              <a:t> -acetyl </a:t>
            </a:r>
            <a:r>
              <a:rPr lang="en-US" dirty="0" err="1" smtClean="0"/>
              <a:t>transferase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Substances which block release of acetylcholine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r>
              <a:rPr lang="en-US" dirty="0" err="1" smtClean="0"/>
              <a:t>Botulinum</a:t>
            </a:r>
            <a:r>
              <a:rPr lang="en-US" dirty="0" smtClean="0"/>
              <a:t> toxins</a:t>
            </a:r>
          </a:p>
          <a:p>
            <a:r>
              <a:rPr lang="en-US" dirty="0" smtClean="0"/>
              <a:t>Black spider venom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Botulinum</a:t>
            </a:r>
            <a:r>
              <a:rPr lang="en-US" dirty="0" smtClean="0"/>
              <a:t> toxins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Micro-organism clostridium </a:t>
            </a:r>
            <a:r>
              <a:rPr lang="en-US" dirty="0" err="1" smtClean="0"/>
              <a:t>botulinum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grow in improperly canned </a:t>
            </a:r>
            <a:r>
              <a:rPr lang="en-US" dirty="0" err="1" smtClean="0">
                <a:sym typeface="Wingdings" pitchFamily="2" charset="2"/>
              </a:rPr>
              <a:t>foodsproduce</a:t>
            </a:r>
            <a:r>
              <a:rPr lang="en-US" dirty="0" smtClean="0">
                <a:sym typeface="Wingdings" pitchFamily="2" charset="2"/>
              </a:rPr>
              <a:t> a toxin </a:t>
            </a:r>
            <a:r>
              <a:rPr lang="en-US" dirty="0" err="1" smtClean="0">
                <a:sym typeface="Wingdings" pitchFamily="2" charset="2"/>
              </a:rPr>
              <a:t>botulin</a:t>
            </a:r>
            <a:r>
              <a:rPr lang="en-US" dirty="0" smtClean="0">
                <a:sym typeface="Wingdings" pitchFamily="2" charset="2"/>
              </a:rPr>
              <a:t>  prevents release of acetylcholine by interfering with the mobilization of transmitter by calcium ions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spider venom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venom first increase and then eliminate acetylcholine release at neuromuscular junction</a:t>
            </a:r>
          </a:p>
          <a:p>
            <a:r>
              <a:rPr lang="en-US" dirty="0" smtClean="0"/>
              <a:t>The venom , a protein molecule , is attached with the </a:t>
            </a:r>
            <a:r>
              <a:rPr lang="en-US" dirty="0" err="1" smtClean="0"/>
              <a:t>presynaptic</a:t>
            </a:r>
            <a:r>
              <a:rPr lang="en-US" dirty="0" smtClean="0"/>
              <a:t> membrane</a:t>
            </a:r>
            <a:r>
              <a:rPr lang="en-US" dirty="0" smtClean="0">
                <a:sym typeface="Wingdings" pitchFamily="2" charset="2"/>
              </a:rPr>
              <a:t> form pores both sodium and calcium enters the terminal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221162"/>
          </a:xfrm>
        </p:spPr>
        <p:txBody>
          <a:bodyPr>
            <a:normAutofit/>
          </a:bodyPr>
          <a:lstStyle/>
          <a:p>
            <a:r>
              <a:rPr lang="en-US" dirty="0" smtClean="0"/>
              <a:t>Neuromuscular junctions in skeletal muscles</a:t>
            </a:r>
            <a:br>
              <a:rPr lang="en-US" dirty="0" smtClean="0"/>
            </a:br>
            <a:r>
              <a:rPr lang="en-US" dirty="0" smtClean="0"/>
              <a:t>physiological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microscopic examination  </a:t>
            </a:r>
          </a:p>
          <a:p>
            <a:pPr>
              <a:buNone/>
            </a:pPr>
            <a:r>
              <a:rPr lang="en-US" dirty="0" smtClean="0"/>
              <a:t>        swollen axon terminals</a:t>
            </a:r>
          </a:p>
          <a:p>
            <a:pPr>
              <a:buNone/>
            </a:pPr>
            <a:r>
              <a:rPr lang="en-US" dirty="0" smtClean="0"/>
              <a:t>        synaptic vesicles are missing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Substances which block acetylcholine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/>
          <a:lstStyle/>
          <a:p>
            <a:r>
              <a:rPr lang="en-US" dirty="0" smtClean="0"/>
              <a:t>Cobra toxins</a:t>
            </a:r>
          </a:p>
          <a:p>
            <a:r>
              <a:rPr lang="en-US" dirty="0" err="1" smtClean="0"/>
              <a:t>Curariform</a:t>
            </a:r>
            <a:r>
              <a:rPr lang="en-US" dirty="0" smtClean="0"/>
              <a:t> drugs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which enhance neuromuscular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 acetylcholine esterase</a:t>
            </a:r>
          </a:p>
          <a:p>
            <a:pPr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organo</a:t>
            </a:r>
            <a:r>
              <a:rPr lang="en-US" dirty="0" smtClean="0"/>
              <a:t> phosphates(</a:t>
            </a:r>
            <a:r>
              <a:rPr lang="en-US" dirty="0" err="1" smtClean="0"/>
              <a:t>diisopropyl</a:t>
            </a:r>
            <a:r>
              <a:rPr lang="en-US" dirty="0" smtClean="0"/>
              <a:t> </a:t>
            </a:r>
            <a:r>
              <a:rPr lang="en-US" dirty="0" err="1" smtClean="0"/>
              <a:t>fluorophosphate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-</a:t>
            </a:r>
            <a:r>
              <a:rPr lang="en-US" dirty="0" err="1" smtClean="0"/>
              <a:t>eserine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-</a:t>
            </a:r>
            <a:r>
              <a:rPr lang="en-US" dirty="0" err="1" smtClean="0"/>
              <a:t>neostigmine</a:t>
            </a:r>
            <a:endParaRPr lang="en-US" dirty="0" smtClean="0"/>
          </a:p>
          <a:p>
            <a:r>
              <a:rPr lang="en-US" dirty="0" smtClean="0"/>
              <a:t>Drugs that stimulate the muscle fibers by acetylcholine like action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that stimulate the muscle fiber by acetylcholine like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sympathomimetics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methacholine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carbachol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-nicotine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</a:p>
          <a:p>
            <a:pPr>
              <a:buNone/>
            </a:pPr>
            <a:r>
              <a:rPr lang="en-US" dirty="0" smtClean="0"/>
              <a:t>        clostridium </a:t>
            </a:r>
            <a:r>
              <a:rPr lang="en-US" dirty="0" err="1" smtClean="0"/>
              <a:t>tetani</a:t>
            </a:r>
            <a:r>
              <a:rPr lang="en-US" dirty="0" smtClean="0"/>
              <a:t> – enter the body through unclean skin wounds , animal bites , injuries caused by road side accidents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of action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tetanospasmin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blocks </a:t>
            </a:r>
            <a:r>
              <a:rPr lang="en-US" dirty="0" err="1" smtClean="0">
                <a:sym typeface="Wingdings" pitchFamily="2" charset="2"/>
              </a:rPr>
              <a:t>presynaptic</a:t>
            </a:r>
            <a:r>
              <a:rPr lang="en-US" dirty="0" smtClean="0">
                <a:sym typeface="Wingdings" pitchFamily="2" charset="2"/>
              </a:rPr>
              <a:t> transmitter release in the CNS , so block inhibitory neurons causing spastic paralysis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Clinical features</a:t>
            </a:r>
          </a:p>
          <a:p>
            <a:r>
              <a:rPr lang="en-US" dirty="0" smtClean="0"/>
              <a:t>Excitation is increased and muscles go into violent contractions with a small stimulus such as light  and noise</a:t>
            </a:r>
          </a:p>
          <a:p>
            <a:r>
              <a:rPr lang="en-US" dirty="0" smtClean="0"/>
              <a:t>Spasm of </a:t>
            </a:r>
            <a:r>
              <a:rPr lang="en-US" dirty="0" err="1" smtClean="0"/>
              <a:t>masseter</a:t>
            </a:r>
            <a:r>
              <a:rPr lang="en-US" dirty="0" smtClean="0"/>
              <a:t> muscles causing lock –jaw</a:t>
            </a:r>
          </a:p>
          <a:p>
            <a:r>
              <a:rPr lang="en-US" dirty="0" smtClean="0"/>
              <a:t>Respiratory arrest</a:t>
            </a:r>
          </a:p>
          <a:p>
            <a:r>
              <a:rPr lang="en-US" dirty="0" smtClean="0"/>
              <a:t>Occurs predominantly in neonates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Treatment 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Anti tetanus serum at the time of road side accidents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For long term immunity injection of tetanus </a:t>
            </a:r>
            <a:r>
              <a:rPr lang="en-US" dirty="0" err="1" smtClean="0">
                <a:sym typeface="Wingdings" pitchFamily="2" charset="2"/>
              </a:rPr>
              <a:t>toxoid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dirty="0" smtClean="0"/>
              <a:t>State of neuromuscular </a:t>
            </a:r>
            <a:r>
              <a:rPr lang="en-US" dirty="0" err="1" smtClean="0"/>
              <a:t>hyperexcitability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on account of </a:t>
            </a:r>
            <a:r>
              <a:rPr lang="en-US" dirty="0" err="1" smtClean="0"/>
              <a:t>hypocalcemia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Involuntary </a:t>
            </a:r>
            <a:r>
              <a:rPr lang="en-US" dirty="0" err="1" smtClean="0">
                <a:sym typeface="Wingdings" pitchFamily="2" charset="2"/>
              </a:rPr>
              <a:t>tetanic</a:t>
            </a:r>
            <a:r>
              <a:rPr lang="en-US" dirty="0" smtClean="0">
                <a:sym typeface="Wingdings" pitchFamily="2" charset="2"/>
              </a:rPr>
              <a:t> contractions of skeletal muscles – </a:t>
            </a:r>
            <a:r>
              <a:rPr lang="en-US" dirty="0" err="1" smtClean="0">
                <a:sym typeface="Wingdings" pitchFamily="2" charset="2"/>
              </a:rPr>
              <a:t>carpo</a:t>
            </a:r>
            <a:r>
              <a:rPr lang="en-US" dirty="0" smtClean="0">
                <a:sym typeface="Wingdings" pitchFamily="2" charset="2"/>
              </a:rPr>
              <a:t>-pedal spasm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Hypocalcemia</a:t>
            </a:r>
            <a:r>
              <a:rPr lang="en-US" dirty="0" smtClean="0"/>
              <a:t> causes</a:t>
            </a:r>
          </a:p>
          <a:p>
            <a:pPr>
              <a:buNone/>
            </a:pPr>
            <a:r>
              <a:rPr lang="en-US" dirty="0" smtClean="0"/>
              <a:t>1-increase permeability of neurons to sodium causes increase stimulation of muscles</a:t>
            </a:r>
          </a:p>
          <a:p>
            <a:pPr>
              <a:buNone/>
            </a:pPr>
            <a:r>
              <a:rPr lang="en-US" dirty="0" smtClean="0"/>
              <a:t>2-decrease calcium level , decreases the threshold potential</a:t>
            </a:r>
          </a:p>
          <a:p>
            <a:pPr>
              <a:buNone/>
            </a:pPr>
            <a:r>
              <a:rPr lang="en-US" dirty="0" smtClean="0"/>
              <a:t>3-low level of partial pressure of carbon dioxide  causes </a:t>
            </a:r>
            <a:r>
              <a:rPr lang="en-US" dirty="0" err="1" smtClean="0"/>
              <a:t>tetany</a:t>
            </a:r>
            <a:r>
              <a:rPr lang="en-US" dirty="0" smtClean="0"/>
              <a:t> by altering the albumin binding of calcium and ionized calcium is reduced – in hyperventilation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401-007-f00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67056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Myasthenia gravis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autoimmune disease which may arise as follows</a:t>
            </a:r>
          </a:p>
          <a:p>
            <a:pPr>
              <a:buNone/>
            </a:pPr>
            <a:r>
              <a:rPr lang="en-US" dirty="0" smtClean="0"/>
              <a:t>1-auto antibodies – </a:t>
            </a:r>
            <a:r>
              <a:rPr lang="en-US" dirty="0" err="1" smtClean="0"/>
              <a:t>Ig</a:t>
            </a:r>
            <a:r>
              <a:rPr lang="en-US" dirty="0" smtClean="0"/>
              <a:t> G against acetylcholine receptors</a:t>
            </a:r>
          </a:p>
          <a:p>
            <a:pPr>
              <a:buNone/>
            </a:pPr>
            <a:r>
              <a:rPr lang="en-US" dirty="0" smtClean="0"/>
              <a:t>2-there may be an autoimmune </a:t>
            </a:r>
            <a:r>
              <a:rPr lang="en-US" dirty="0" err="1" smtClean="0"/>
              <a:t>thymitis</a:t>
            </a:r>
            <a:r>
              <a:rPr lang="en-US" dirty="0" smtClean="0"/>
              <a:t> associated with the release of hormone </a:t>
            </a:r>
            <a:r>
              <a:rPr lang="en-US" dirty="0" err="1" smtClean="0"/>
              <a:t>thymopoietin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3-neonatal myasthenia gravis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skeletal muscle weakness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rapid onset of fatigue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first and most affected muscles are those supplied by cranial nerves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paralysis of respiratory muscles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</a:p>
          <a:p>
            <a:pPr>
              <a:buNone/>
            </a:pPr>
            <a:r>
              <a:rPr lang="en-US" dirty="0" smtClean="0"/>
              <a:t>   - administration of </a:t>
            </a:r>
            <a:r>
              <a:rPr lang="en-US" dirty="0" err="1" smtClean="0"/>
              <a:t>cortisol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neostigmine</a:t>
            </a:r>
            <a:r>
              <a:rPr lang="en-US" dirty="0" smtClean="0"/>
              <a:t> – provide symptomatic improvement(anti </a:t>
            </a:r>
            <a:r>
              <a:rPr lang="en-US" dirty="0" err="1" smtClean="0"/>
              <a:t>choline</a:t>
            </a:r>
            <a:r>
              <a:rPr lang="en-US" dirty="0" smtClean="0"/>
              <a:t> esterase)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thymectomy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401-007-f001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401-007-f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Axon terminal</a:t>
            </a:r>
          </a:p>
          <a:p>
            <a:pPr>
              <a:buNone/>
            </a:pPr>
            <a:r>
              <a:rPr lang="en-US" dirty="0" smtClean="0"/>
              <a:t>     mitochondria</a:t>
            </a:r>
          </a:p>
          <a:p>
            <a:pPr>
              <a:buNone/>
            </a:pPr>
            <a:r>
              <a:rPr lang="en-US" dirty="0" smtClean="0"/>
              <a:t>     cytoplasm</a:t>
            </a:r>
          </a:p>
          <a:p>
            <a:pPr>
              <a:buNone/>
            </a:pPr>
            <a:r>
              <a:rPr lang="en-US" dirty="0" smtClean="0"/>
              <a:t>     synaptic vesicles</a:t>
            </a:r>
          </a:p>
          <a:p>
            <a:pPr>
              <a:buNone/>
            </a:pPr>
            <a:r>
              <a:rPr lang="en-US" dirty="0" smtClean="0"/>
              <a:t>     dense bars – active zones</a:t>
            </a:r>
          </a:p>
          <a:p>
            <a:pPr>
              <a:buNone/>
            </a:pPr>
            <a:r>
              <a:rPr lang="en-US" dirty="0" smtClean="0"/>
              <a:t>     voltage gated calcium channels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dirty="0" smtClean="0"/>
              <a:t>Synaptic gutter or synaptic trough</a:t>
            </a:r>
          </a:p>
          <a:p>
            <a:r>
              <a:rPr lang="en-US" dirty="0" smtClean="0"/>
              <a:t>Synaptic cleft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 basal </a:t>
            </a:r>
            <a:r>
              <a:rPr lang="en-US" dirty="0" err="1" smtClean="0"/>
              <a:t>laminae</a:t>
            </a:r>
            <a:r>
              <a:rPr lang="en-US" dirty="0" smtClean="0"/>
              <a:t> – spongy reticular fibers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acetylcholine esterase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dirty="0" err="1" smtClean="0"/>
              <a:t>Junctional</a:t>
            </a:r>
            <a:r>
              <a:rPr lang="en-US" dirty="0" smtClean="0"/>
              <a:t> folds or sub neural clefts</a:t>
            </a:r>
          </a:p>
          <a:p>
            <a:r>
              <a:rPr lang="en-US" dirty="0" smtClean="0"/>
              <a:t>Acetylcholine receptors</a:t>
            </a:r>
          </a:p>
          <a:p>
            <a:r>
              <a:rPr lang="en-US" dirty="0" smtClean="0"/>
              <a:t>Motor endplate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8063</TotalTime>
  <Words>938</Words>
  <Application>Microsoft Office PowerPoint</Application>
  <PresentationFormat>On-screen Show (4:3)</PresentationFormat>
  <Paragraphs>149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Solstice</vt:lpstr>
      <vt:lpstr>NEUROMUSCULAR JUNCTIONS</vt:lpstr>
      <vt:lpstr>Slide 2</vt:lpstr>
      <vt:lpstr>Neuromuscular junctions in skeletal muscles physiological anatomy</vt:lpstr>
      <vt:lpstr>Slide 4</vt:lpstr>
      <vt:lpstr>Slide 5</vt:lpstr>
      <vt:lpstr>Slide 6</vt:lpstr>
      <vt:lpstr>Slide 7</vt:lpstr>
      <vt:lpstr>Slide 8</vt:lpstr>
      <vt:lpstr>Slide 9</vt:lpstr>
      <vt:lpstr>Acetylcholine receptors(ion-channel linked receptors)</vt:lpstr>
      <vt:lpstr>Slide 11</vt:lpstr>
      <vt:lpstr>Slide 12</vt:lpstr>
      <vt:lpstr>Slide 13</vt:lpstr>
      <vt:lpstr>Slide 14</vt:lpstr>
      <vt:lpstr>Slide 15</vt:lpstr>
      <vt:lpstr>Neuromuscular transmission</vt:lpstr>
      <vt:lpstr>Slide 17</vt:lpstr>
      <vt:lpstr>Synthesis of acetylcholine and it’s release</vt:lpstr>
      <vt:lpstr>Fatigue of neuromuscular junction</vt:lpstr>
      <vt:lpstr>Slide 20</vt:lpstr>
      <vt:lpstr>Fate of acetylcholine</vt:lpstr>
      <vt:lpstr>Miniature end plate potential</vt:lpstr>
      <vt:lpstr>Slide 23</vt:lpstr>
      <vt:lpstr>Slide 24</vt:lpstr>
      <vt:lpstr>Substances which block neuromuscular transmission</vt:lpstr>
      <vt:lpstr>Substance which block synthesis of acetylcholine</vt:lpstr>
      <vt:lpstr>Substances which block release of acetylcholine</vt:lpstr>
      <vt:lpstr>Botulinum toxins</vt:lpstr>
      <vt:lpstr>Black spider venom</vt:lpstr>
      <vt:lpstr>Slide 30</vt:lpstr>
      <vt:lpstr>Substances which block acetylcholine receptors</vt:lpstr>
      <vt:lpstr>Drugs which enhance neuromuscular transmission</vt:lpstr>
      <vt:lpstr>Drugs that stimulate the muscle fiber by acetylcholine like action</vt:lpstr>
      <vt:lpstr>Tetanus </vt:lpstr>
      <vt:lpstr>Slide 35</vt:lpstr>
      <vt:lpstr>Slide 36</vt:lpstr>
      <vt:lpstr>Slide 37</vt:lpstr>
      <vt:lpstr>Tetany </vt:lpstr>
      <vt:lpstr>Slide 39</vt:lpstr>
      <vt:lpstr>Myasthenia gravis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SYSTEM TITLE</dc:title>
  <dc:creator>DR SHAHID MAHMOOD</dc:creator>
  <cp:lastModifiedBy>Umair</cp:lastModifiedBy>
  <cp:revision>360</cp:revision>
  <dcterms:created xsi:type="dcterms:W3CDTF">2012-03-26T09:01:14Z</dcterms:created>
  <dcterms:modified xsi:type="dcterms:W3CDTF">2017-04-26T17:32:20Z</dcterms:modified>
</cp:coreProperties>
</file>