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58" r:id="rId5"/>
    <p:sldId id="259" r:id="rId6"/>
    <p:sldId id="281" r:id="rId7"/>
    <p:sldId id="260" r:id="rId8"/>
    <p:sldId id="265" r:id="rId9"/>
    <p:sldId id="261" r:id="rId10"/>
    <p:sldId id="263" r:id="rId11"/>
    <p:sldId id="264" r:id="rId12"/>
    <p:sldId id="262"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1/7/2019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1/7/2019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1/7/2019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1/7/2019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Thyroid </a:t>
            </a:r>
            <a:r>
              <a:rPr lang="en-US" dirty="0"/>
              <a:t>Disorders</a:t>
            </a:r>
          </a:p>
        </p:txBody>
      </p:sp>
      <p:sp>
        <p:nvSpPr>
          <p:cNvPr id="3" name="Subtitle 2"/>
          <p:cNvSpPr>
            <a:spLocks noGrp="1"/>
          </p:cNvSpPr>
          <p:nvPr>
            <p:ph type="subTitle" idx="1"/>
          </p:nvPr>
        </p:nvSpPr>
        <p:spPr/>
        <p:txBody>
          <a:bodyPr>
            <a:normAutofit/>
          </a:bodyPr>
          <a:lstStyle/>
          <a:p>
            <a:r>
              <a:rPr lang="en-US" sz="3200" b="1" dirty="0"/>
              <a:t>Dr. </a:t>
            </a:r>
            <a:r>
              <a:rPr lang="en-US" sz="3200" b="1" dirty="0" err="1" smtClean="0"/>
              <a:t>Sheraz</a:t>
            </a:r>
            <a:r>
              <a:rPr lang="en-US" sz="3200" b="1" dirty="0" smtClean="0"/>
              <a:t> </a:t>
            </a:r>
            <a:r>
              <a:rPr lang="en-US" sz="3200" b="1" dirty="0" err="1" smtClean="0"/>
              <a:t>saleem</a:t>
            </a:r>
            <a:endParaRPr lang="en-US" sz="3200" b="1" dirty="0" smtClean="0"/>
          </a:p>
          <a:p>
            <a:endParaRPr lang="en-US" sz="3200" b="1" dirty="0"/>
          </a:p>
          <a:p>
            <a:endParaRPr lang="en-US" sz="3200" b="1" dirty="0"/>
          </a:p>
        </p:txBody>
      </p:sp>
    </p:spTree>
    <p:extLst>
      <p:ext uri="{BB962C8B-B14F-4D97-AF65-F5344CB8AC3E}">
        <p14:creationId xmlns:p14="http://schemas.microsoft.com/office/powerpoint/2010/main" val="195709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Dosing Guidelines for Thyroxine</a:t>
            </a:r>
          </a:p>
        </p:txBody>
      </p:sp>
      <p:pic>
        <p:nvPicPr>
          <p:cNvPr id="4" name="Picture 3"/>
          <p:cNvPicPr>
            <a:picLocks noChangeAspect="1"/>
          </p:cNvPicPr>
          <p:nvPr/>
        </p:nvPicPr>
        <p:blipFill>
          <a:blip r:embed="rId2"/>
          <a:stretch>
            <a:fillRect/>
          </a:stretch>
        </p:blipFill>
        <p:spPr>
          <a:xfrm>
            <a:off x="1254035" y="2310468"/>
            <a:ext cx="9300754" cy="4547532"/>
          </a:xfrm>
          <a:prstGeom prst="rect">
            <a:avLst/>
          </a:prstGeom>
        </p:spPr>
      </p:pic>
    </p:spTree>
    <p:extLst>
      <p:ext uri="{BB962C8B-B14F-4D97-AF65-F5344CB8AC3E}">
        <p14:creationId xmlns:p14="http://schemas.microsoft.com/office/powerpoint/2010/main" val="74379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Principles</a:t>
            </a:r>
          </a:p>
        </p:txBody>
      </p:sp>
      <p:sp>
        <p:nvSpPr>
          <p:cNvPr id="3" name="Content Placeholder 2"/>
          <p:cNvSpPr>
            <a:spLocks noGrp="1"/>
          </p:cNvSpPr>
          <p:nvPr>
            <p:ph idx="1"/>
          </p:nvPr>
        </p:nvSpPr>
        <p:spPr/>
        <p:txBody>
          <a:bodyPr>
            <a:normAutofit/>
          </a:bodyPr>
          <a:lstStyle/>
          <a:p>
            <a:r>
              <a:rPr lang="en-US" dirty="0"/>
              <a:t>Take on fasting stomach &amp; wait 30 </a:t>
            </a:r>
            <a:r>
              <a:rPr lang="en-US" dirty="0" err="1"/>
              <a:t>mins</a:t>
            </a:r>
            <a:r>
              <a:rPr lang="en-US" dirty="0"/>
              <a:t> before eating</a:t>
            </a:r>
          </a:p>
          <a:p>
            <a:r>
              <a:rPr lang="en-US" dirty="0"/>
              <a:t>Watch other interactions with medicines (Iron, Antacids, Anticonvulsants, Grapefruit, Amiodarone, Lithium, SSRIs, </a:t>
            </a:r>
            <a:r>
              <a:rPr lang="en-US" dirty="0" err="1"/>
              <a:t>Retinoids</a:t>
            </a:r>
            <a:r>
              <a:rPr lang="en-US" dirty="0"/>
              <a:t>)</a:t>
            </a:r>
          </a:p>
          <a:p>
            <a:r>
              <a:rPr lang="en-US" dirty="0"/>
              <a:t>Nutrient Deficiency: Zinc, Iron, Copper, Mercury, Lead &amp; Iodine</a:t>
            </a:r>
          </a:p>
          <a:p>
            <a:r>
              <a:rPr lang="pt-BR" dirty="0"/>
              <a:t>Vitamins Deficiency: A, B2, B6, B12, D, E</a:t>
            </a:r>
            <a:endParaRPr lang="en-US" dirty="0"/>
          </a:p>
          <a:p>
            <a:pPr marL="0" indent="0">
              <a:buNone/>
            </a:pPr>
            <a:endParaRPr lang="en-US" dirty="0"/>
          </a:p>
        </p:txBody>
      </p:sp>
    </p:spTree>
    <p:extLst>
      <p:ext uri="{BB962C8B-B14F-4D97-AF65-F5344CB8AC3E}">
        <p14:creationId xmlns:p14="http://schemas.microsoft.com/office/powerpoint/2010/main" val="22995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Myxedema Coma</a:t>
            </a:r>
          </a:p>
        </p:txBody>
      </p:sp>
      <p:sp>
        <p:nvSpPr>
          <p:cNvPr id="3" name="Content Placeholder 2"/>
          <p:cNvSpPr>
            <a:spLocks noGrp="1"/>
          </p:cNvSpPr>
          <p:nvPr>
            <p:ph idx="1"/>
          </p:nvPr>
        </p:nvSpPr>
        <p:spPr>
          <a:xfrm>
            <a:off x="1154955" y="2416629"/>
            <a:ext cx="8761412" cy="4271553"/>
          </a:xfrm>
        </p:spPr>
        <p:txBody>
          <a:bodyPr>
            <a:normAutofit/>
          </a:bodyPr>
          <a:lstStyle/>
          <a:p>
            <a:r>
              <a:rPr lang="en-US" sz="2000" dirty="0">
                <a:solidFill>
                  <a:schemeClr val="tx1"/>
                </a:solidFill>
                <a:latin typeface="Arial" panose="020B0604020202020204" pitchFamily="34" charset="0"/>
                <a:cs typeface="Arial" panose="020B0604020202020204" pitchFamily="34" charset="0"/>
              </a:rPr>
              <a:t>Myxedema coma is a rare but extremely severe manifestation of hypothyroidism that most commonly occurs in older women who have a history of primary hypothyroidism. </a:t>
            </a:r>
          </a:p>
          <a:p>
            <a:r>
              <a:rPr lang="en-US" sz="2000" dirty="0">
                <a:solidFill>
                  <a:schemeClr val="tx1"/>
                </a:solidFill>
                <a:latin typeface="Arial" panose="020B0604020202020204" pitchFamily="34" charset="0"/>
                <a:cs typeface="Arial" panose="020B0604020202020204" pitchFamily="34" charset="0"/>
              </a:rPr>
              <a:t>Mental status changes including lethargy, cognitive dysfunction, and even psychosis and hypothermia are the hallmark features of myxedema coma.</a:t>
            </a:r>
          </a:p>
          <a:p>
            <a:r>
              <a:rPr lang="en-US" sz="2000" dirty="0">
                <a:solidFill>
                  <a:schemeClr val="tx1"/>
                </a:solidFill>
                <a:latin typeface="Arial" panose="020B0604020202020204" pitchFamily="34" charset="0"/>
                <a:cs typeface="Arial" panose="020B0604020202020204" pitchFamily="34" charset="0"/>
              </a:rPr>
              <a:t>Hyponatremia, hypoventilation and bradycardia can also occur. </a:t>
            </a:r>
          </a:p>
          <a:p>
            <a:r>
              <a:rPr lang="en-US" sz="2000" dirty="0">
                <a:solidFill>
                  <a:schemeClr val="tx1"/>
                </a:solidFill>
                <a:latin typeface="Arial" panose="020B0604020202020204" pitchFamily="34" charset="0"/>
                <a:cs typeface="Arial" panose="020B0604020202020204" pitchFamily="34" charset="0"/>
              </a:rPr>
              <a:t>Patients should be managed in the intensive care unit where proper </a:t>
            </a:r>
            <a:r>
              <a:rPr lang="en-US" sz="2000" dirty="0" err="1">
                <a:solidFill>
                  <a:schemeClr val="tx1"/>
                </a:solidFill>
                <a:latin typeface="Arial" panose="020B0604020202020204" pitchFamily="34" charset="0"/>
                <a:cs typeface="Arial" panose="020B0604020202020204" pitchFamily="34" charset="0"/>
              </a:rPr>
              <a:t>ventilatory</a:t>
            </a:r>
            <a:r>
              <a:rPr lang="en-US" sz="2000" dirty="0">
                <a:solidFill>
                  <a:schemeClr val="tx1"/>
                </a:solidFill>
                <a:latin typeface="Arial" panose="020B0604020202020204" pitchFamily="34" charset="0"/>
                <a:cs typeface="Arial" panose="020B0604020202020204" pitchFamily="34" charset="0"/>
              </a:rPr>
              <a:t>, electrolyte, and hemodynamic support can be given. Corticosteroids may also be needed. </a:t>
            </a:r>
          </a:p>
          <a:p>
            <a:r>
              <a:rPr lang="en-US" sz="2000" dirty="0">
                <a:solidFill>
                  <a:schemeClr val="tx1"/>
                </a:solidFill>
                <a:latin typeface="Arial" panose="020B0604020202020204" pitchFamily="34" charset="0"/>
                <a:cs typeface="Arial" panose="020B0604020202020204" pitchFamily="34" charset="0"/>
              </a:rPr>
              <a:t>A search for precipitating causes such as infection, cardiac disease, metabolic disturbances, or drug use is critical.</a:t>
            </a:r>
          </a:p>
        </p:txBody>
      </p:sp>
    </p:spTree>
    <p:extLst>
      <p:ext uri="{BB962C8B-B14F-4D97-AF65-F5344CB8AC3E}">
        <p14:creationId xmlns:p14="http://schemas.microsoft.com/office/powerpoint/2010/main" val="240059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Problem</a:t>
            </a:r>
          </a:p>
        </p:txBody>
      </p:sp>
      <p:sp>
        <p:nvSpPr>
          <p:cNvPr id="3" name="Content Placeholder 2"/>
          <p:cNvSpPr>
            <a:spLocks noGrp="1"/>
          </p:cNvSpPr>
          <p:nvPr>
            <p:ph idx="1"/>
          </p:nvPr>
        </p:nvSpPr>
        <p:spPr/>
        <p:txBody>
          <a:bodyPr/>
          <a:lstStyle/>
          <a:p>
            <a:r>
              <a:rPr lang="en-US" dirty="0"/>
              <a:t>A 42 year old lady came with c/o fatigue, weight loss, &amp; hand tremor, for last 4 weeks.</a:t>
            </a:r>
          </a:p>
          <a:p>
            <a:endParaRPr lang="en-US" dirty="0"/>
          </a:p>
          <a:p>
            <a:r>
              <a:rPr lang="en-US" dirty="0"/>
              <a:t>How will you proceed with history &amp; examination</a:t>
            </a:r>
          </a:p>
        </p:txBody>
      </p:sp>
    </p:spTree>
    <p:extLst>
      <p:ext uri="{BB962C8B-B14F-4D97-AF65-F5344CB8AC3E}">
        <p14:creationId xmlns:p14="http://schemas.microsoft.com/office/powerpoint/2010/main" val="24948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History &amp; Examination</a:t>
            </a:r>
          </a:p>
        </p:txBody>
      </p:sp>
      <p:sp>
        <p:nvSpPr>
          <p:cNvPr id="3" name="Content Placeholder 2"/>
          <p:cNvSpPr>
            <a:spLocks noGrp="1"/>
          </p:cNvSpPr>
          <p:nvPr>
            <p:ph sz="half" idx="1"/>
          </p:nvPr>
        </p:nvSpPr>
        <p:spPr>
          <a:xfrm>
            <a:off x="1154954" y="2394494"/>
            <a:ext cx="4825158" cy="4463506"/>
          </a:xfrm>
        </p:spPr>
        <p:txBody>
          <a:bodyPr>
            <a:noAutofit/>
          </a:bodyPr>
          <a:lstStyle/>
          <a:p>
            <a:r>
              <a:rPr lang="en-ZA" altLang="en-US" sz="2000" dirty="0">
                <a:latin typeface="Arial" panose="020B0604020202020204" pitchFamily="34" charset="0"/>
                <a:cs typeface="Arial" panose="020B0604020202020204" pitchFamily="34" charset="0"/>
              </a:rPr>
              <a:t>Hyperactivity/ irritability</a:t>
            </a:r>
          </a:p>
          <a:p>
            <a:r>
              <a:rPr lang="en-ZA" altLang="en-US" sz="2000" dirty="0">
                <a:latin typeface="Arial" panose="020B0604020202020204" pitchFamily="34" charset="0"/>
                <a:cs typeface="Arial" panose="020B0604020202020204" pitchFamily="34" charset="0"/>
              </a:rPr>
              <a:t>Heat intolerance and sweating</a:t>
            </a:r>
          </a:p>
          <a:p>
            <a:r>
              <a:rPr lang="en-ZA" altLang="en-US" sz="2000" dirty="0">
                <a:latin typeface="Arial" panose="020B0604020202020204" pitchFamily="34" charset="0"/>
                <a:cs typeface="Arial" panose="020B0604020202020204" pitchFamily="34" charset="0"/>
              </a:rPr>
              <a:t>Palpitations</a:t>
            </a:r>
          </a:p>
          <a:p>
            <a:r>
              <a:rPr lang="en-ZA" altLang="en-US" sz="2000" dirty="0">
                <a:latin typeface="Arial" panose="020B0604020202020204" pitchFamily="34" charset="0"/>
                <a:cs typeface="Arial" panose="020B0604020202020204" pitchFamily="34" charset="0"/>
              </a:rPr>
              <a:t>Fatigue and weakness</a:t>
            </a:r>
          </a:p>
          <a:p>
            <a:r>
              <a:rPr lang="en-ZA" altLang="en-US" sz="2000" dirty="0">
                <a:latin typeface="Arial" panose="020B0604020202020204" pitchFamily="34" charset="0"/>
                <a:cs typeface="Arial" panose="020B0604020202020204" pitchFamily="34" charset="0"/>
              </a:rPr>
              <a:t>Weight loss with increase of appetite</a:t>
            </a:r>
          </a:p>
          <a:p>
            <a:r>
              <a:rPr lang="en-ZA" altLang="en-US" sz="2000" dirty="0">
                <a:latin typeface="Arial" panose="020B0604020202020204" pitchFamily="34" charset="0"/>
                <a:cs typeface="Arial" panose="020B0604020202020204" pitchFamily="34" charset="0"/>
              </a:rPr>
              <a:t>Diarrhoea</a:t>
            </a:r>
          </a:p>
          <a:p>
            <a:r>
              <a:rPr lang="en-ZA" altLang="en-US" sz="2000" dirty="0">
                <a:latin typeface="Arial" panose="020B0604020202020204" pitchFamily="34" charset="0"/>
                <a:cs typeface="Arial" panose="020B0604020202020204" pitchFamily="34" charset="0"/>
              </a:rPr>
              <a:t>Polyuria</a:t>
            </a:r>
          </a:p>
          <a:p>
            <a:r>
              <a:rPr lang="en-ZA" altLang="en-US" sz="2000" dirty="0" err="1">
                <a:latin typeface="Arial" panose="020B0604020202020204" pitchFamily="34" charset="0"/>
                <a:cs typeface="Arial" panose="020B0604020202020204" pitchFamily="34" charset="0"/>
              </a:rPr>
              <a:t>Oligomenorrhoea</a:t>
            </a:r>
            <a:r>
              <a:rPr lang="en-ZA" altLang="en-US" sz="2000" dirty="0">
                <a:latin typeface="Arial" panose="020B0604020202020204" pitchFamily="34" charset="0"/>
                <a:cs typeface="Arial" panose="020B0604020202020204" pitchFamily="34" charset="0"/>
              </a:rPr>
              <a:t>, loss of libido</a:t>
            </a:r>
          </a:p>
          <a:p>
            <a:r>
              <a:rPr lang="en-ZA" altLang="en-US" sz="2000" dirty="0">
                <a:latin typeface="Arial" panose="020B0604020202020204" pitchFamily="34" charset="0"/>
                <a:cs typeface="Arial" panose="020B0604020202020204" pitchFamily="34" charset="0"/>
              </a:rPr>
              <a:t>Tremors</a:t>
            </a:r>
          </a:p>
          <a:p>
            <a:r>
              <a:rPr lang="en-ZA" altLang="en-US" sz="2000" dirty="0">
                <a:latin typeface="Arial" panose="020B0604020202020204" pitchFamily="34" charset="0"/>
                <a:cs typeface="Arial" panose="020B0604020202020204" pitchFamily="34" charset="0"/>
              </a:rPr>
              <a:t>Insomnia</a:t>
            </a:r>
          </a:p>
          <a:p>
            <a:endParaRPr lang="en-US" sz="20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234838" y="2283460"/>
            <a:ext cx="4825159" cy="4470037"/>
          </a:xfrm>
        </p:spPr>
        <p:txBody>
          <a:bodyPr>
            <a:noAutofit/>
          </a:bodyPr>
          <a:lstStyle/>
          <a:p>
            <a:pPr marL="0"/>
            <a:r>
              <a:rPr lang="en-US" altLang="en-US" sz="2000" dirty="0">
                <a:latin typeface="Arial" panose="020B0604020202020204" pitchFamily="34" charset="0"/>
                <a:cs typeface="Arial" panose="020B0604020202020204" pitchFamily="34" charset="0"/>
              </a:rPr>
              <a:t>Tachycardia (AF)</a:t>
            </a:r>
          </a:p>
          <a:p>
            <a:pPr marL="0"/>
            <a:r>
              <a:rPr lang="en-US" altLang="en-US" sz="2000" dirty="0">
                <a:latin typeface="Arial" panose="020B0604020202020204" pitchFamily="34" charset="0"/>
                <a:cs typeface="Arial" panose="020B0604020202020204" pitchFamily="34" charset="0"/>
              </a:rPr>
              <a:t>Fine Tremors</a:t>
            </a:r>
          </a:p>
          <a:p>
            <a:pPr marL="0"/>
            <a:r>
              <a:rPr lang="en-US" altLang="en-US" sz="2000" dirty="0">
                <a:latin typeface="Arial" panose="020B0604020202020204" pitchFamily="34" charset="0"/>
                <a:cs typeface="Arial" panose="020B0604020202020204" pitchFamily="34" charset="0"/>
              </a:rPr>
              <a:t>Goiter</a:t>
            </a:r>
          </a:p>
          <a:p>
            <a:pPr marL="0"/>
            <a:r>
              <a:rPr lang="en-US" altLang="en-US" sz="2000" dirty="0">
                <a:latin typeface="Arial" panose="020B0604020202020204" pitchFamily="34" charset="0"/>
                <a:cs typeface="Arial" panose="020B0604020202020204" pitchFamily="34" charset="0"/>
              </a:rPr>
              <a:t>Warm moist skin</a:t>
            </a:r>
          </a:p>
          <a:p>
            <a:pPr marL="0"/>
            <a:r>
              <a:rPr lang="en-US" altLang="en-US" sz="2000" dirty="0">
                <a:latin typeface="Arial" panose="020B0604020202020204" pitchFamily="34" charset="0"/>
                <a:cs typeface="Arial" panose="020B0604020202020204" pitchFamily="34" charset="0"/>
              </a:rPr>
              <a:t>Proximal muscle weakness</a:t>
            </a:r>
          </a:p>
          <a:p>
            <a:pPr marL="0"/>
            <a:r>
              <a:rPr lang="en-US" altLang="en-US" sz="2000" dirty="0">
                <a:latin typeface="Arial" panose="020B0604020202020204" pitchFamily="34" charset="0"/>
                <a:cs typeface="Arial" panose="020B0604020202020204" pitchFamily="34" charset="0"/>
              </a:rPr>
              <a:t>Lid retraction or lid lag</a:t>
            </a:r>
          </a:p>
          <a:p>
            <a:pPr marL="0"/>
            <a:r>
              <a:rPr lang="en-US" altLang="en-US" sz="2000" dirty="0">
                <a:latin typeface="Arial" panose="020B0604020202020204" pitchFamily="34" charset="0"/>
                <a:cs typeface="Arial" panose="020B0604020202020204" pitchFamily="34" charset="0"/>
              </a:rPr>
              <a:t>Gynecomastia </a:t>
            </a:r>
          </a:p>
          <a:p>
            <a:pPr marL="0"/>
            <a:r>
              <a:rPr lang="en-US" altLang="en-US" sz="2000" dirty="0" err="1">
                <a:latin typeface="Arial" panose="020B0604020202020204" pitchFamily="34" charset="0"/>
                <a:cs typeface="Arial" panose="020B0604020202020204" pitchFamily="34" charset="0"/>
              </a:rPr>
              <a:t>Onycholysis</a:t>
            </a:r>
            <a:endParaRPr lang="en-US" altLang="en-US" sz="2000" dirty="0">
              <a:latin typeface="Arial" panose="020B0604020202020204" pitchFamily="34" charset="0"/>
              <a:cs typeface="Arial" panose="020B0604020202020204" pitchFamily="34" charset="0"/>
            </a:endParaRPr>
          </a:p>
          <a:p>
            <a:pPr marL="0"/>
            <a:r>
              <a:rPr lang="en-US" altLang="en-US" sz="2000" dirty="0">
                <a:latin typeface="Arial" panose="020B0604020202020204" pitchFamily="34" charset="0"/>
                <a:cs typeface="Arial" panose="020B0604020202020204" pitchFamily="34" charset="0"/>
              </a:rPr>
              <a:t>Pretibial Myxedema</a:t>
            </a:r>
          </a:p>
          <a:p>
            <a:pPr marL="0"/>
            <a:r>
              <a:rPr lang="en-US" altLang="en-US" sz="2000" dirty="0" err="1">
                <a:latin typeface="Arial" panose="020B0604020202020204" pitchFamily="34" charset="0"/>
                <a:cs typeface="Arial" panose="020B0604020202020204" pitchFamily="34" charset="0"/>
              </a:rPr>
              <a:t>Acropathy</a:t>
            </a:r>
            <a:endParaRPr lang="en-US" altLang="en-US" sz="2000" dirty="0">
              <a:latin typeface="Arial" panose="020B0604020202020204" pitchFamily="34" charset="0"/>
              <a:cs typeface="Arial" panose="020B0604020202020204" pitchFamily="34" charset="0"/>
            </a:endParaRPr>
          </a:p>
          <a:p>
            <a:pPr marL="0"/>
            <a:r>
              <a:rPr lang="en-US" altLang="en-US" sz="2000" dirty="0">
                <a:latin typeface="Arial" panose="020B0604020202020204" pitchFamily="34" charset="0"/>
                <a:cs typeface="Arial" panose="020B0604020202020204" pitchFamily="34" charset="0"/>
              </a:rPr>
              <a:t>Brisk Peripheral reflexes</a:t>
            </a:r>
          </a:p>
          <a:p>
            <a:endParaRPr lang="en-US" sz="2000" dirty="0"/>
          </a:p>
        </p:txBody>
      </p:sp>
    </p:spTree>
    <p:extLst>
      <p:ext uri="{BB962C8B-B14F-4D97-AF65-F5344CB8AC3E}">
        <p14:creationId xmlns:p14="http://schemas.microsoft.com/office/powerpoint/2010/main" val="230059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451" y="300446"/>
            <a:ext cx="5286375" cy="6413863"/>
          </a:xfrm>
          <a:prstGeom prst="rect">
            <a:avLst/>
          </a:prstGeom>
        </p:spPr>
      </p:pic>
      <p:pic>
        <p:nvPicPr>
          <p:cNvPr id="8" name="Content Placeholder 7"/>
          <p:cNvPicPr>
            <a:picLocks noGrp="1" noChangeAspect="1"/>
          </p:cNvPicPr>
          <p:nvPr>
            <p:ph sz="half" idx="2"/>
          </p:nvPr>
        </p:nvPicPr>
        <p:blipFill>
          <a:blip r:embed="rId3"/>
          <a:stretch>
            <a:fillRect/>
          </a:stretch>
        </p:blipFill>
        <p:spPr>
          <a:xfrm>
            <a:off x="5795826" y="0"/>
            <a:ext cx="5986871" cy="7393578"/>
          </a:xfrm>
          <a:prstGeom prst="rect">
            <a:avLst/>
          </a:prstGeom>
        </p:spPr>
      </p:pic>
    </p:spTree>
    <p:extLst>
      <p:ext uri="{BB962C8B-B14F-4D97-AF65-F5344CB8AC3E}">
        <p14:creationId xmlns:p14="http://schemas.microsoft.com/office/powerpoint/2010/main" val="102716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Causes of Hyperthyroidism</a:t>
            </a:r>
            <a:endParaRPr lang="en-US" dirty="0"/>
          </a:p>
        </p:txBody>
      </p:sp>
      <p:sp>
        <p:nvSpPr>
          <p:cNvPr id="5" name="Content Placeholder 4"/>
          <p:cNvSpPr>
            <a:spLocks noGrp="1"/>
          </p:cNvSpPr>
          <p:nvPr>
            <p:ph idx="1"/>
          </p:nvPr>
        </p:nvSpPr>
        <p:spPr/>
        <p:txBody>
          <a:bodyPr>
            <a:normAutofit fontScale="92500" lnSpcReduction="20000"/>
          </a:bodyPr>
          <a:lstStyle/>
          <a:p>
            <a:pPr>
              <a:buFont typeface="Wingdings" panose="05000000000000000000" pitchFamily="2" charset="2"/>
              <a:buNone/>
            </a:pPr>
            <a:r>
              <a:rPr lang="en-US" altLang="en-US" sz="2800" b="1" dirty="0">
                <a:solidFill>
                  <a:schemeClr val="tx1"/>
                </a:solidFill>
              </a:rPr>
              <a:t>Most common causes</a:t>
            </a:r>
          </a:p>
          <a:p>
            <a:pPr lvl="1"/>
            <a:r>
              <a:rPr lang="en-US" altLang="en-US" sz="2000" dirty="0">
                <a:solidFill>
                  <a:schemeClr val="tx1"/>
                </a:solidFill>
                <a:latin typeface="Arial" panose="020B0604020202020204" pitchFamily="34" charset="0"/>
                <a:cs typeface="Arial" panose="020B0604020202020204" pitchFamily="34" charset="0"/>
              </a:rPr>
              <a:t>Graves disease</a:t>
            </a:r>
          </a:p>
          <a:p>
            <a:pPr lvl="1"/>
            <a:r>
              <a:rPr lang="en-US" altLang="en-US" sz="2000" dirty="0">
                <a:solidFill>
                  <a:schemeClr val="tx1"/>
                </a:solidFill>
                <a:latin typeface="Arial" panose="020B0604020202020204" pitchFamily="34" charset="0"/>
                <a:cs typeface="Arial" panose="020B0604020202020204" pitchFamily="34" charset="0"/>
              </a:rPr>
              <a:t>Toxic multinodular goiter</a:t>
            </a:r>
            <a:endParaRPr lang="en-US" sz="2000" dirty="0">
              <a:solidFill>
                <a:schemeClr val="tx1"/>
              </a:solidFill>
              <a:latin typeface="Arial" panose="020B0604020202020204" pitchFamily="34" charset="0"/>
              <a:cs typeface="Arial" panose="020B0604020202020204" pitchFamily="34" charset="0"/>
            </a:endParaRPr>
          </a:p>
          <a:p>
            <a:pPr marL="457200" lvl="1" indent="0">
              <a:buNone/>
            </a:pPr>
            <a:r>
              <a:rPr lang="en-US" sz="2000" b="1" u="sng" dirty="0">
                <a:solidFill>
                  <a:schemeClr val="tx1"/>
                </a:solidFill>
                <a:latin typeface="Arial" panose="020B0604020202020204" pitchFamily="34" charset="0"/>
                <a:cs typeface="Arial" panose="020B0604020202020204" pitchFamily="34" charset="0"/>
              </a:rPr>
              <a:t>Less Common Caused include</a:t>
            </a:r>
          </a:p>
          <a:p>
            <a:pPr lvl="1"/>
            <a:r>
              <a:rPr lang="en-US" altLang="en-US" sz="2000" dirty="0">
                <a:solidFill>
                  <a:schemeClr val="tx1"/>
                </a:solidFill>
                <a:latin typeface="Arial" panose="020B0604020202020204" pitchFamily="34" charset="0"/>
                <a:cs typeface="Arial" panose="020B0604020202020204" pitchFamily="34" charset="0"/>
              </a:rPr>
              <a:t>Thyroiditis (drug-induced, post-partum, sub-acute) </a:t>
            </a:r>
          </a:p>
          <a:p>
            <a:pPr lvl="1"/>
            <a:r>
              <a:rPr lang="en-US" altLang="en-US" sz="2000" dirty="0">
                <a:solidFill>
                  <a:schemeClr val="tx1"/>
                </a:solidFill>
                <a:latin typeface="Arial" panose="020B0604020202020204" pitchFamily="34" charset="0"/>
                <a:cs typeface="Arial" panose="020B0604020202020204" pitchFamily="34" charset="0"/>
              </a:rPr>
              <a:t>Thyrotoxicosis </a:t>
            </a:r>
            <a:r>
              <a:rPr lang="en-US" altLang="en-US" sz="2000" dirty="0" err="1">
                <a:solidFill>
                  <a:schemeClr val="tx1"/>
                </a:solidFill>
                <a:latin typeface="Arial" panose="020B0604020202020204" pitchFamily="34" charset="0"/>
                <a:cs typeface="Arial" panose="020B0604020202020204" pitchFamily="34" charset="0"/>
              </a:rPr>
              <a:t>factitia</a:t>
            </a:r>
            <a:endParaRPr lang="en-US" altLang="en-US" sz="2000" dirty="0">
              <a:solidFill>
                <a:schemeClr val="tx1"/>
              </a:solidFill>
              <a:latin typeface="Arial" panose="020B0604020202020204" pitchFamily="34" charset="0"/>
              <a:cs typeface="Arial" panose="020B0604020202020204" pitchFamily="34" charset="0"/>
            </a:endParaRPr>
          </a:p>
          <a:p>
            <a:pPr lvl="1"/>
            <a:r>
              <a:rPr lang="en-US" altLang="en-US" sz="2000" dirty="0">
                <a:solidFill>
                  <a:schemeClr val="tx1"/>
                </a:solidFill>
                <a:latin typeface="Arial" panose="020B0604020202020204" pitchFamily="34" charset="0"/>
                <a:cs typeface="Arial" panose="020B0604020202020204" pitchFamily="34" charset="0"/>
              </a:rPr>
              <a:t>Struma </a:t>
            </a:r>
            <a:r>
              <a:rPr lang="en-US" altLang="en-US" sz="2000" dirty="0" err="1">
                <a:solidFill>
                  <a:schemeClr val="tx1"/>
                </a:solidFill>
                <a:latin typeface="Arial" panose="020B0604020202020204" pitchFamily="34" charset="0"/>
                <a:cs typeface="Arial" panose="020B0604020202020204" pitchFamily="34" charset="0"/>
              </a:rPr>
              <a:t>ovarii</a:t>
            </a:r>
            <a:endParaRPr lang="en-US" altLang="en-US" sz="20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TSH-secreting pituitary adenoma</a:t>
            </a:r>
            <a:endParaRPr lang="en-US" altLang="en-US" sz="2000" dirty="0">
              <a:solidFill>
                <a:schemeClr val="tx1"/>
              </a:solidFill>
              <a:latin typeface="Arial" panose="020B0604020202020204" pitchFamily="34" charset="0"/>
              <a:cs typeface="Arial" panose="020B0604020202020204" pitchFamily="34" charset="0"/>
            </a:endParaRPr>
          </a:p>
          <a:p>
            <a:pPr lvl="1"/>
            <a:r>
              <a:rPr lang="en-US" altLang="en-US" sz="2000" dirty="0">
                <a:solidFill>
                  <a:schemeClr val="tx1"/>
                </a:solidFill>
                <a:latin typeface="Arial" panose="020B0604020202020204" pitchFamily="34" charset="0"/>
                <a:cs typeface="Arial" panose="020B0604020202020204" pitchFamily="34" charset="0"/>
              </a:rPr>
              <a:t>Secondary causes (TSH or </a:t>
            </a:r>
            <a:r>
              <a:rPr lang="en-US" altLang="en-US" sz="2000" dirty="0" err="1">
                <a:solidFill>
                  <a:schemeClr val="tx1"/>
                </a:solidFill>
                <a:latin typeface="Arial" panose="020B0604020202020204" pitchFamily="34" charset="0"/>
                <a:cs typeface="Arial" panose="020B0604020202020204" pitchFamily="34" charset="0"/>
              </a:rPr>
              <a:t>ßHCG</a:t>
            </a:r>
            <a:endParaRPr lang="en-US" sz="2000" dirty="0">
              <a:solidFill>
                <a:schemeClr val="tx1"/>
              </a:solidFill>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5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91007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Graves Disease</a:t>
            </a:r>
            <a:endParaRPr lang="en-US" dirty="0"/>
          </a:p>
        </p:txBody>
      </p:sp>
      <p:sp>
        <p:nvSpPr>
          <p:cNvPr id="3" name="Content Placeholder 2"/>
          <p:cNvSpPr>
            <a:spLocks noGrp="1"/>
          </p:cNvSpPr>
          <p:nvPr>
            <p:ph idx="1"/>
          </p:nvPr>
        </p:nvSpPr>
        <p:spPr>
          <a:xfrm>
            <a:off x="1154955" y="2325189"/>
            <a:ext cx="8761412" cy="4532811"/>
          </a:xfrm>
        </p:spPr>
        <p:txBody>
          <a:bodyPr>
            <a:normAutofit fontScale="62500" lnSpcReduction="20000"/>
          </a:bodyPr>
          <a:lstStyle/>
          <a:p>
            <a:r>
              <a:rPr lang="en-US" altLang="en-US" sz="3200" dirty="0">
                <a:latin typeface="Arial" panose="020B0604020202020204" pitchFamily="34" charset="0"/>
                <a:cs typeface="Arial" panose="020B0604020202020204" pitchFamily="34" charset="0"/>
              </a:rPr>
              <a:t>Autoimmune disorder</a:t>
            </a:r>
          </a:p>
          <a:p>
            <a:r>
              <a:rPr lang="en-US" altLang="en-US" sz="3200" dirty="0">
                <a:latin typeface="Arial" panose="020B0604020202020204" pitchFamily="34" charset="0"/>
                <a:cs typeface="Arial" panose="020B0604020202020204" pitchFamily="34" charset="0"/>
              </a:rPr>
              <a:t>Ab</a:t>
            </a:r>
            <a:r>
              <a:rPr lang="en-US" altLang="en-US" sz="3200" baseline="30000" dirty="0">
                <a:latin typeface="Arial" panose="020B0604020202020204" pitchFamily="34" charset="0"/>
                <a:cs typeface="Arial" panose="020B0604020202020204" pitchFamily="34" charset="0"/>
              </a:rPr>
              <a:t>s</a:t>
            </a:r>
            <a:r>
              <a:rPr lang="en-US" altLang="en-US" sz="3200" dirty="0">
                <a:latin typeface="Arial" panose="020B0604020202020204" pitchFamily="34" charset="0"/>
                <a:cs typeface="Arial" panose="020B0604020202020204" pitchFamily="34" charset="0"/>
              </a:rPr>
              <a:t> directed against TSH receptor with intrinsic activity. </a:t>
            </a:r>
          </a:p>
          <a:p>
            <a:r>
              <a:rPr lang="en-US" altLang="en-US" sz="3200" dirty="0">
                <a:latin typeface="Arial" panose="020B0604020202020204" pitchFamily="34" charset="0"/>
                <a:cs typeface="Arial" panose="020B0604020202020204" pitchFamily="34" charset="0"/>
              </a:rPr>
              <a:t>Responsible for 60-80% of Thyrotoxicosis</a:t>
            </a:r>
          </a:p>
          <a:p>
            <a:r>
              <a:rPr lang="en-US" altLang="en-US" sz="3200" dirty="0">
                <a:latin typeface="Arial" panose="020B0604020202020204" pitchFamily="34" charset="0"/>
                <a:cs typeface="Arial" panose="020B0604020202020204" pitchFamily="34" charset="0"/>
              </a:rPr>
              <a:t>More common in women</a:t>
            </a:r>
          </a:p>
          <a:p>
            <a:r>
              <a:rPr lang="en-US" altLang="en-US" sz="3200" dirty="0">
                <a:latin typeface="Arial" panose="020B0604020202020204" pitchFamily="34" charset="0"/>
                <a:cs typeface="Arial" panose="020B0604020202020204" pitchFamily="34" charset="0"/>
              </a:rPr>
              <a:t>Grave’s </a:t>
            </a:r>
            <a:r>
              <a:rPr lang="en-US" altLang="en-US" sz="3200" dirty="0" err="1">
                <a:latin typeface="Arial" panose="020B0604020202020204" pitchFamily="34" charset="0"/>
                <a:cs typeface="Arial" panose="020B0604020202020204" pitchFamily="34" charset="0"/>
              </a:rPr>
              <a:t>Ophthalmopathy</a:t>
            </a:r>
            <a:r>
              <a:rPr lang="en-US" altLang="en-US" sz="3200" dirty="0">
                <a:latin typeface="Arial" panose="020B0604020202020204" pitchFamily="34" charset="0"/>
                <a:cs typeface="Arial" panose="020B0604020202020204" pitchFamily="34" charset="0"/>
              </a:rPr>
              <a:t>, Pretibial myxedema, Thyroid </a:t>
            </a:r>
            <a:r>
              <a:rPr lang="en-US" altLang="en-US" sz="3200" dirty="0" err="1">
                <a:latin typeface="Arial" panose="020B0604020202020204" pitchFamily="34" charset="0"/>
                <a:cs typeface="Arial" panose="020B0604020202020204" pitchFamily="34" charset="0"/>
              </a:rPr>
              <a:t>acropachy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Onycholysis</a:t>
            </a:r>
            <a:r>
              <a:rPr lang="en-US" altLang="en-US" sz="3200" dirty="0">
                <a:latin typeface="Arial" panose="020B0604020202020204" pitchFamily="34" charset="0"/>
                <a:cs typeface="Arial" panose="020B0604020202020204" pitchFamily="34" charset="0"/>
              </a:rPr>
              <a:t>, Thyroid enlargement with a bruit frequently audible</a:t>
            </a:r>
            <a:endParaRPr lang="en-ZA" altLang="en-US" sz="3200" dirty="0">
              <a:latin typeface="Arial" panose="020B0604020202020204" pitchFamily="34" charset="0"/>
              <a:cs typeface="Arial" panose="020B0604020202020204" pitchFamily="34" charset="0"/>
            </a:endParaRPr>
          </a:p>
          <a:p>
            <a:pPr>
              <a:lnSpc>
                <a:spcPct val="90000"/>
              </a:lnSpc>
            </a:pPr>
            <a:r>
              <a:rPr lang="en-US" altLang="en-US" sz="3200" dirty="0">
                <a:latin typeface="Arial" panose="020B0604020202020204" pitchFamily="34" charset="0"/>
                <a:cs typeface="Arial" panose="020B0604020202020204" pitchFamily="34" charset="0"/>
              </a:rPr>
              <a:t>Treatment involves reducing thyroid hormone production or reduce the amount of thyroid tissue</a:t>
            </a:r>
          </a:p>
          <a:p>
            <a:pPr lvl="1">
              <a:lnSpc>
                <a:spcPct val="90000"/>
              </a:lnSpc>
            </a:pPr>
            <a:r>
              <a:rPr lang="en-US" altLang="en-US" sz="3200" dirty="0" err="1">
                <a:latin typeface="Arial" panose="020B0604020202020204" pitchFamily="34" charset="0"/>
                <a:cs typeface="Arial" panose="020B0604020202020204" pitchFamily="34" charset="0"/>
              </a:rPr>
              <a:t>Antithyroid</a:t>
            </a:r>
            <a:r>
              <a:rPr lang="en-US" altLang="en-US" sz="3200" dirty="0">
                <a:latin typeface="Arial" panose="020B0604020202020204" pitchFamily="34" charset="0"/>
                <a:cs typeface="Arial" panose="020B0604020202020204" pitchFamily="34" charset="0"/>
              </a:rPr>
              <a:t> drugs: propyl-</a:t>
            </a:r>
            <a:r>
              <a:rPr lang="en-US" altLang="en-US" sz="3200" dirty="0" err="1">
                <a:latin typeface="Arial" panose="020B0604020202020204" pitchFamily="34" charset="0"/>
                <a:cs typeface="Arial" panose="020B0604020202020204" pitchFamily="34" charset="0"/>
              </a:rPr>
              <a:t>thiouracil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carbimazole</a:t>
            </a:r>
            <a:endParaRPr lang="en-US" altLang="en-US" sz="3200" dirty="0">
              <a:latin typeface="Arial" panose="020B0604020202020204" pitchFamily="34" charset="0"/>
              <a:cs typeface="Arial" panose="020B0604020202020204" pitchFamily="34" charset="0"/>
            </a:endParaRPr>
          </a:p>
          <a:p>
            <a:pPr lvl="1">
              <a:lnSpc>
                <a:spcPct val="90000"/>
              </a:lnSpc>
            </a:pPr>
            <a:r>
              <a:rPr lang="en-US" altLang="en-US" sz="3200" dirty="0">
                <a:latin typeface="Arial" panose="020B0604020202020204" pitchFamily="34" charset="0"/>
                <a:cs typeface="Arial" panose="020B0604020202020204" pitchFamily="34" charset="0"/>
              </a:rPr>
              <a:t>Radioiodine ablation</a:t>
            </a:r>
          </a:p>
          <a:p>
            <a:pPr lvl="1">
              <a:lnSpc>
                <a:spcPct val="90000"/>
              </a:lnSpc>
            </a:pPr>
            <a:r>
              <a:rPr lang="en-US" altLang="en-US" sz="3200" dirty="0">
                <a:latin typeface="Arial" panose="020B0604020202020204" pitchFamily="34" charset="0"/>
                <a:cs typeface="Arial" panose="020B0604020202020204" pitchFamily="34" charset="0"/>
              </a:rPr>
              <a:t>Subtotal thyroidectomy</a:t>
            </a:r>
          </a:p>
          <a:p>
            <a:pPr>
              <a:lnSpc>
                <a:spcPct val="90000"/>
              </a:lnSpc>
            </a:pPr>
            <a:r>
              <a:rPr lang="en-US" altLang="en-US" sz="3200" dirty="0">
                <a:latin typeface="Arial" panose="020B0604020202020204" pitchFamily="34" charset="0"/>
                <a:cs typeface="Arial" panose="020B0604020202020204" pitchFamily="34" charset="0"/>
              </a:rPr>
              <a:t>Symptomatic treatment</a:t>
            </a:r>
          </a:p>
          <a:p>
            <a:pPr lvl="1">
              <a:lnSpc>
                <a:spcPct val="90000"/>
              </a:lnSpc>
            </a:pPr>
            <a:r>
              <a:rPr lang="en-US" altLang="en-US" sz="3200" dirty="0">
                <a:latin typeface="Arial" panose="020B0604020202020204" pitchFamily="34" charset="0"/>
                <a:cs typeface="Arial" panose="020B0604020202020204" pitchFamily="34" charset="0"/>
              </a:rPr>
              <a:t>Propranolol</a:t>
            </a:r>
          </a:p>
        </p:txBody>
      </p:sp>
    </p:spTree>
    <p:extLst>
      <p:ext uri="{BB962C8B-B14F-4D97-AF65-F5344CB8AC3E}">
        <p14:creationId xmlns:p14="http://schemas.microsoft.com/office/powerpoint/2010/main" val="49199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TFTs in Hyperthyroidism and in Conditions Simulating Hyperthyroidism </a:t>
            </a:r>
            <a:r>
              <a:rPr lang="en-US" dirty="0"/>
              <a:t>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9697150"/>
              </p:ext>
            </p:extLst>
          </p:nvPr>
        </p:nvGraphicFramePr>
        <p:xfrm>
          <a:off x="911409" y="2407557"/>
          <a:ext cx="10414089" cy="4121790"/>
        </p:xfrm>
        <a:graphic>
          <a:graphicData uri="http://schemas.openxmlformats.org/drawingml/2006/table">
            <a:tbl>
              <a:tblPr firstRow="1" bandRow="1">
                <a:tableStyleId>{5C22544A-7EE6-4342-B048-85BDC9FD1C3A}</a:tableStyleId>
              </a:tblPr>
              <a:tblGrid>
                <a:gridCol w="2279919">
                  <a:extLst>
                    <a:ext uri="{9D8B030D-6E8A-4147-A177-3AD203B41FA5}">
                      <a16:colId xmlns:a16="http://schemas.microsoft.com/office/drawing/2014/main" xmlns="" val="2213561949"/>
                    </a:ext>
                  </a:extLst>
                </a:gridCol>
                <a:gridCol w="1885716">
                  <a:extLst>
                    <a:ext uri="{9D8B030D-6E8A-4147-A177-3AD203B41FA5}">
                      <a16:colId xmlns:a16="http://schemas.microsoft.com/office/drawing/2014/main" xmlns="" val="1591316308"/>
                    </a:ext>
                  </a:extLst>
                </a:gridCol>
                <a:gridCol w="2082818">
                  <a:extLst>
                    <a:ext uri="{9D8B030D-6E8A-4147-A177-3AD203B41FA5}">
                      <a16:colId xmlns:a16="http://schemas.microsoft.com/office/drawing/2014/main" xmlns="" val="3027350074"/>
                    </a:ext>
                  </a:extLst>
                </a:gridCol>
                <a:gridCol w="2082818">
                  <a:extLst>
                    <a:ext uri="{9D8B030D-6E8A-4147-A177-3AD203B41FA5}">
                      <a16:colId xmlns:a16="http://schemas.microsoft.com/office/drawing/2014/main" xmlns="" val="1909827340"/>
                    </a:ext>
                  </a:extLst>
                </a:gridCol>
                <a:gridCol w="2082818">
                  <a:extLst>
                    <a:ext uri="{9D8B030D-6E8A-4147-A177-3AD203B41FA5}">
                      <a16:colId xmlns:a16="http://schemas.microsoft.com/office/drawing/2014/main" xmlns="" val="989377333"/>
                    </a:ext>
                  </a:extLst>
                </a:gridCol>
              </a:tblGrid>
              <a:tr h="780735">
                <a:tc>
                  <a:txBody>
                    <a:bodyPr/>
                    <a:lstStyle/>
                    <a:p>
                      <a:r>
                        <a:rPr lang="en-US" dirty="0"/>
                        <a:t>Condition</a:t>
                      </a:r>
                    </a:p>
                  </a:txBody>
                  <a:tcPr/>
                </a:tc>
                <a:tc>
                  <a:txBody>
                    <a:bodyPr/>
                    <a:lstStyle/>
                    <a:p>
                      <a:r>
                        <a:rPr lang="en-US" dirty="0"/>
                        <a:t>TSH</a:t>
                      </a:r>
                    </a:p>
                  </a:txBody>
                  <a:tcPr/>
                </a:tc>
                <a:tc>
                  <a:txBody>
                    <a:bodyPr/>
                    <a:lstStyle/>
                    <a:p>
                      <a:r>
                        <a:rPr lang="en-US" dirty="0"/>
                        <a:t>FT4</a:t>
                      </a:r>
                    </a:p>
                  </a:txBody>
                  <a:tcPr/>
                </a:tc>
                <a:tc>
                  <a:txBody>
                    <a:bodyPr/>
                    <a:lstStyle/>
                    <a:p>
                      <a:r>
                        <a:rPr lang="en-US" dirty="0"/>
                        <a:t>Radioactive iodine uptake</a:t>
                      </a:r>
                    </a:p>
                  </a:txBody>
                  <a:tcPr/>
                </a:tc>
                <a:tc>
                  <a:txBody>
                    <a:bodyPr/>
                    <a:lstStyle/>
                    <a:p>
                      <a:r>
                        <a:rPr lang="en-US" dirty="0"/>
                        <a:t>Radiotracer distribution in thyroid gland</a:t>
                      </a:r>
                    </a:p>
                  </a:txBody>
                  <a:tcPr/>
                </a:tc>
                <a:extLst>
                  <a:ext uri="{0D108BD9-81ED-4DB2-BD59-A6C34878D82A}">
                    <a16:rowId xmlns:a16="http://schemas.microsoft.com/office/drawing/2014/main" xmlns="" val="591210943"/>
                  </a:ext>
                </a:extLst>
              </a:tr>
              <a:tr h="316631">
                <a:tc>
                  <a:txBody>
                    <a:bodyPr/>
                    <a:lstStyle/>
                    <a:p>
                      <a:r>
                        <a:rPr lang="en-US" dirty="0"/>
                        <a:t>Graves’ Disease</a:t>
                      </a:r>
                    </a:p>
                  </a:txBody>
                  <a:tcPr/>
                </a:tc>
                <a:tc>
                  <a:txBody>
                    <a:bodyPr/>
                    <a:lstStyle/>
                    <a:p>
                      <a:r>
                        <a:rPr lang="en-US" dirty="0"/>
                        <a:t>Suppressed</a:t>
                      </a:r>
                    </a:p>
                  </a:txBody>
                  <a:tcPr/>
                </a:tc>
                <a:tc>
                  <a:txBody>
                    <a:bodyPr/>
                    <a:lstStyle/>
                    <a:p>
                      <a:r>
                        <a:rPr lang="en-US" dirty="0"/>
                        <a:t>Elevated</a:t>
                      </a:r>
                    </a:p>
                  </a:txBody>
                  <a:tcPr/>
                </a:tc>
                <a:tc>
                  <a:txBody>
                    <a:bodyPr/>
                    <a:lstStyle/>
                    <a:p>
                      <a:r>
                        <a:rPr lang="en-US" dirty="0"/>
                        <a:t>High</a:t>
                      </a:r>
                    </a:p>
                  </a:txBody>
                  <a:tcPr/>
                </a:tc>
                <a:tc>
                  <a:txBody>
                    <a:bodyPr/>
                    <a:lstStyle/>
                    <a:p>
                      <a:r>
                        <a:rPr lang="en-US" dirty="0"/>
                        <a:t>Homogenous</a:t>
                      </a:r>
                    </a:p>
                  </a:txBody>
                  <a:tcPr/>
                </a:tc>
                <a:extLst>
                  <a:ext uri="{0D108BD9-81ED-4DB2-BD59-A6C34878D82A}">
                    <a16:rowId xmlns:a16="http://schemas.microsoft.com/office/drawing/2014/main" xmlns="" val="3875545643"/>
                  </a:ext>
                </a:extLst>
              </a:tr>
              <a:tr h="546515">
                <a:tc>
                  <a:txBody>
                    <a:bodyPr/>
                    <a:lstStyle/>
                    <a:p>
                      <a:r>
                        <a:rPr lang="en-US" dirty="0"/>
                        <a:t>Toxic Adenoma</a:t>
                      </a:r>
                    </a:p>
                  </a:txBody>
                  <a:tcPr/>
                </a:tc>
                <a:tc>
                  <a:txBody>
                    <a:bodyPr/>
                    <a:lstStyle/>
                    <a:p>
                      <a:r>
                        <a:rPr lang="en-US" dirty="0"/>
                        <a:t>Suppressed</a:t>
                      </a:r>
                    </a:p>
                  </a:txBody>
                  <a:tcPr/>
                </a:tc>
                <a:tc>
                  <a:txBody>
                    <a:bodyPr/>
                    <a:lstStyle/>
                    <a:p>
                      <a:r>
                        <a:rPr lang="en-US" dirty="0"/>
                        <a:t>Elevated</a:t>
                      </a:r>
                    </a:p>
                  </a:txBody>
                  <a:tcPr/>
                </a:tc>
                <a:tc>
                  <a:txBody>
                    <a:bodyPr/>
                    <a:lstStyle/>
                    <a:p>
                      <a:r>
                        <a:rPr lang="en-US" dirty="0"/>
                        <a:t>High</a:t>
                      </a:r>
                    </a:p>
                  </a:txBody>
                  <a:tcPr/>
                </a:tc>
                <a:tc>
                  <a:txBody>
                    <a:bodyPr/>
                    <a:lstStyle/>
                    <a:p>
                      <a:r>
                        <a:rPr lang="en-US" dirty="0"/>
                        <a:t>Concentrated in one spot</a:t>
                      </a:r>
                    </a:p>
                  </a:txBody>
                  <a:tcPr/>
                </a:tc>
                <a:extLst>
                  <a:ext uri="{0D108BD9-81ED-4DB2-BD59-A6C34878D82A}">
                    <a16:rowId xmlns:a16="http://schemas.microsoft.com/office/drawing/2014/main" xmlns="" val="3655478846"/>
                  </a:ext>
                </a:extLst>
              </a:tr>
              <a:tr h="780735">
                <a:tc>
                  <a:txBody>
                    <a:bodyPr/>
                    <a:lstStyle/>
                    <a:p>
                      <a:r>
                        <a:rPr lang="en-US" dirty="0"/>
                        <a:t>Toxic</a:t>
                      </a:r>
                      <a:r>
                        <a:rPr lang="en-US" baseline="0" dirty="0"/>
                        <a:t> Multinodular Goiter</a:t>
                      </a:r>
                      <a:endParaRPr lang="en-US" dirty="0"/>
                    </a:p>
                  </a:txBody>
                  <a:tcPr/>
                </a:tc>
                <a:tc>
                  <a:txBody>
                    <a:bodyPr/>
                    <a:lstStyle/>
                    <a:p>
                      <a:r>
                        <a:rPr lang="en-US" dirty="0"/>
                        <a:t>Suppressed</a:t>
                      </a:r>
                    </a:p>
                  </a:txBody>
                  <a:tcPr/>
                </a:tc>
                <a:tc>
                  <a:txBody>
                    <a:bodyPr/>
                    <a:lstStyle/>
                    <a:p>
                      <a:r>
                        <a:rPr lang="en-US" dirty="0"/>
                        <a:t>Elevated</a:t>
                      </a:r>
                    </a:p>
                  </a:txBody>
                  <a:tcPr/>
                </a:tc>
                <a:tc>
                  <a:txBody>
                    <a:bodyPr/>
                    <a:lstStyle/>
                    <a:p>
                      <a:r>
                        <a:rPr lang="en-US" dirty="0"/>
                        <a:t>High</a:t>
                      </a:r>
                    </a:p>
                  </a:txBody>
                  <a:tcPr/>
                </a:tc>
                <a:tc>
                  <a:txBody>
                    <a:bodyPr/>
                    <a:lstStyle/>
                    <a:p>
                      <a:r>
                        <a:rPr lang="en-US" dirty="0"/>
                        <a:t>Concentrated in Multiple spots</a:t>
                      </a:r>
                    </a:p>
                  </a:txBody>
                  <a:tcPr/>
                </a:tc>
                <a:extLst>
                  <a:ext uri="{0D108BD9-81ED-4DB2-BD59-A6C34878D82A}">
                    <a16:rowId xmlns:a16="http://schemas.microsoft.com/office/drawing/2014/main" xmlns="" val="865797864"/>
                  </a:ext>
                </a:extLst>
              </a:tr>
              <a:tr h="546515">
                <a:tc>
                  <a:txBody>
                    <a:bodyPr/>
                    <a:lstStyle/>
                    <a:p>
                      <a:r>
                        <a:rPr lang="en-US" dirty="0"/>
                        <a:t>Subclinical Hyperthyroidism</a:t>
                      </a:r>
                    </a:p>
                  </a:txBody>
                  <a:tcPr/>
                </a:tc>
                <a:tc>
                  <a:txBody>
                    <a:bodyPr/>
                    <a:lstStyle/>
                    <a:p>
                      <a:r>
                        <a:rPr lang="en-US" dirty="0"/>
                        <a:t>Suppressed</a:t>
                      </a:r>
                    </a:p>
                  </a:txBody>
                  <a:tcPr/>
                </a:tc>
                <a:tc>
                  <a:txBody>
                    <a:bodyPr/>
                    <a:lstStyle/>
                    <a:p>
                      <a:r>
                        <a:rPr lang="en-US" dirty="0"/>
                        <a:t>Normal</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xmlns="" val="3283751688"/>
                  </a:ext>
                </a:extLst>
              </a:tr>
              <a:tr h="780735">
                <a:tc>
                  <a:txBody>
                    <a:bodyPr/>
                    <a:lstStyle/>
                    <a:p>
                      <a:r>
                        <a:rPr lang="en-US" dirty="0"/>
                        <a:t>TSH Secreting Pituitary Adenoma</a:t>
                      </a:r>
                    </a:p>
                  </a:txBody>
                  <a:tcPr/>
                </a:tc>
                <a:tc>
                  <a:txBody>
                    <a:bodyPr/>
                    <a:lstStyle/>
                    <a:p>
                      <a:r>
                        <a:rPr lang="en-US" dirty="0"/>
                        <a:t>Normal or elevated</a:t>
                      </a:r>
                    </a:p>
                  </a:txBody>
                  <a:tcPr/>
                </a:tc>
                <a:tc>
                  <a:txBody>
                    <a:bodyPr/>
                    <a:lstStyle/>
                    <a:p>
                      <a:r>
                        <a:rPr lang="en-US" dirty="0"/>
                        <a:t>Elevated</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xmlns="" val="49636303"/>
                  </a:ext>
                </a:extLst>
              </a:tr>
            </a:tbl>
          </a:graphicData>
        </a:graphic>
      </p:graphicFrame>
    </p:spTree>
    <p:extLst>
      <p:ext uri="{BB962C8B-B14F-4D97-AF65-F5344CB8AC3E}">
        <p14:creationId xmlns:p14="http://schemas.microsoft.com/office/powerpoint/2010/main" val="344894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2400" dirty="0"/>
              <a:t>Identify the diagnosis and management of the common types of hypothyroidism and hyperthyroidism.</a:t>
            </a:r>
          </a:p>
          <a:p>
            <a:r>
              <a:rPr lang="en-US" sz="2400" dirty="0"/>
              <a:t>Identify &amp; manage the Thyroid disorders in Pregnancy</a:t>
            </a:r>
          </a:p>
          <a:p>
            <a:r>
              <a:rPr lang="en-US" sz="2400" dirty="0"/>
              <a:t>Management of Thyroid Nodules</a:t>
            </a:r>
          </a:p>
        </p:txBody>
      </p:sp>
    </p:spTree>
    <p:extLst>
      <p:ext uri="{BB962C8B-B14F-4D97-AF65-F5344CB8AC3E}">
        <p14:creationId xmlns:p14="http://schemas.microsoft.com/office/powerpoint/2010/main" val="15927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Subclinical Hyperthyroidism</a:t>
            </a:r>
          </a:p>
        </p:txBody>
      </p:sp>
      <p:sp>
        <p:nvSpPr>
          <p:cNvPr id="3" name="Content Placeholder 2"/>
          <p:cNvSpPr>
            <a:spLocks noGrp="1"/>
          </p:cNvSpPr>
          <p:nvPr>
            <p:ph idx="1"/>
          </p:nvPr>
        </p:nvSpPr>
        <p:spPr>
          <a:xfrm>
            <a:off x="1154955" y="2024743"/>
            <a:ext cx="8761412" cy="4833257"/>
          </a:xfrm>
        </p:spPr>
        <p:txBody>
          <a:bodyPr>
            <a:normAutofit lnSpcReduction="10000"/>
          </a:bodyPr>
          <a:lstStyle/>
          <a:p>
            <a:pPr marL="0" indent="0">
              <a:buNone/>
            </a:pPr>
            <a:endParaRPr lang="en-US" dirty="0"/>
          </a:p>
          <a:p>
            <a:r>
              <a:rPr lang="en-US" sz="2000" dirty="0">
                <a:latin typeface="Arial" panose="020B0604020202020204" pitchFamily="34" charset="0"/>
                <a:cs typeface="Arial" panose="020B0604020202020204" pitchFamily="34" charset="0"/>
              </a:rPr>
              <a:t>It can be caused by </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increased endogenous production of thyroid hormone (e.g., in Graves disease, toxic nodular goiter, or transient thyroiditis) </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by administration of thyroid hormone to treat malignant thyroid disease,</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by unintentional excessive replacement therapy. </a:t>
            </a:r>
          </a:p>
          <a:p>
            <a:r>
              <a:rPr lang="en-US" sz="2000" dirty="0">
                <a:latin typeface="Arial" panose="020B0604020202020204" pitchFamily="34" charset="0"/>
                <a:cs typeface="Arial" panose="020B0604020202020204" pitchFamily="34" charset="0"/>
              </a:rPr>
              <a:t>Subclinical hyperthyroidism is associated with an increased risk of atrial fibrillation and heart failure in older adults, increased cardiovascular and all-cause mortality, and decreased bone mineral density and increased bone fracture</a:t>
            </a:r>
          </a:p>
          <a:p>
            <a:r>
              <a:rPr lang="en-US" sz="2000" dirty="0">
                <a:latin typeface="Arial" panose="020B0604020202020204" pitchFamily="34" charset="0"/>
                <a:cs typeface="Arial" panose="020B0604020202020204" pitchFamily="34" charset="0"/>
              </a:rPr>
              <a:t>The American Thyroid Association and the American Association of Clinical Endocrinologists recommend treating patients with TSH levels less than 0.1 </a:t>
            </a:r>
            <a:r>
              <a:rPr lang="en-US" sz="2000" dirty="0" err="1">
                <a:latin typeface="Arial" panose="020B0604020202020204" pitchFamily="34" charset="0"/>
                <a:cs typeface="Arial" panose="020B0604020202020204" pitchFamily="34" charset="0"/>
              </a:rPr>
              <a:t>mIU</a:t>
            </a:r>
            <a:r>
              <a:rPr lang="en-US" sz="2000" dirty="0">
                <a:latin typeface="Arial" panose="020B0604020202020204" pitchFamily="34" charset="0"/>
                <a:cs typeface="Arial" panose="020B0604020202020204" pitchFamily="34" charset="0"/>
              </a:rPr>
              <a:t>/L if they are &gt;65 years or have comorbidities such as heart disease or osteoporosis risk in postmenopausal women. </a:t>
            </a:r>
          </a:p>
        </p:txBody>
      </p:sp>
    </p:spTree>
    <p:extLst>
      <p:ext uri="{BB962C8B-B14F-4D97-AF65-F5344CB8AC3E}">
        <p14:creationId xmlns:p14="http://schemas.microsoft.com/office/powerpoint/2010/main" val="99319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Thyroiditis</a:t>
            </a:r>
          </a:p>
        </p:txBody>
      </p:sp>
      <p:sp>
        <p:nvSpPr>
          <p:cNvPr id="3" name="Content Placeholder 2"/>
          <p:cNvSpPr>
            <a:spLocks noGrp="1"/>
          </p:cNvSpPr>
          <p:nvPr>
            <p:ph idx="1"/>
          </p:nvPr>
        </p:nvSpPr>
        <p:spPr/>
        <p:txBody>
          <a:bodyPr/>
          <a:lstStyle/>
          <a:p>
            <a:r>
              <a:rPr lang="en-US" dirty="0"/>
              <a:t>Thyroiditis is a general term that encompasses several clinical disorders characterized by inflammation of the thyroid gland.</a:t>
            </a:r>
          </a:p>
          <a:p>
            <a:r>
              <a:rPr lang="en-US" dirty="0"/>
              <a:t>Chronic Autoimmune Thyroiditis (Hashimoto’s)</a:t>
            </a:r>
          </a:p>
          <a:p>
            <a:r>
              <a:rPr lang="en-US" dirty="0"/>
              <a:t>Subacute Thyroiditis</a:t>
            </a:r>
          </a:p>
          <a:p>
            <a:r>
              <a:rPr lang="en-US" dirty="0"/>
              <a:t>Infectious Thyroiditis</a:t>
            </a:r>
          </a:p>
          <a:p>
            <a:r>
              <a:rPr lang="en-US" dirty="0"/>
              <a:t>Postpartum Thyroiditis</a:t>
            </a:r>
          </a:p>
          <a:p>
            <a:r>
              <a:rPr lang="en-US" dirty="0"/>
              <a:t>Radiation induced Thyroiditis</a:t>
            </a:r>
          </a:p>
        </p:txBody>
      </p:sp>
    </p:spTree>
    <p:extLst>
      <p:ext uri="{BB962C8B-B14F-4D97-AF65-F5344CB8AC3E}">
        <p14:creationId xmlns:p14="http://schemas.microsoft.com/office/powerpoint/2010/main" val="277694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7317372"/>
              </p:ext>
            </p:extLst>
          </p:nvPr>
        </p:nvGraphicFramePr>
        <p:xfrm>
          <a:off x="378823" y="252186"/>
          <a:ext cx="11469189" cy="6305367"/>
        </p:xfrm>
        <a:graphic>
          <a:graphicData uri="http://schemas.openxmlformats.org/drawingml/2006/table">
            <a:tbl>
              <a:tblPr firstRow="1" bandRow="1">
                <a:tableStyleId>{5C22544A-7EE6-4342-B048-85BDC9FD1C3A}</a:tableStyleId>
              </a:tblPr>
              <a:tblGrid>
                <a:gridCol w="1911532">
                  <a:extLst>
                    <a:ext uri="{9D8B030D-6E8A-4147-A177-3AD203B41FA5}">
                      <a16:colId xmlns:a16="http://schemas.microsoft.com/office/drawing/2014/main" xmlns="" val="522361494"/>
                    </a:ext>
                  </a:extLst>
                </a:gridCol>
                <a:gridCol w="2226693">
                  <a:extLst>
                    <a:ext uri="{9D8B030D-6E8A-4147-A177-3AD203B41FA5}">
                      <a16:colId xmlns:a16="http://schemas.microsoft.com/office/drawing/2014/main" xmlns="" val="3052444546"/>
                    </a:ext>
                  </a:extLst>
                </a:gridCol>
                <a:gridCol w="1740247">
                  <a:extLst>
                    <a:ext uri="{9D8B030D-6E8A-4147-A177-3AD203B41FA5}">
                      <a16:colId xmlns:a16="http://schemas.microsoft.com/office/drawing/2014/main" xmlns="" val="489389983"/>
                    </a:ext>
                  </a:extLst>
                </a:gridCol>
                <a:gridCol w="1767653">
                  <a:extLst>
                    <a:ext uri="{9D8B030D-6E8A-4147-A177-3AD203B41FA5}">
                      <a16:colId xmlns:a16="http://schemas.microsoft.com/office/drawing/2014/main" xmlns="" val="1182327464"/>
                    </a:ext>
                  </a:extLst>
                </a:gridCol>
                <a:gridCol w="1911532">
                  <a:extLst>
                    <a:ext uri="{9D8B030D-6E8A-4147-A177-3AD203B41FA5}">
                      <a16:colId xmlns:a16="http://schemas.microsoft.com/office/drawing/2014/main" xmlns="" val="1134144305"/>
                    </a:ext>
                  </a:extLst>
                </a:gridCol>
                <a:gridCol w="1911532">
                  <a:extLst>
                    <a:ext uri="{9D8B030D-6E8A-4147-A177-3AD203B41FA5}">
                      <a16:colId xmlns:a16="http://schemas.microsoft.com/office/drawing/2014/main" xmlns="" val="1185302684"/>
                    </a:ext>
                  </a:extLst>
                </a:gridCol>
              </a:tblGrid>
              <a:tr h="1007084">
                <a:tc>
                  <a:txBody>
                    <a:bodyPr/>
                    <a:lstStyle/>
                    <a:p>
                      <a:r>
                        <a:rPr lang="en-US" sz="2000" dirty="0"/>
                        <a:t>Classification</a:t>
                      </a:r>
                    </a:p>
                  </a:txBody>
                  <a:tcPr/>
                </a:tc>
                <a:tc>
                  <a:txBody>
                    <a:bodyPr/>
                    <a:lstStyle/>
                    <a:p>
                      <a:r>
                        <a:rPr lang="en-US" sz="2000" dirty="0"/>
                        <a:t>Presentation</a:t>
                      </a:r>
                    </a:p>
                  </a:txBody>
                  <a:tcPr/>
                </a:tc>
                <a:tc>
                  <a:txBody>
                    <a:bodyPr/>
                    <a:lstStyle/>
                    <a:p>
                      <a:r>
                        <a:rPr lang="en-US" sz="2000" dirty="0"/>
                        <a:t>Etiology</a:t>
                      </a:r>
                    </a:p>
                  </a:txBody>
                  <a:tcPr/>
                </a:tc>
                <a:tc>
                  <a:txBody>
                    <a:bodyPr/>
                    <a:lstStyle/>
                    <a:p>
                      <a:r>
                        <a:rPr lang="en-US" sz="2000" dirty="0"/>
                        <a:t>Diagnosis</a:t>
                      </a:r>
                    </a:p>
                  </a:txBody>
                  <a:tcPr/>
                </a:tc>
                <a:tc>
                  <a:txBody>
                    <a:bodyPr/>
                    <a:lstStyle/>
                    <a:p>
                      <a:r>
                        <a:rPr lang="en-US" sz="2000" dirty="0"/>
                        <a:t>Complication</a:t>
                      </a:r>
                    </a:p>
                  </a:txBody>
                  <a:tcPr/>
                </a:tc>
                <a:tc>
                  <a:txBody>
                    <a:bodyPr/>
                    <a:lstStyle/>
                    <a:p>
                      <a:r>
                        <a:rPr lang="en-US" sz="2000" dirty="0"/>
                        <a:t>Treatment</a:t>
                      </a:r>
                    </a:p>
                  </a:txBody>
                  <a:tcPr/>
                </a:tc>
                <a:extLst>
                  <a:ext uri="{0D108BD9-81ED-4DB2-BD59-A6C34878D82A}">
                    <a16:rowId xmlns:a16="http://schemas.microsoft.com/office/drawing/2014/main" xmlns="" val="21543219"/>
                  </a:ext>
                </a:extLst>
              </a:tr>
              <a:tr h="765986">
                <a:tc>
                  <a:txBody>
                    <a:bodyPr/>
                    <a:lstStyle/>
                    <a:p>
                      <a:r>
                        <a:rPr lang="en-US" dirty="0"/>
                        <a:t>Hashimoto</a:t>
                      </a:r>
                    </a:p>
                  </a:txBody>
                  <a:tcPr/>
                </a:tc>
                <a:tc>
                  <a:txBody>
                    <a:bodyPr/>
                    <a:lstStyle/>
                    <a:p>
                      <a:r>
                        <a:rPr lang="en-US" dirty="0"/>
                        <a:t>Hypothyroidism</a:t>
                      </a:r>
                    </a:p>
                  </a:txBody>
                  <a:tcPr/>
                </a:tc>
                <a:tc>
                  <a:txBody>
                    <a:bodyPr/>
                    <a:lstStyle/>
                    <a:p>
                      <a:r>
                        <a:rPr lang="en-US" dirty="0"/>
                        <a:t>Autoimmune</a:t>
                      </a:r>
                    </a:p>
                  </a:txBody>
                  <a:tcPr/>
                </a:tc>
                <a:tc>
                  <a:txBody>
                    <a:bodyPr/>
                    <a:lstStyle/>
                    <a:p>
                      <a:r>
                        <a:rPr lang="en-US" dirty="0"/>
                        <a:t>Non-tender goiter</a:t>
                      </a:r>
                    </a:p>
                  </a:txBody>
                  <a:tcPr/>
                </a:tc>
                <a:tc>
                  <a:txBody>
                    <a:bodyPr/>
                    <a:lstStyle/>
                    <a:p>
                      <a:r>
                        <a:rPr lang="en-US" dirty="0"/>
                        <a:t>Permanent Hypothyroid</a:t>
                      </a:r>
                    </a:p>
                  </a:txBody>
                  <a:tcPr/>
                </a:tc>
                <a:tc>
                  <a:txBody>
                    <a:bodyPr/>
                    <a:lstStyle/>
                    <a:p>
                      <a:r>
                        <a:rPr lang="en-US" dirty="0"/>
                        <a:t>Levothyroxine</a:t>
                      </a:r>
                    </a:p>
                  </a:txBody>
                  <a:tcPr/>
                </a:tc>
                <a:extLst>
                  <a:ext uri="{0D108BD9-81ED-4DB2-BD59-A6C34878D82A}">
                    <a16:rowId xmlns:a16="http://schemas.microsoft.com/office/drawing/2014/main" xmlns="" val="1886961291"/>
                  </a:ext>
                </a:extLst>
              </a:tr>
              <a:tr h="1422545">
                <a:tc>
                  <a:txBody>
                    <a:bodyPr/>
                    <a:lstStyle/>
                    <a:p>
                      <a:r>
                        <a:rPr lang="en-US" dirty="0"/>
                        <a:t>Infectious</a:t>
                      </a:r>
                    </a:p>
                  </a:txBody>
                  <a:tcPr/>
                </a:tc>
                <a:tc>
                  <a:txBody>
                    <a:bodyPr/>
                    <a:lstStyle/>
                    <a:p>
                      <a:r>
                        <a:rPr lang="en-US" dirty="0"/>
                        <a:t>Thyroid pain, fever, leukocytosis</a:t>
                      </a:r>
                    </a:p>
                  </a:txBody>
                  <a:tcPr/>
                </a:tc>
                <a:tc>
                  <a:txBody>
                    <a:bodyPr/>
                    <a:lstStyle/>
                    <a:p>
                      <a:r>
                        <a:rPr lang="en-US" dirty="0"/>
                        <a:t>Infectious/ bacterial</a:t>
                      </a:r>
                      <a:r>
                        <a:rPr lang="en-US" baseline="0" dirty="0"/>
                        <a:t> </a:t>
                      </a:r>
                      <a:r>
                        <a:rPr lang="en-US" dirty="0"/>
                        <a:t>organisms</a:t>
                      </a:r>
                    </a:p>
                  </a:txBody>
                  <a:tcPr/>
                </a:tc>
                <a:tc>
                  <a:txBody>
                    <a:bodyPr/>
                    <a:lstStyle/>
                    <a:p>
                      <a:r>
                        <a:rPr lang="en-US" dirty="0"/>
                        <a:t>Blood C/S</a:t>
                      </a:r>
                    </a:p>
                    <a:p>
                      <a:r>
                        <a:rPr lang="en-US" dirty="0"/>
                        <a:t>TSH normal</a:t>
                      </a:r>
                    </a:p>
                    <a:p>
                      <a:r>
                        <a:rPr lang="en-US" dirty="0"/>
                        <a:t>Thyroid FNAC</a:t>
                      </a:r>
                    </a:p>
                  </a:txBody>
                  <a:tcPr/>
                </a:tc>
                <a:tc>
                  <a:txBody>
                    <a:bodyPr/>
                    <a:lstStyle/>
                    <a:p>
                      <a:r>
                        <a:rPr lang="en-US" dirty="0"/>
                        <a:t>Sepsis</a:t>
                      </a:r>
                    </a:p>
                    <a:p>
                      <a:r>
                        <a:rPr lang="en-US" dirty="0"/>
                        <a:t>Later </a:t>
                      </a:r>
                      <a:r>
                        <a:rPr lang="en-US" dirty="0" err="1"/>
                        <a:t>treansient</a:t>
                      </a:r>
                      <a:r>
                        <a:rPr lang="en-US" dirty="0"/>
                        <a:t> Hypo</a:t>
                      </a:r>
                    </a:p>
                  </a:txBody>
                  <a:tcPr/>
                </a:tc>
                <a:tc>
                  <a:txBody>
                    <a:bodyPr/>
                    <a:lstStyle/>
                    <a:p>
                      <a:r>
                        <a:rPr lang="en-US" dirty="0"/>
                        <a:t>Hospitalization with IV antibiotics</a:t>
                      </a:r>
                    </a:p>
                  </a:txBody>
                  <a:tcPr/>
                </a:tc>
                <a:extLst>
                  <a:ext uri="{0D108BD9-81ED-4DB2-BD59-A6C34878D82A}">
                    <a16:rowId xmlns:a16="http://schemas.microsoft.com/office/drawing/2014/main" xmlns="" val="2837767902"/>
                  </a:ext>
                </a:extLst>
              </a:tr>
              <a:tr h="765986">
                <a:tc>
                  <a:txBody>
                    <a:bodyPr/>
                    <a:lstStyle/>
                    <a:p>
                      <a:r>
                        <a:rPr lang="en-US" dirty="0"/>
                        <a:t>Postpartum</a:t>
                      </a:r>
                    </a:p>
                  </a:txBody>
                  <a:tcPr/>
                </a:tc>
                <a:tc>
                  <a:txBody>
                    <a:bodyPr/>
                    <a:lstStyle/>
                    <a:p>
                      <a:r>
                        <a:rPr lang="en-US" dirty="0"/>
                        <a:t>hyper followed by hypo</a:t>
                      </a:r>
                    </a:p>
                  </a:txBody>
                  <a:tcPr/>
                </a:tc>
                <a:tc>
                  <a:txBody>
                    <a:bodyPr/>
                    <a:lstStyle/>
                    <a:p>
                      <a:r>
                        <a:rPr lang="en-US" dirty="0"/>
                        <a:t>Autoimmune</a:t>
                      </a:r>
                    </a:p>
                  </a:txBody>
                  <a:tcPr/>
                </a:tc>
                <a:tc>
                  <a:txBody>
                    <a:bodyPr/>
                    <a:lstStyle/>
                    <a:p>
                      <a:r>
                        <a:rPr lang="en-US" dirty="0"/>
                        <a:t>TFTs, hyper</a:t>
                      </a:r>
                      <a:r>
                        <a:rPr lang="en-US" baseline="0" dirty="0"/>
                        <a:t> or </a:t>
                      </a:r>
                      <a:r>
                        <a:rPr lang="en-US" baseline="0" dirty="0" err="1"/>
                        <a:t>euthtyroid</a:t>
                      </a:r>
                      <a:endParaRPr lang="en-US" dirty="0"/>
                    </a:p>
                  </a:txBody>
                  <a:tcPr/>
                </a:tc>
                <a:tc>
                  <a:txBody>
                    <a:bodyPr/>
                    <a:lstStyle/>
                    <a:p>
                      <a:r>
                        <a:rPr lang="en-US" dirty="0"/>
                        <a:t>Hypo later</a:t>
                      </a:r>
                    </a:p>
                  </a:txBody>
                  <a:tcPr/>
                </a:tc>
                <a:tc>
                  <a:txBody>
                    <a:bodyPr/>
                    <a:lstStyle/>
                    <a:p>
                      <a:r>
                        <a:rPr lang="en-US" dirty="0"/>
                        <a:t>B-blockers/</a:t>
                      </a:r>
                      <a:r>
                        <a:rPr lang="en-US" baseline="0" dirty="0"/>
                        <a:t> Thyroxine</a:t>
                      </a:r>
                      <a:endParaRPr lang="en-US" dirty="0"/>
                    </a:p>
                  </a:txBody>
                  <a:tcPr/>
                </a:tc>
                <a:extLst>
                  <a:ext uri="{0D108BD9-81ED-4DB2-BD59-A6C34878D82A}">
                    <a16:rowId xmlns:a16="http://schemas.microsoft.com/office/drawing/2014/main" xmlns="" val="1857369186"/>
                  </a:ext>
                </a:extLst>
              </a:tr>
              <a:tr h="1094265">
                <a:tc>
                  <a:txBody>
                    <a:bodyPr/>
                    <a:lstStyle/>
                    <a:p>
                      <a:r>
                        <a:rPr lang="en-US" dirty="0"/>
                        <a:t>Radiation-induced</a:t>
                      </a:r>
                    </a:p>
                  </a:txBody>
                  <a:tcPr/>
                </a:tc>
                <a:tc>
                  <a:txBody>
                    <a:bodyPr/>
                    <a:lstStyle/>
                    <a:p>
                      <a:r>
                        <a:rPr lang="en-US" dirty="0"/>
                        <a:t>Thyroid pain &amp; transient thyrotoxicosis</a:t>
                      </a:r>
                    </a:p>
                  </a:txBody>
                  <a:tcPr/>
                </a:tc>
                <a:tc>
                  <a:txBody>
                    <a:bodyPr/>
                    <a:lstStyle/>
                    <a:p>
                      <a:r>
                        <a:rPr lang="en-US" dirty="0"/>
                        <a:t>Radiation</a:t>
                      </a:r>
                    </a:p>
                  </a:txBody>
                  <a:tcPr/>
                </a:tc>
                <a:tc>
                  <a:txBody>
                    <a:bodyPr/>
                    <a:lstStyle/>
                    <a:p>
                      <a:r>
                        <a:rPr lang="en-US" dirty="0"/>
                        <a:t>h/o radiation</a:t>
                      </a:r>
                    </a:p>
                  </a:txBody>
                  <a:tcPr/>
                </a:tc>
                <a:tc>
                  <a:txBody>
                    <a:bodyPr/>
                    <a:lstStyle/>
                    <a:p>
                      <a:r>
                        <a:rPr lang="en-US" dirty="0"/>
                        <a:t>Hyper resolves within a month</a:t>
                      </a:r>
                    </a:p>
                  </a:txBody>
                  <a:tcPr/>
                </a:tc>
                <a:tc>
                  <a:txBody>
                    <a:bodyPr/>
                    <a:lstStyle/>
                    <a:p>
                      <a:r>
                        <a:rPr lang="en-US" dirty="0"/>
                        <a:t>B-blockers &amp; NSAIDS</a:t>
                      </a:r>
                    </a:p>
                  </a:txBody>
                  <a:tcPr/>
                </a:tc>
                <a:extLst>
                  <a:ext uri="{0D108BD9-81ED-4DB2-BD59-A6C34878D82A}">
                    <a16:rowId xmlns:a16="http://schemas.microsoft.com/office/drawing/2014/main" xmlns="" val="395238958"/>
                  </a:ext>
                </a:extLst>
              </a:tr>
              <a:tr h="1249501">
                <a:tc>
                  <a:txBody>
                    <a:bodyPr/>
                    <a:lstStyle/>
                    <a:p>
                      <a:r>
                        <a:rPr lang="en-US" dirty="0"/>
                        <a:t>Subacute (</a:t>
                      </a:r>
                      <a:r>
                        <a:rPr lang="en-US" dirty="0" err="1"/>
                        <a:t>deQuervein’s</a:t>
                      </a:r>
                      <a:r>
                        <a:rPr lang="en-US" dirty="0"/>
                        <a:t>)</a:t>
                      </a:r>
                    </a:p>
                  </a:txBody>
                  <a:tcPr/>
                </a:tc>
                <a:tc>
                  <a:txBody>
                    <a:bodyPr/>
                    <a:lstStyle/>
                    <a:p>
                      <a:r>
                        <a:rPr lang="en-US" dirty="0"/>
                        <a:t>Thyroid pain, hyper followed by hypo</a:t>
                      </a:r>
                    </a:p>
                  </a:txBody>
                  <a:tcPr/>
                </a:tc>
                <a:tc>
                  <a:txBody>
                    <a:bodyPr/>
                    <a:lstStyle/>
                    <a:p>
                      <a:r>
                        <a:rPr lang="en-US" dirty="0"/>
                        <a:t>Post-viral</a:t>
                      </a:r>
                    </a:p>
                  </a:txBody>
                  <a:tcPr/>
                </a:tc>
                <a:tc>
                  <a:txBody>
                    <a:bodyPr/>
                    <a:lstStyle/>
                    <a:p>
                      <a:r>
                        <a:rPr lang="en-US" dirty="0"/>
                        <a:t>Elevated TPO</a:t>
                      </a:r>
                    </a:p>
                    <a:p>
                      <a:r>
                        <a:rPr lang="en-US" dirty="0"/>
                        <a:t>Low Radioactive I uptake</a:t>
                      </a:r>
                    </a:p>
                  </a:txBody>
                  <a:tcPr/>
                </a:tc>
                <a:tc>
                  <a:txBody>
                    <a:bodyPr/>
                    <a:lstStyle/>
                    <a:p>
                      <a:r>
                        <a:rPr lang="en-US" dirty="0" err="1"/>
                        <a:t>Euthyroid</a:t>
                      </a:r>
                      <a:r>
                        <a:rPr lang="en-US" dirty="0"/>
                        <a:t> in</a:t>
                      </a:r>
                      <a:r>
                        <a:rPr lang="en-US" baseline="0" dirty="0"/>
                        <a:t> 18mo but rarely hypo in 15% pts</a:t>
                      </a:r>
                      <a:endParaRPr lang="en-US" dirty="0"/>
                    </a:p>
                  </a:txBody>
                  <a:tcPr/>
                </a:tc>
                <a:tc>
                  <a:txBody>
                    <a:bodyPr/>
                    <a:lstStyle/>
                    <a:p>
                      <a:r>
                        <a:rPr lang="en-US" dirty="0"/>
                        <a:t>B-blockers</a:t>
                      </a:r>
                    </a:p>
                    <a:p>
                      <a:r>
                        <a:rPr lang="en-US" dirty="0"/>
                        <a:t>Thyroxine for hypo phase</a:t>
                      </a:r>
                    </a:p>
                  </a:txBody>
                  <a:tcPr/>
                </a:tc>
                <a:extLst>
                  <a:ext uri="{0D108BD9-81ED-4DB2-BD59-A6C34878D82A}">
                    <a16:rowId xmlns:a16="http://schemas.microsoft.com/office/drawing/2014/main" xmlns="" val="4166287141"/>
                  </a:ext>
                </a:extLst>
              </a:tr>
            </a:tbl>
          </a:graphicData>
        </a:graphic>
      </p:graphicFrame>
    </p:spTree>
    <p:extLst>
      <p:ext uri="{BB962C8B-B14F-4D97-AF65-F5344CB8AC3E}">
        <p14:creationId xmlns:p14="http://schemas.microsoft.com/office/powerpoint/2010/main" val="218087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Nodules</a:t>
            </a:r>
          </a:p>
        </p:txBody>
      </p:sp>
      <p:sp>
        <p:nvSpPr>
          <p:cNvPr id="3" name="Content Placeholder 2"/>
          <p:cNvSpPr>
            <a:spLocks noGrp="1"/>
          </p:cNvSpPr>
          <p:nvPr>
            <p:ph idx="1"/>
          </p:nvPr>
        </p:nvSpPr>
        <p:spPr/>
        <p:txBody>
          <a:bodyPr>
            <a:normAutofit fontScale="92500" lnSpcReduction="10000"/>
          </a:bodyPr>
          <a:lstStyle/>
          <a:p>
            <a:endParaRPr lang="en-US" dirty="0"/>
          </a:p>
          <a:p>
            <a:r>
              <a:rPr lang="en-US" sz="2000" dirty="0">
                <a:latin typeface="Arial" panose="020B0604020202020204" pitchFamily="34" charset="0"/>
                <a:cs typeface="Arial" panose="020B0604020202020204" pitchFamily="34" charset="0"/>
              </a:rPr>
              <a:t>Thyroid nodules are a common finding in the general population. </a:t>
            </a:r>
          </a:p>
          <a:p>
            <a:r>
              <a:rPr lang="en-US" sz="2000" dirty="0">
                <a:latin typeface="Arial" panose="020B0604020202020204" pitchFamily="34" charset="0"/>
                <a:cs typeface="Arial" panose="020B0604020202020204" pitchFamily="34" charset="0"/>
              </a:rPr>
              <a:t>They may present with symptoms of pressure in the neck or may be discovered during physical examination. </a:t>
            </a:r>
          </a:p>
          <a:p>
            <a:r>
              <a:rPr lang="en-US" sz="2000" dirty="0">
                <a:latin typeface="Arial" panose="020B0604020202020204" pitchFamily="34" charset="0"/>
                <a:cs typeface="Arial" panose="020B0604020202020204" pitchFamily="34" charset="0"/>
              </a:rPr>
              <a:t>Although the risk of cancer is small, it is the main reason for workup of these lesions </a:t>
            </a:r>
          </a:p>
          <a:p>
            <a:r>
              <a:rPr lang="en-US" sz="2000" dirty="0">
                <a:latin typeface="Arial" panose="020B0604020202020204" pitchFamily="34" charset="0"/>
                <a:cs typeface="Arial" panose="020B0604020202020204" pitchFamily="34" charset="0"/>
              </a:rPr>
              <a:t>Factors associated with increasing numbers and size of thyroid nodules include Graves disease and pregnancy.</a:t>
            </a:r>
          </a:p>
          <a:p>
            <a:r>
              <a:rPr lang="en-US" sz="2000" dirty="0">
                <a:latin typeface="Arial" panose="020B0604020202020204" pitchFamily="34" charset="0"/>
                <a:cs typeface="Arial" panose="020B0604020202020204" pitchFamily="34" charset="0"/>
              </a:rPr>
              <a:t>Low iodine intake is associated with an increased incidence of </a:t>
            </a:r>
            <a:r>
              <a:rPr lang="en-US" sz="2000" dirty="0" err="1">
                <a:latin typeface="Arial" panose="020B0604020202020204" pitchFamily="34" charset="0"/>
                <a:cs typeface="Arial" panose="020B0604020202020204" pitchFamily="34" charset="0"/>
              </a:rPr>
              <a:t>hyperfunctioning</a:t>
            </a:r>
            <a:r>
              <a:rPr lang="en-US" sz="2000" dirty="0">
                <a:latin typeface="Arial" panose="020B0604020202020204" pitchFamily="34" charset="0"/>
                <a:cs typeface="Arial" panose="020B0604020202020204" pitchFamily="34" charset="0"/>
              </a:rPr>
              <a:t> nodules (also called toxic adenomas)</a:t>
            </a:r>
          </a:p>
        </p:txBody>
      </p:sp>
    </p:spTree>
    <p:extLst>
      <p:ext uri="{BB962C8B-B14F-4D97-AF65-F5344CB8AC3E}">
        <p14:creationId xmlns:p14="http://schemas.microsoft.com/office/powerpoint/2010/main" val="429309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Thyroid CA</a:t>
            </a:r>
          </a:p>
        </p:txBody>
      </p:sp>
      <p:sp>
        <p:nvSpPr>
          <p:cNvPr id="3" name="Content Placeholder 2"/>
          <p:cNvSpPr>
            <a:spLocks noGrp="1"/>
          </p:cNvSpPr>
          <p:nvPr>
            <p:ph idx="1"/>
          </p:nvPr>
        </p:nvSpPr>
        <p:spPr>
          <a:xfrm>
            <a:off x="1154955" y="2603499"/>
            <a:ext cx="8761412" cy="4058557"/>
          </a:xfrm>
        </p:spPr>
        <p:txBody>
          <a:bodyPr>
            <a:normAutofit fontScale="92500" lnSpcReduction="10000"/>
          </a:bodyPr>
          <a:lstStyle/>
          <a:p>
            <a:endParaRPr lang="en-US" dirty="0"/>
          </a:p>
          <a:p>
            <a:r>
              <a:rPr lang="en-US" sz="2200" dirty="0">
                <a:latin typeface="Arial" panose="020B0604020202020204" pitchFamily="34" charset="0"/>
                <a:cs typeface="Arial" panose="020B0604020202020204" pitchFamily="34" charset="0"/>
              </a:rPr>
              <a:t>Factors associated with increased risk of thyroid cancer include :</a:t>
            </a:r>
          </a:p>
          <a:p>
            <a:r>
              <a:rPr lang="en-US" sz="2200" dirty="0">
                <a:latin typeface="Arial" panose="020B0604020202020204" pitchFamily="34" charset="0"/>
                <a:cs typeface="Arial" panose="020B0604020202020204" pitchFamily="34" charset="0"/>
              </a:rPr>
              <a:t>History of radiation to the head or neck, especially in childhood.</a:t>
            </a:r>
          </a:p>
          <a:p>
            <a:r>
              <a:rPr lang="en-US" sz="2200" dirty="0">
                <a:latin typeface="Arial" panose="020B0604020202020204" pitchFamily="34" charset="0"/>
                <a:cs typeface="Arial" panose="020B0604020202020204" pitchFamily="34" charset="0"/>
              </a:rPr>
              <a:t>The rate of malignancy for a palpable nodule in a previously irradiated thyroid is 20% to 50%</a:t>
            </a:r>
          </a:p>
          <a:p>
            <a:r>
              <a:rPr lang="en-US" sz="2200" dirty="0">
                <a:latin typeface="Arial" panose="020B0604020202020204" pitchFamily="34" charset="0"/>
                <a:cs typeface="Arial" panose="020B0604020202020204" pitchFamily="34" charset="0"/>
              </a:rPr>
              <a:t>Nodules in persons younger than 20 years or older than 70 years have an increased risk of malignancy.</a:t>
            </a:r>
          </a:p>
          <a:p>
            <a:r>
              <a:rPr lang="en-US" sz="2200" dirty="0">
                <a:latin typeface="Arial" panose="020B0604020202020204" pitchFamily="34" charset="0"/>
                <a:cs typeface="Arial" panose="020B0604020202020204" pitchFamily="34" charset="0"/>
              </a:rPr>
              <a:t>Some studies have shown men to be at higher risk than women and some suggest that thyroid cancer may be more common in patients with Graves disease.</a:t>
            </a:r>
          </a:p>
          <a:p>
            <a:r>
              <a:rPr lang="en-US" sz="2200" dirty="0">
                <a:latin typeface="Arial" panose="020B0604020202020204" pitchFamily="34" charset="0"/>
                <a:cs typeface="Arial" panose="020B0604020202020204" pitchFamily="34" charset="0"/>
              </a:rPr>
              <a:t>Family history may be an important factor. </a:t>
            </a:r>
          </a:p>
        </p:txBody>
      </p:sp>
    </p:spTree>
    <p:extLst>
      <p:ext uri="{BB962C8B-B14F-4D97-AF65-F5344CB8AC3E}">
        <p14:creationId xmlns:p14="http://schemas.microsoft.com/office/powerpoint/2010/main" val="113462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05063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Thyroid Diseases </a:t>
            </a:r>
            <a:r>
              <a:rPr lang="en-US" dirty="0"/>
              <a:t>in Pregnancy</a:t>
            </a:r>
          </a:p>
        </p:txBody>
      </p:sp>
      <p:sp>
        <p:nvSpPr>
          <p:cNvPr id="3" name="Content Placeholder 2"/>
          <p:cNvSpPr>
            <a:spLocks noGrp="1"/>
          </p:cNvSpPr>
          <p:nvPr>
            <p:ph idx="1"/>
          </p:nvPr>
        </p:nvSpPr>
        <p:spPr>
          <a:xfrm>
            <a:off x="1154955" y="2442755"/>
            <a:ext cx="8761412" cy="4415246"/>
          </a:xfrm>
        </p:spPr>
        <p:txBody>
          <a:bodyPr>
            <a:normAutofit/>
          </a:bodyPr>
          <a:lstStyle/>
          <a:p>
            <a:r>
              <a:rPr lang="en-US" dirty="0">
                <a:latin typeface="Arial" panose="020B0604020202020204" pitchFamily="34" charset="0"/>
                <a:cs typeface="Arial" panose="020B0604020202020204" pitchFamily="34" charset="0"/>
              </a:rPr>
              <a:t>Thyroid disease is the second most common endocrine disorder affecting women of reproductive age, and when untreated during pregnancy is associated with an increased risk of miscarriage, placental abruption, hypertensive disorders, and growth restriction. </a:t>
            </a:r>
          </a:p>
          <a:p>
            <a:r>
              <a:rPr lang="en-US" dirty="0">
                <a:latin typeface="Arial" panose="020B0604020202020204" pitchFamily="34" charset="0"/>
                <a:cs typeface="Arial" panose="020B0604020202020204" pitchFamily="34" charset="0"/>
              </a:rPr>
              <a:t>In women with hypothyroidism, levothyroxine is titrated to achieve a goal serum thyroid-stimulating hormone level less than 2.5 </a:t>
            </a:r>
            <a:r>
              <a:rPr lang="en-US" dirty="0" err="1">
                <a:latin typeface="Arial" panose="020B0604020202020204" pitchFamily="34" charset="0"/>
                <a:cs typeface="Arial" panose="020B0604020202020204" pitchFamily="34" charset="0"/>
              </a:rPr>
              <a:t>mIU</a:t>
            </a:r>
            <a:r>
              <a:rPr lang="en-US" dirty="0">
                <a:latin typeface="Arial" panose="020B0604020202020204" pitchFamily="34" charset="0"/>
                <a:cs typeface="Arial" panose="020B0604020202020204" pitchFamily="34" charset="0"/>
              </a:rPr>
              <a:t> per L. </a:t>
            </a:r>
          </a:p>
          <a:p>
            <a:r>
              <a:rPr lang="en-US" dirty="0">
                <a:latin typeface="Arial" panose="020B0604020202020204" pitchFamily="34" charset="0"/>
                <a:cs typeface="Arial" panose="020B0604020202020204" pitchFamily="34" charset="0"/>
              </a:rPr>
              <a:t>The preferred treatment for hyperthyroidism is </a:t>
            </a:r>
            <a:r>
              <a:rPr lang="en-US" dirty="0" err="1">
                <a:latin typeface="Arial" panose="020B0604020202020204" pitchFamily="34" charset="0"/>
                <a:cs typeface="Arial" panose="020B0604020202020204" pitchFamily="34" charset="0"/>
              </a:rPr>
              <a:t>antithyroid</a:t>
            </a:r>
            <a:r>
              <a:rPr lang="en-US" dirty="0">
                <a:latin typeface="Arial" panose="020B0604020202020204" pitchFamily="34" charset="0"/>
                <a:cs typeface="Arial" panose="020B0604020202020204" pitchFamily="34" charset="0"/>
              </a:rPr>
              <a:t> medications, with a goal of maintaining a serum free thyroxine level in the upper one-third of the normal range. </a:t>
            </a:r>
          </a:p>
          <a:p>
            <a:r>
              <a:rPr lang="en-US" dirty="0">
                <a:latin typeface="Arial" panose="020B0604020202020204" pitchFamily="34" charset="0"/>
                <a:cs typeface="Arial" panose="020B0604020202020204" pitchFamily="34" charset="0"/>
              </a:rPr>
              <a:t>Postpartum thyroiditis is the most common form of postpartum thyroid dysfunction and may present as hyper- or hypothyroidism. Symptomatic treatment is recommended for the former; levothyroxine is indicated for the latter in women who are symptomatic, breastfeeding, or who wish to become pregnant. </a:t>
            </a:r>
          </a:p>
        </p:txBody>
      </p:sp>
    </p:spTree>
    <p:extLst>
      <p:ext uri="{BB962C8B-B14F-4D97-AF65-F5344CB8AC3E}">
        <p14:creationId xmlns:p14="http://schemas.microsoft.com/office/powerpoint/2010/main" val="170094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689" y="2357846"/>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8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00446"/>
            <a:ext cx="11678194" cy="641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8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Problem</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A 37 year old house wife presented with c/o “swelling” in her neck for last few months. She also complained of weight gain &amp; fatigue.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questions will you ask in history?</a:t>
            </a:r>
          </a:p>
          <a:p>
            <a:r>
              <a:rPr lang="en-US" sz="2400" dirty="0">
                <a:latin typeface="Arial" panose="020B0604020202020204" pitchFamily="34" charset="0"/>
                <a:cs typeface="Arial" panose="020B0604020202020204" pitchFamily="34" charset="0"/>
              </a:rPr>
              <a:t>What examination will you perform?</a:t>
            </a:r>
          </a:p>
          <a:p>
            <a:r>
              <a:rPr lang="en-US" sz="2400" dirty="0">
                <a:latin typeface="Arial" panose="020B0604020202020204" pitchFamily="34" charset="0"/>
                <a:cs typeface="Arial" panose="020B0604020202020204" pitchFamily="34" charset="0"/>
              </a:rPr>
              <a:t>Which investigations you would order?</a:t>
            </a:r>
          </a:p>
        </p:txBody>
      </p:sp>
    </p:spTree>
    <p:extLst>
      <p:ext uri="{BB962C8B-B14F-4D97-AF65-F5344CB8AC3E}">
        <p14:creationId xmlns:p14="http://schemas.microsoft.com/office/powerpoint/2010/main" val="28969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568720"/>
            <a:ext cx="8761413" cy="706964"/>
          </a:xfrm>
        </p:spPr>
        <p:txBody>
          <a:bodyPr/>
          <a:lstStyle/>
          <a:p>
            <a:r>
              <a:rPr lang="en-US" dirty="0"/>
              <a:t>History &amp; Examination</a:t>
            </a:r>
          </a:p>
        </p:txBody>
      </p:sp>
      <p:sp>
        <p:nvSpPr>
          <p:cNvPr id="3" name="Content Placeholder 2"/>
          <p:cNvSpPr>
            <a:spLocks noGrp="1"/>
          </p:cNvSpPr>
          <p:nvPr>
            <p:ph sz="half" idx="1"/>
          </p:nvPr>
        </p:nvSpPr>
        <p:spPr>
          <a:xfrm>
            <a:off x="1154953" y="2420620"/>
            <a:ext cx="4825158" cy="3416301"/>
          </a:xfrm>
        </p:spPr>
        <p:txBody>
          <a:bodyPr>
            <a:noAutofit/>
          </a:bodyPr>
          <a:lstStyle/>
          <a:p>
            <a:r>
              <a:rPr lang="en-US" sz="2000" dirty="0">
                <a:latin typeface="Arial" panose="020B0604020202020204" pitchFamily="34" charset="0"/>
                <a:cs typeface="Arial" panose="020B0604020202020204" pitchFamily="34" charset="0"/>
              </a:rPr>
              <a:t>Fatigue &amp; </a:t>
            </a:r>
            <a:r>
              <a:rPr lang="en-US" sz="2000" dirty="0" err="1">
                <a:latin typeface="Arial" panose="020B0604020202020204" pitchFamily="34" charset="0"/>
                <a:cs typeface="Arial" panose="020B0604020202020204" pitchFamily="34" charset="0"/>
              </a:rPr>
              <a:t>Myalgias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Dry skin &amp; course hair/hair loss</a:t>
            </a:r>
          </a:p>
          <a:p>
            <a:r>
              <a:rPr lang="en-US" sz="2000" dirty="0">
                <a:latin typeface="Arial" panose="020B0604020202020204" pitchFamily="34" charset="0"/>
                <a:cs typeface="Arial" panose="020B0604020202020204" pitchFamily="34" charset="0"/>
              </a:rPr>
              <a:t>Hoarseness</a:t>
            </a:r>
          </a:p>
          <a:p>
            <a:r>
              <a:rPr lang="en-US" sz="2000" dirty="0">
                <a:latin typeface="Arial" panose="020B0604020202020204" pitchFamily="34" charset="0"/>
                <a:cs typeface="Arial" panose="020B0604020202020204" pitchFamily="34" charset="0"/>
              </a:rPr>
              <a:t>Depression</a:t>
            </a:r>
          </a:p>
          <a:p>
            <a:r>
              <a:rPr lang="en-US" sz="2000" dirty="0">
                <a:latin typeface="Arial" panose="020B0604020202020204" pitchFamily="34" charset="0"/>
                <a:cs typeface="Arial" panose="020B0604020202020204" pitchFamily="34" charset="0"/>
              </a:rPr>
              <a:t>Weight gain</a:t>
            </a:r>
          </a:p>
          <a:p>
            <a:r>
              <a:rPr lang="en-US" sz="2000" dirty="0">
                <a:latin typeface="Arial" panose="020B0604020202020204" pitchFamily="34" charset="0"/>
                <a:cs typeface="Arial" panose="020B0604020202020204" pitchFamily="34" charset="0"/>
              </a:rPr>
              <a:t>Cold Intolerance</a:t>
            </a:r>
          </a:p>
          <a:p>
            <a:r>
              <a:rPr lang="en-US" sz="2000" dirty="0">
                <a:latin typeface="Arial" panose="020B0604020202020204" pitchFamily="34" charset="0"/>
                <a:cs typeface="Arial" panose="020B0604020202020204" pitchFamily="34" charset="0"/>
              </a:rPr>
              <a:t>Constipation</a:t>
            </a:r>
          </a:p>
          <a:p>
            <a:r>
              <a:rPr lang="en-US" sz="2000" dirty="0">
                <a:latin typeface="Arial" panose="020B0604020202020204" pitchFamily="34" charset="0"/>
                <a:cs typeface="Arial" panose="020B0604020202020204" pitchFamily="34" charset="0"/>
              </a:rPr>
              <a:t>Menorrhagia</a:t>
            </a:r>
          </a:p>
        </p:txBody>
      </p:sp>
      <p:sp>
        <p:nvSpPr>
          <p:cNvPr id="4" name="Content Placeholder 3"/>
          <p:cNvSpPr>
            <a:spLocks noGrp="1"/>
          </p:cNvSpPr>
          <p:nvPr>
            <p:ph sz="half" idx="2"/>
          </p:nvPr>
        </p:nvSpPr>
        <p:spPr/>
        <p:txBody>
          <a:bodyPr>
            <a:normAutofit/>
          </a:bodyPr>
          <a:lstStyle/>
          <a:p>
            <a:r>
              <a:rPr lang="en-US" sz="2000" dirty="0">
                <a:latin typeface="Arial" panose="020B0604020202020204" pitchFamily="34" charset="0"/>
                <a:cs typeface="Arial" panose="020B0604020202020204" pitchFamily="34" charset="0"/>
              </a:rPr>
              <a:t>Raised BMI (Obesity)</a:t>
            </a:r>
          </a:p>
          <a:p>
            <a:r>
              <a:rPr lang="en-US" sz="2000" dirty="0">
                <a:latin typeface="Arial" panose="020B0604020202020204" pitchFamily="34" charset="0"/>
                <a:cs typeface="Arial" panose="020B0604020202020204" pitchFamily="34" charset="0"/>
              </a:rPr>
              <a:t>Bradycardia</a:t>
            </a:r>
          </a:p>
          <a:p>
            <a:r>
              <a:rPr lang="en-US" sz="2000" dirty="0">
                <a:latin typeface="Arial" panose="020B0604020202020204" pitchFamily="34" charset="0"/>
                <a:cs typeface="Arial" panose="020B0604020202020204" pitchFamily="34" charset="0"/>
              </a:rPr>
              <a:t>Diastolic hypertension</a:t>
            </a:r>
          </a:p>
          <a:p>
            <a:r>
              <a:rPr lang="en-US" sz="2000" dirty="0">
                <a:latin typeface="Arial" panose="020B0604020202020204" pitchFamily="34" charset="0"/>
                <a:cs typeface="Arial" panose="020B0604020202020204" pitchFamily="34" charset="0"/>
              </a:rPr>
              <a:t>Coarse </a:t>
            </a:r>
            <a:r>
              <a:rPr lang="en-US" sz="2000" dirty="0" err="1">
                <a:latin typeface="Arial" panose="020B0604020202020204" pitchFamily="34" charset="0"/>
                <a:cs typeface="Arial" panose="020B0604020202020204" pitchFamily="34" charset="0"/>
              </a:rPr>
              <a:t>facies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Edema</a:t>
            </a:r>
          </a:p>
          <a:p>
            <a:r>
              <a:rPr lang="en-US" sz="2000" dirty="0">
                <a:latin typeface="Arial" panose="020B0604020202020204" pitchFamily="34" charset="0"/>
                <a:cs typeface="Arial" panose="020B0604020202020204" pitchFamily="34" charset="0"/>
              </a:rPr>
              <a:t>Goiter</a:t>
            </a:r>
          </a:p>
          <a:p>
            <a:r>
              <a:rPr lang="en-US" sz="2000" dirty="0">
                <a:latin typeface="Arial" panose="020B0604020202020204" pitchFamily="34" charset="0"/>
                <a:cs typeface="Arial" panose="020B0604020202020204" pitchFamily="34" charset="0"/>
              </a:rPr>
              <a:t>Delayed deep tendon reflexes</a:t>
            </a:r>
          </a:p>
          <a:p>
            <a:endParaRPr lang="en-US" dirty="0"/>
          </a:p>
        </p:txBody>
      </p:sp>
    </p:spTree>
    <p:extLst>
      <p:ext uri="{BB962C8B-B14F-4D97-AF65-F5344CB8AC3E}">
        <p14:creationId xmlns:p14="http://schemas.microsoft.com/office/powerpoint/2010/main" val="256890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hypothyroid sign symp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9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Hypothyroidism</a:t>
            </a:r>
          </a:p>
        </p:txBody>
      </p:sp>
      <p:sp>
        <p:nvSpPr>
          <p:cNvPr id="6" name="Content Placeholder 5"/>
          <p:cNvSpPr>
            <a:spLocks noGrp="1"/>
          </p:cNvSpPr>
          <p:nvPr>
            <p:ph idx="1"/>
          </p:nvPr>
        </p:nvSpPr>
        <p:spPr>
          <a:xfrm>
            <a:off x="1154954" y="2407557"/>
            <a:ext cx="8761412" cy="4045494"/>
          </a:xfrm>
        </p:spPr>
        <p:txBody>
          <a:bodyPr>
            <a:noAutofit/>
          </a:bodyPr>
          <a:lstStyle/>
          <a:p>
            <a:r>
              <a:rPr lang="en-US" sz="2000" dirty="0">
                <a:latin typeface="Arial" panose="020B0604020202020204" pitchFamily="34" charset="0"/>
                <a:cs typeface="Arial" panose="020B0604020202020204" pitchFamily="34" charset="0"/>
              </a:rPr>
              <a:t>The best laboratory assessment of thyroid function, and the preferred test for diagnosing primary hypothyroidism, is a </a:t>
            </a:r>
            <a:r>
              <a:rPr lang="en-US" sz="2000" b="1" dirty="0">
                <a:latin typeface="Arial" panose="020B0604020202020204" pitchFamily="34" charset="0"/>
                <a:cs typeface="Arial" panose="020B0604020202020204" pitchFamily="34" charset="0"/>
              </a:rPr>
              <a:t>serum TSH test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If the serum TSH level is elevated, testing should be repeated with a serum free thyroxine (FT4) measurement</a:t>
            </a:r>
          </a:p>
          <a:p>
            <a:r>
              <a:rPr lang="en-US" sz="2000" b="1" dirty="0">
                <a:solidFill>
                  <a:schemeClr val="tx1"/>
                </a:solidFill>
                <a:latin typeface="Arial" panose="020B0604020202020204" pitchFamily="34" charset="0"/>
                <a:cs typeface="Arial" panose="020B0604020202020204" pitchFamily="34" charset="0"/>
              </a:rPr>
              <a:t>Overt primary hypothyroidism</a:t>
            </a:r>
            <a:r>
              <a:rPr lang="en-US" sz="2000" dirty="0">
                <a:latin typeface="Arial" panose="020B0604020202020204" pitchFamily="34" charset="0"/>
                <a:cs typeface="Arial" panose="020B0604020202020204" pitchFamily="34" charset="0"/>
              </a:rPr>
              <a:t> is indicated with an elevated serum TSH level and a low serum free T4 level. </a:t>
            </a:r>
          </a:p>
          <a:p>
            <a:r>
              <a:rPr lang="en-US" sz="2000" dirty="0">
                <a:latin typeface="Arial" panose="020B0604020202020204" pitchFamily="34" charset="0"/>
                <a:cs typeface="Arial" panose="020B0604020202020204" pitchFamily="34" charset="0"/>
              </a:rPr>
              <a:t>An elevated serum TSH level with a normal range serum free T4 level is consistent with </a:t>
            </a:r>
            <a:r>
              <a:rPr lang="en-US" sz="2000" b="1" dirty="0">
                <a:solidFill>
                  <a:schemeClr val="tx1"/>
                </a:solidFill>
                <a:latin typeface="Arial" panose="020B0604020202020204" pitchFamily="34" charset="0"/>
                <a:cs typeface="Arial" panose="020B0604020202020204" pitchFamily="34" charset="0"/>
              </a:rPr>
              <a:t>subclinical hypothyroidism</a:t>
            </a:r>
            <a:r>
              <a:rPr lang="en-US" sz="2000" dirty="0">
                <a:solidFill>
                  <a:schemeClr val="tx1"/>
                </a:solidFill>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A low serum free T4 level with a low, or inappropriately normal, serum TSH level is consistent with </a:t>
            </a:r>
            <a:r>
              <a:rPr lang="en-US" sz="2000" b="1" dirty="0">
                <a:solidFill>
                  <a:schemeClr val="tx1"/>
                </a:solidFill>
                <a:latin typeface="Arial" panose="020B0604020202020204" pitchFamily="34" charset="0"/>
                <a:cs typeface="Arial" panose="020B0604020202020204" pitchFamily="34" charset="0"/>
              </a:rPr>
              <a:t>secondary hypothyroidism </a:t>
            </a:r>
            <a:r>
              <a:rPr lang="en-US" sz="2000" dirty="0">
                <a:latin typeface="Arial" panose="020B0604020202020204" pitchFamily="34" charset="0"/>
                <a:cs typeface="Arial" panose="020B0604020202020204" pitchFamily="34" charset="0"/>
              </a:rPr>
              <a:t>and will usually be associated with further evidence of hypothalamic-pituitary insufficiency. </a:t>
            </a:r>
          </a:p>
        </p:txBody>
      </p:sp>
    </p:spTree>
    <p:extLst>
      <p:ext uri="{BB962C8B-B14F-4D97-AF65-F5344CB8AC3E}">
        <p14:creationId xmlns:p14="http://schemas.microsoft.com/office/powerpoint/2010/main" val="51235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Hypothyroidism</a:t>
            </a:r>
          </a:p>
        </p:txBody>
      </p:sp>
      <p:sp>
        <p:nvSpPr>
          <p:cNvPr id="3" name="Content Placeholder 2"/>
          <p:cNvSpPr>
            <a:spLocks noGrp="1"/>
          </p:cNvSpPr>
          <p:nvPr>
            <p:ph idx="1"/>
          </p:nvPr>
        </p:nvSpPr>
        <p:spPr>
          <a:xfrm>
            <a:off x="1154955" y="2351315"/>
            <a:ext cx="9164702" cy="4310742"/>
          </a:xfrm>
        </p:spPr>
        <p:txBody>
          <a:bodyPr>
            <a:noAutofit/>
          </a:bodyPr>
          <a:lstStyle/>
          <a:p>
            <a:r>
              <a:rPr lang="en-US" sz="2000" dirty="0">
                <a:solidFill>
                  <a:schemeClr val="tx1"/>
                </a:solidFill>
                <a:latin typeface="Arial" panose="020B0604020202020204" pitchFamily="34" charset="0"/>
                <a:cs typeface="Arial" panose="020B0604020202020204" pitchFamily="34" charset="0"/>
              </a:rPr>
              <a:t>Hypothyroidism may occur as a result of primary gland failure or insufficient thyroid gland stimulation by the hypothalamus or pituitary gland</a:t>
            </a:r>
          </a:p>
          <a:p>
            <a:r>
              <a:rPr lang="en-US" sz="2000" dirty="0">
                <a:solidFill>
                  <a:schemeClr val="tx1"/>
                </a:solidFill>
                <a:latin typeface="Arial" panose="020B0604020202020204" pitchFamily="34" charset="0"/>
                <a:cs typeface="Arial" panose="020B0604020202020204" pitchFamily="34" charset="0"/>
              </a:rPr>
              <a:t>Primary gland failure can result from congenital abnormalities, autoimmune destruction (Hashimoto disease), iodine deficiency, and infiltrative diseases</a:t>
            </a:r>
          </a:p>
          <a:p>
            <a:r>
              <a:rPr lang="en-US" sz="2000" dirty="0">
                <a:solidFill>
                  <a:schemeClr val="tx1"/>
                </a:solidFill>
                <a:latin typeface="Arial" panose="020B0604020202020204" pitchFamily="34" charset="0"/>
                <a:cs typeface="Arial" panose="020B0604020202020204" pitchFamily="34" charset="0"/>
              </a:rPr>
              <a:t>Iatrogenic forms of hypothyroidism occur after thyroid surgery, radioiodine therapy, and neck irradiation.</a:t>
            </a:r>
          </a:p>
          <a:p>
            <a:r>
              <a:rPr lang="en-US" sz="2000" dirty="0">
                <a:solidFill>
                  <a:schemeClr val="tx1"/>
                </a:solidFill>
                <a:latin typeface="Arial" panose="020B0604020202020204" pitchFamily="34" charset="0"/>
                <a:cs typeface="Arial" panose="020B0604020202020204" pitchFamily="34" charset="0"/>
              </a:rPr>
              <a:t>Disorders generally associated with transient hypothyroidism include postpartum thyroiditis, subacute thyroiditis, silent thyroiditis, and thyroiditis associated with thyroid-stimulating hormone (TSH) receptor-blocking antibodies</a:t>
            </a:r>
          </a:p>
          <a:p>
            <a:r>
              <a:rPr lang="en-US" sz="2000" dirty="0">
                <a:solidFill>
                  <a:schemeClr val="tx1"/>
                </a:solidFill>
                <a:latin typeface="Arial" panose="020B0604020202020204" pitchFamily="34" charset="0"/>
                <a:cs typeface="Arial" panose="020B0604020202020204" pitchFamily="34" charset="0"/>
              </a:rPr>
              <a:t>Central causes of hypothyroidism typically present with other manifestations of hypothalamic or pituitary dysfunction</a:t>
            </a:r>
          </a:p>
        </p:txBody>
      </p:sp>
    </p:spTree>
    <p:extLst>
      <p:ext uri="{BB962C8B-B14F-4D97-AF65-F5344CB8AC3E}">
        <p14:creationId xmlns:p14="http://schemas.microsoft.com/office/powerpoint/2010/main" val="164040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2738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1467</TotalTime>
  <Words>1352</Words>
  <Application>Microsoft Office PowerPoint</Application>
  <PresentationFormat>Custom</PresentationFormat>
  <Paragraphs>207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Ion Boardroom</vt:lpstr>
      <vt:lpstr>Thyroid Disorders</vt:lpstr>
      <vt:lpstr>Learning Objectives</vt:lpstr>
      <vt:lpstr>PowerPoint Presentation</vt:lpstr>
      <vt:lpstr>Patient Problem</vt:lpstr>
      <vt:lpstr>History &amp; Examination</vt:lpstr>
      <vt:lpstr>PowerPoint Presentation</vt:lpstr>
      <vt:lpstr>Types of Hypothyroidism</vt:lpstr>
      <vt:lpstr>Causes of Hypothyroidism</vt:lpstr>
      <vt:lpstr>PowerPoint Presentation</vt:lpstr>
      <vt:lpstr>Dosing Guidelines for Thyroxine</vt:lpstr>
      <vt:lpstr>Treatment Principles</vt:lpstr>
      <vt:lpstr>Myxedema Coma</vt:lpstr>
      <vt:lpstr>Patient Problem</vt:lpstr>
      <vt:lpstr>History &amp; Examination</vt:lpstr>
      <vt:lpstr>PowerPoint Presentation</vt:lpstr>
      <vt:lpstr>Causes of Hyperthyroidism</vt:lpstr>
      <vt:lpstr>PowerPoint Presentation</vt:lpstr>
      <vt:lpstr>Graves Disease</vt:lpstr>
      <vt:lpstr>TFTs in Hyperthyroidism and in Conditions Simulating Hyperthyroidism   </vt:lpstr>
      <vt:lpstr>Subclinical Hyperthyroidism</vt:lpstr>
      <vt:lpstr>Thyroiditis</vt:lpstr>
      <vt:lpstr>PowerPoint Presentation</vt:lpstr>
      <vt:lpstr>Thyroid Nodules</vt:lpstr>
      <vt:lpstr>Risk Factors for Thyroid CA</vt:lpstr>
      <vt:lpstr>PowerPoint Presentation</vt:lpstr>
      <vt:lpstr>Thyroid Diseases in Pregnancy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patients with Thyroid Disorders</dc:title>
  <dc:creator>Dr. Sadaf Satar</dc:creator>
  <cp:lastModifiedBy>Faiza Zaheer</cp:lastModifiedBy>
  <cp:revision>34</cp:revision>
  <dcterms:created xsi:type="dcterms:W3CDTF">2018-07-27T06:07:04Z</dcterms:created>
  <dcterms:modified xsi:type="dcterms:W3CDTF">2019-01-07T13:46:15Z</dcterms:modified>
</cp:coreProperties>
</file>