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311" r:id="rId6"/>
    <p:sldId id="260" r:id="rId7"/>
    <p:sldId id="261" r:id="rId8"/>
    <p:sldId id="262" r:id="rId9"/>
    <p:sldId id="263" r:id="rId10"/>
    <p:sldId id="273" r:id="rId11"/>
    <p:sldId id="274" r:id="rId12"/>
    <p:sldId id="275" r:id="rId13"/>
    <p:sldId id="309" r:id="rId14"/>
    <p:sldId id="264" r:id="rId15"/>
    <p:sldId id="265" r:id="rId16"/>
    <p:sldId id="266" r:id="rId17"/>
    <p:sldId id="267" r:id="rId18"/>
    <p:sldId id="312" r:id="rId19"/>
    <p:sldId id="268" r:id="rId20"/>
    <p:sldId id="269" r:id="rId21"/>
    <p:sldId id="270" r:id="rId22"/>
    <p:sldId id="271" r:id="rId23"/>
    <p:sldId id="272"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10"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4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TYPES OF EXERCISES IN PREGNANCY</a:t>
            </a:r>
            <a:endParaRPr lang="en-US" b="1" dirty="0"/>
          </a:p>
        </p:txBody>
      </p:sp>
      <p:sp>
        <p:nvSpPr>
          <p:cNvPr id="3" name="Subtitle 2"/>
          <p:cNvSpPr>
            <a:spLocks noGrp="1"/>
          </p:cNvSpPr>
          <p:nvPr>
            <p:ph type="subTitle" idx="1"/>
          </p:nvPr>
        </p:nvSpPr>
        <p:spPr>
          <a:xfrm>
            <a:off x="1371600" y="3886200"/>
            <a:ext cx="6400800" cy="1981200"/>
          </a:xfrm>
        </p:spPr>
        <p:txBody>
          <a:bodyPr>
            <a:normAutofit fontScale="55000" lnSpcReduction="20000"/>
          </a:bodyPr>
          <a:lstStyle/>
          <a:p>
            <a:pPr marL="465138" indent="-465138" algn="l">
              <a:buFont typeface="Arial" pitchFamily="34" charset="0"/>
              <a:buChar char="•"/>
            </a:pPr>
            <a:r>
              <a:rPr lang="en-US" b="1" dirty="0" smtClean="0"/>
              <a:t>Critical Areas of Emphasis and </a:t>
            </a:r>
            <a:r>
              <a:rPr lang="en-US" sz="4400" b="1" dirty="0" smtClean="0">
                <a:solidFill>
                  <a:srgbClr val="7030A0"/>
                </a:solidFill>
              </a:rPr>
              <a:t>Selected Exercise Techniques</a:t>
            </a:r>
            <a:endParaRPr lang="en-US" b="1" dirty="0" smtClean="0">
              <a:solidFill>
                <a:srgbClr val="7030A0"/>
              </a:solidFill>
            </a:endParaRPr>
          </a:p>
          <a:p>
            <a:pPr marL="465138" indent="-465138" algn="l">
              <a:buFont typeface="Arial" pitchFamily="34" charset="0"/>
              <a:buChar char="•"/>
            </a:pPr>
            <a:r>
              <a:rPr lang="en-US" sz="4400" b="1" dirty="0" smtClean="0">
                <a:solidFill>
                  <a:srgbClr val="D042BC"/>
                </a:solidFill>
              </a:rPr>
              <a:t>Pelvic Floor </a:t>
            </a:r>
            <a:r>
              <a:rPr lang="en-US" b="1" dirty="0" smtClean="0"/>
              <a:t>Awareness, Training, and Strengthening</a:t>
            </a:r>
          </a:p>
          <a:p>
            <a:pPr marL="465138" indent="-465138" algn="l">
              <a:buFont typeface="Arial" pitchFamily="34" charset="0"/>
              <a:buChar char="•"/>
            </a:pPr>
            <a:r>
              <a:rPr lang="en-US" sz="4400" b="1" dirty="0" smtClean="0">
                <a:solidFill>
                  <a:srgbClr val="0070C0"/>
                </a:solidFill>
              </a:rPr>
              <a:t>Relaxation and Breathing Exercises </a:t>
            </a:r>
            <a:r>
              <a:rPr lang="en-US" b="1" dirty="0" smtClean="0"/>
              <a:t>for Use During Labor</a:t>
            </a:r>
          </a:p>
          <a:p>
            <a:pPr marL="465138" indent="-465138" algn="l">
              <a:buFont typeface="Arial" pitchFamily="34" charset="0"/>
              <a:buChar char="•"/>
            </a:pPr>
            <a:endParaRPr lang="en-US" b="1" dirty="0" smtClean="0"/>
          </a:p>
          <a:p>
            <a:pPr marL="465138" indent="-465138" algn="l">
              <a:buFont typeface="Arial" pitchFamily="34" charset="0"/>
              <a:buChar char="•"/>
            </a:pPr>
            <a:endParaRPr lang="en-US" dirty="0"/>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Stabilization Exercises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exercises should be initiated and progressed at the intensity that the woman is able to </a:t>
            </a:r>
            <a:r>
              <a:rPr lang="en-US" b="1" dirty="0" smtClean="0">
                <a:solidFill>
                  <a:srgbClr val="7030A0"/>
                </a:solidFill>
              </a:rPr>
              <a:t>safely control</a:t>
            </a:r>
            <a:r>
              <a:rPr lang="en-US" dirty="0" smtClean="0"/>
              <a:t>. </a:t>
            </a:r>
          </a:p>
          <a:p>
            <a:r>
              <a:rPr lang="en-US" dirty="0" smtClean="0">
                <a:solidFill>
                  <a:srgbClr val="7030A0"/>
                </a:solidFill>
              </a:rPr>
              <a:t>Slow, controlled breathing is emphasized </a:t>
            </a:r>
            <a:r>
              <a:rPr lang="en-US" dirty="0" smtClean="0"/>
              <a:t>while developing the stabilizing function of the muscles. </a:t>
            </a:r>
          </a:p>
          <a:p>
            <a:r>
              <a:rPr lang="en-US" dirty="0" smtClean="0"/>
              <a:t>As pregnancy progresses, the abdominals will undergo extreme overstretching. Therefore</a:t>
            </a:r>
            <a:r>
              <a:rPr lang="en-US" dirty="0" smtClean="0">
                <a:solidFill>
                  <a:srgbClr val="7030A0"/>
                </a:solidFill>
              </a:rPr>
              <a:t>, exercise must be adapted to meet the needs of each individual</a:t>
            </a:r>
            <a:r>
              <a:rPr lang="en-US" dirty="0" smtClean="0"/>
              <a:t>, and periodic reassessment must be done (approximately every 4 weeks during pregnancy)</a:t>
            </a:r>
            <a:endParaRPr lang="en-US"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PRECAUTIONS</a:t>
            </a:r>
            <a:endParaRPr lang="en-US"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US" dirty="0" smtClean="0"/>
              <a:t>Because the trunk muscles are contracting </a:t>
            </a:r>
            <a:r>
              <a:rPr lang="en-US" dirty="0" err="1" smtClean="0"/>
              <a:t>isometrically</a:t>
            </a:r>
            <a:r>
              <a:rPr lang="en-US" dirty="0" smtClean="0"/>
              <a:t> in many of the stabilization exercises, there is a </a:t>
            </a:r>
            <a:r>
              <a:rPr lang="en-US" b="1" dirty="0" smtClean="0">
                <a:solidFill>
                  <a:srgbClr val="00B0F0"/>
                </a:solidFill>
              </a:rPr>
              <a:t>tendency to hold the breath</a:t>
            </a:r>
            <a:r>
              <a:rPr lang="en-US" dirty="0" smtClean="0"/>
              <a:t>; this is detrimental to the blood pressure and heart rate. Caution the woman to maintain a relaxed breathing pattern and exhale during the exertion phase of each exercise.</a:t>
            </a:r>
          </a:p>
          <a:p>
            <a:r>
              <a:rPr lang="en-US" dirty="0" smtClean="0"/>
              <a:t>If </a:t>
            </a:r>
            <a:r>
              <a:rPr lang="en-US" b="1" dirty="0" err="1" smtClean="0">
                <a:solidFill>
                  <a:srgbClr val="00B0F0"/>
                </a:solidFill>
              </a:rPr>
              <a:t>diastasis</a:t>
            </a:r>
            <a:r>
              <a:rPr lang="en-US" b="1" dirty="0" smtClean="0">
                <a:solidFill>
                  <a:srgbClr val="00B0F0"/>
                </a:solidFill>
              </a:rPr>
              <a:t> </a:t>
            </a:r>
            <a:r>
              <a:rPr lang="en-US" b="1" dirty="0" err="1" smtClean="0">
                <a:solidFill>
                  <a:srgbClr val="00B0F0"/>
                </a:solidFill>
              </a:rPr>
              <a:t>recti</a:t>
            </a:r>
            <a:r>
              <a:rPr lang="en-US" b="1" dirty="0" smtClean="0">
                <a:solidFill>
                  <a:srgbClr val="00B0F0"/>
                </a:solidFill>
              </a:rPr>
              <a:t> </a:t>
            </a:r>
            <a:r>
              <a:rPr lang="en-US" dirty="0" smtClean="0"/>
              <a:t>is present, adapt the stabilization exercises to protect the </a:t>
            </a:r>
            <a:r>
              <a:rPr lang="en-US" dirty="0" err="1" smtClean="0"/>
              <a:t>linea</a:t>
            </a:r>
            <a:r>
              <a:rPr lang="en-US" dirty="0" smtClean="0"/>
              <a:t> alba as described in the Corrective Exercises for </a:t>
            </a:r>
            <a:r>
              <a:rPr lang="en-US" dirty="0" err="1" smtClean="0"/>
              <a:t>Diastasis</a:t>
            </a:r>
            <a:r>
              <a:rPr lang="en-US" dirty="0" smtClean="0"/>
              <a:t> </a:t>
            </a:r>
            <a:r>
              <a:rPr lang="en-US" dirty="0" err="1" smtClean="0"/>
              <a:t>Recti</a:t>
            </a:r>
            <a:r>
              <a:rPr lang="en-US" dirty="0" smtClean="0"/>
              <a:t> section. Any progression of postpartum abdominal strengthening exercises should be postponed until the </a:t>
            </a:r>
            <a:r>
              <a:rPr lang="en-US" dirty="0" err="1" smtClean="0"/>
              <a:t>diastasis</a:t>
            </a:r>
            <a:r>
              <a:rPr lang="en-US" dirty="0" smtClean="0"/>
              <a:t> has been corrected to two finger widths or less.</a:t>
            </a:r>
          </a:p>
          <a:p>
            <a:r>
              <a:rPr lang="en-US" dirty="0" smtClean="0"/>
              <a:t>Keep in mind the </a:t>
            </a:r>
            <a:r>
              <a:rPr lang="en-US" b="1" dirty="0" smtClean="0">
                <a:solidFill>
                  <a:srgbClr val="00B0F0"/>
                </a:solidFill>
              </a:rPr>
              <a:t>5-minute time limit for supine positioning </a:t>
            </a:r>
            <a:r>
              <a:rPr lang="en-US" dirty="0" smtClean="0"/>
              <a:t>when prescribing abdominal exercises after 13 weeks’ gestation.</a:t>
            </a:r>
            <a:endParaRPr lang="en-US" dirty="0"/>
          </a:p>
        </p:txBody>
      </p:sp>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57200" y="381000"/>
            <a:ext cx="8077199" cy="6096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Dynamic Trunk Exercises</a:t>
            </a:r>
            <a:endParaRPr lang="en-US" dirty="0"/>
          </a:p>
        </p:txBody>
      </p:sp>
      <p:sp>
        <p:nvSpPr>
          <p:cNvPr id="3" name="Rectangle 2"/>
          <p:cNvSpPr/>
          <p:nvPr/>
        </p:nvSpPr>
        <p:spPr>
          <a:xfrm>
            <a:off x="2667714" y="1828800"/>
            <a:ext cx="350448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buNone/>
            </a:pPr>
            <a:r>
              <a:rPr lang="en-US" sz="2800" b="1" dirty="0" smtClean="0"/>
              <a:t>Pelvic Motion Training</a:t>
            </a:r>
          </a:p>
        </p:txBody>
      </p:sp>
      <p:sp>
        <p:nvSpPr>
          <p:cNvPr id="4" name="Rectangle 3"/>
          <p:cNvSpPr/>
          <p:nvPr/>
        </p:nvSpPr>
        <p:spPr>
          <a:xfrm>
            <a:off x="2743914" y="2819400"/>
            <a:ext cx="295106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i="1" dirty="0" smtClean="0"/>
              <a:t>Pelvic tilt exercises</a:t>
            </a:r>
            <a:endParaRPr lang="en-US" sz="2800" b="1" dirty="0"/>
          </a:p>
        </p:txBody>
      </p:sp>
      <p:sp>
        <p:nvSpPr>
          <p:cNvPr id="5" name="Rectangle 4"/>
          <p:cNvSpPr/>
          <p:nvPr/>
        </p:nvSpPr>
        <p:spPr>
          <a:xfrm>
            <a:off x="2743914" y="3886200"/>
            <a:ext cx="186525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i="1" dirty="0" smtClean="0"/>
              <a:t>Pelvic clock</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Dynamic Trunk Exercises</a:t>
            </a:r>
            <a:endParaRPr lang="en-US" dirty="0"/>
          </a:p>
        </p:txBody>
      </p:sp>
      <p:sp>
        <p:nvSpPr>
          <p:cNvPr id="3" name="Content Placeholder 2"/>
          <p:cNvSpPr>
            <a:spLocks noGrp="1"/>
          </p:cNvSpPr>
          <p:nvPr>
            <p:ph idx="1"/>
          </p:nvPr>
        </p:nvSpPr>
        <p:spPr>
          <a:xfrm>
            <a:off x="457200" y="1600201"/>
            <a:ext cx="8229600" cy="2743200"/>
          </a:xfrm>
        </p:spPr>
        <p:txBody>
          <a:bodyPr/>
          <a:lstStyle/>
          <a:p>
            <a:pPr>
              <a:buNone/>
            </a:pPr>
            <a:r>
              <a:rPr lang="en-US" b="1" dirty="0" smtClean="0"/>
              <a:t>Pelvic Motion Training</a:t>
            </a:r>
          </a:p>
          <a:p>
            <a:r>
              <a:rPr lang="en-US" dirty="0" smtClean="0"/>
              <a:t>These exercises are helpful in cases of </a:t>
            </a:r>
            <a:r>
              <a:rPr lang="en-US" b="1" dirty="0" smtClean="0">
                <a:solidFill>
                  <a:srgbClr val="00B0F0"/>
                </a:solidFill>
              </a:rPr>
              <a:t>posture-related back pain</a:t>
            </a:r>
            <a:r>
              <a:rPr lang="en-US" dirty="0" smtClean="0"/>
              <a:t>; they are beneficial for improving </a:t>
            </a:r>
            <a:r>
              <a:rPr lang="en-US" dirty="0" err="1" smtClean="0">
                <a:solidFill>
                  <a:srgbClr val="00B0F0"/>
                </a:solidFill>
              </a:rPr>
              <a:t>proprioceptive</a:t>
            </a:r>
            <a:r>
              <a:rPr lang="en-US" dirty="0" smtClean="0">
                <a:solidFill>
                  <a:srgbClr val="00B0F0"/>
                </a:solidFill>
              </a:rPr>
              <a:t> awareness</a:t>
            </a:r>
            <a:r>
              <a:rPr lang="en-US" dirty="0" smtClean="0"/>
              <a:t>, as well as lumbar, pelvic, and hip mobility.</a:t>
            </a: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Pelvic tilt exercises</a:t>
            </a:r>
            <a:endParaRPr lang="en-US" dirty="0"/>
          </a:p>
        </p:txBody>
      </p:sp>
      <p:sp>
        <p:nvSpPr>
          <p:cNvPr id="3" name="Content Placeholder 2"/>
          <p:cNvSpPr>
            <a:spLocks noGrp="1"/>
          </p:cNvSpPr>
          <p:nvPr>
            <p:ph idx="1"/>
          </p:nvPr>
        </p:nvSpPr>
        <p:spPr>
          <a:xfrm>
            <a:off x="457200" y="1600201"/>
            <a:ext cx="8229600" cy="2514600"/>
          </a:xfrm>
        </p:spPr>
        <p:txBody>
          <a:bodyPr>
            <a:normAutofit fontScale="85000" lnSpcReduction="10000"/>
          </a:bodyPr>
          <a:lstStyle/>
          <a:p>
            <a:r>
              <a:rPr lang="en-US" dirty="0" smtClean="0"/>
              <a:t>Begin in quadruped (on hands and knees). </a:t>
            </a:r>
          </a:p>
          <a:p>
            <a:r>
              <a:rPr lang="en-US" dirty="0" smtClean="0"/>
              <a:t>Instruct the patient to perform a posterior pelvic tilt. While the patient keeps her back straight, have her </a:t>
            </a:r>
            <a:r>
              <a:rPr lang="en-US" dirty="0" err="1" smtClean="0"/>
              <a:t>isometrically</a:t>
            </a:r>
            <a:r>
              <a:rPr lang="en-US" dirty="0" smtClean="0"/>
              <a:t> tighten (imagine drawing in) the lower abdominals and hold, then release and perform an anterior tilt through very small range.</a:t>
            </a:r>
            <a:endParaRPr lang="en-US" dirty="0"/>
          </a:p>
        </p:txBody>
      </p:sp>
      <p:sp>
        <p:nvSpPr>
          <p:cNvPr id="21506" name="AutoShape 2" descr="http://emedicalhub.com/wp-content/uploads/2014/06/pelvic-tilt-exercise-during-pregnancy-to-prevent-swellin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http://emedicalhub.com/wp-content/uploads/2014/06/pelvic-tilt-exercise-during-pregnancy-to-prevent-swellin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http://emedicalhub.com/wp-content/uploads/2014/06/pelvic-tilt-exercise-during-pregnancy-to-prevent-swellin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2" name="Picture 8" descr="http://www.amyjaya.com/wp-content/uploads/2014/02/cat.png"/>
          <p:cNvPicPr>
            <a:picLocks noChangeAspect="1" noChangeArrowheads="1"/>
          </p:cNvPicPr>
          <p:nvPr/>
        </p:nvPicPr>
        <p:blipFill>
          <a:blip r:embed="rId2" cstate="print"/>
          <a:srcRect/>
          <a:stretch>
            <a:fillRect/>
          </a:stretch>
        </p:blipFill>
        <p:spPr bwMode="auto">
          <a:xfrm>
            <a:off x="2362200" y="4191000"/>
            <a:ext cx="4705350" cy="2105026"/>
          </a:xfrm>
          <a:prstGeom prst="rect">
            <a:avLst/>
          </a:prstGeom>
          <a:noFill/>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additional exercise, while holding the abdominals in and the back straight, have the </a:t>
            </a:r>
            <a:r>
              <a:rPr lang="en-US" b="1" dirty="0" smtClean="0">
                <a:solidFill>
                  <a:srgbClr val="00B0F0"/>
                </a:solidFill>
              </a:rPr>
              <a:t>woman laterally </a:t>
            </a:r>
            <a:r>
              <a:rPr lang="en-US" b="1" dirty="0" err="1" smtClean="0">
                <a:solidFill>
                  <a:srgbClr val="00B0F0"/>
                </a:solidFill>
              </a:rPr>
              <a:t>ﬂex</a:t>
            </a:r>
            <a:r>
              <a:rPr lang="en-US" b="1" dirty="0" smtClean="0">
                <a:solidFill>
                  <a:srgbClr val="00B0F0"/>
                </a:solidFill>
              </a:rPr>
              <a:t> </a:t>
            </a:r>
            <a:r>
              <a:rPr lang="en-US" dirty="0" smtClean="0"/>
              <a:t>the trunk to the right (side-bend to the right), looking at the right hip, then reverse to the left.</a:t>
            </a:r>
          </a:p>
          <a:p>
            <a:r>
              <a:rPr lang="en-US" dirty="0" smtClean="0"/>
              <a:t>Have the woman </a:t>
            </a:r>
            <a:r>
              <a:rPr lang="en-US" dirty="0" smtClean="0">
                <a:solidFill>
                  <a:srgbClr val="00B0F0"/>
                </a:solidFill>
              </a:rPr>
              <a:t>practice pelvic tilt exercises in a variety of positions</a:t>
            </a:r>
            <a:r>
              <a:rPr lang="en-US" dirty="0" smtClean="0"/>
              <a:t>, including side-lying and standing.</a:t>
            </a:r>
            <a:endParaRPr lang="en-US" dirty="0"/>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04800" y="904875"/>
            <a:ext cx="2933700" cy="221932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3962400" y="1076325"/>
            <a:ext cx="4419600" cy="2657475"/>
          </a:xfrm>
          <a:prstGeom prst="rect">
            <a:avLst/>
          </a:prstGeom>
          <a:noFill/>
          <a:ln w="9525">
            <a:noFill/>
            <a:miter lim="800000"/>
            <a:headEnd/>
            <a:tailEnd/>
          </a:ln>
        </p:spPr>
      </p:pic>
      <p:pic>
        <p:nvPicPr>
          <p:cNvPr id="23558" name="Picture 6"/>
          <p:cNvPicPr>
            <a:picLocks noChangeAspect="1" noChangeArrowheads="1"/>
          </p:cNvPicPr>
          <p:nvPr/>
        </p:nvPicPr>
        <p:blipFill>
          <a:blip r:embed="rId4" cstate="print"/>
          <a:srcRect/>
          <a:stretch>
            <a:fillRect/>
          </a:stretch>
        </p:blipFill>
        <p:spPr bwMode="auto">
          <a:xfrm>
            <a:off x="2209800" y="4191000"/>
            <a:ext cx="3924300" cy="215265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072431" y="381000"/>
            <a:ext cx="4185369" cy="3048000"/>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3165116" y="3581400"/>
            <a:ext cx="5016860" cy="3124200"/>
          </a:xfrm>
          <a:prstGeom prst="rect">
            <a:avLst/>
          </a:prstGeom>
          <a:noFill/>
          <a:ln w="9525">
            <a:noFill/>
            <a:miter lim="800000"/>
            <a:headEnd/>
            <a:tailEnd/>
          </a:ln>
        </p:spPr>
      </p:pic>
    </p:spTree>
    <p:extLst>
      <p:ext uri="{BB962C8B-B14F-4D97-AF65-F5344CB8AC3E}">
        <p14:creationId xmlns:p14="http://schemas.microsoft.com/office/powerpoint/2010/main" val="426599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Pelvic clock</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With the woman hook-lying, ask her to visualize the face of a clock on her lower abdomen. The umbilicus is 12 o’clock and the pubic </a:t>
            </a:r>
            <a:r>
              <a:rPr lang="en-US" i="1" dirty="0" err="1" smtClean="0"/>
              <a:t>symphysis</a:t>
            </a:r>
            <a:r>
              <a:rPr lang="en-US" i="1" dirty="0" smtClean="0"/>
              <a:t> is 6 o’clock. The patient’s legs may move slightly while performing this exercise.</a:t>
            </a:r>
          </a:p>
          <a:p>
            <a:r>
              <a:rPr lang="en-US" dirty="0" smtClean="0"/>
              <a:t>Have her begin with gentle movements back and forth between 12 and 6 o’clock (the basic pelvic tilt exercise).</a:t>
            </a:r>
          </a:p>
          <a:p>
            <a:r>
              <a:rPr lang="en-US" dirty="0" smtClean="0"/>
              <a:t>Then ask her to move back and forth between 3 o’clock (weight shifted to left hip) and 9 o’clock (weight shifted to the right hip).</a:t>
            </a:r>
          </a:p>
          <a:p>
            <a:r>
              <a:rPr lang="en-US" dirty="0" smtClean="0"/>
              <a:t>Then move in a clockwise manner from 12 to 3 to 6 to 9 and then back to 12 o’clock,  then reverse.</a:t>
            </a:r>
            <a:endParaRPr lang="en-US" dirty="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TYPES OF EXERCISES IN PREGNANCY</a:t>
            </a:r>
            <a:endParaRPr lang="en-US" b="1" dirty="0"/>
          </a:p>
        </p:txBody>
      </p:sp>
      <p:sp>
        <p:nvSpPr>
          <p:cNvPr id="4" name="Rectangle 3"/>
          <p:cNvSpPr/>
          <p:nvPr/>
        </p:nvSpPr>
        <p:spPr>
          <a:xfrm>
            <a:off x="461462" y="1563469"/>
            <a:ext cx="380644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Posture Exercises</a:t>
            </a:r>
          </a:p>
          <a:p>
            <a:endParaRPr lang="en-US" sz="2400" b="1" dirty="0"/>
          </a:p>
        </p:txBody>
      </p:sp>
      <p:sp>
        <p:nvSpPr>
          <p:cNvPr id="5" name="Rectangle 4"/>
          <p:cNvSpPr/>
          <p:nvPr/>
        </p:nvSpPr>
        <p:spPr>
          <a:xfrm>
            <a:off x="457200" y="2826603"/>
            <a:ext cx="38100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pt-BR" sz="2400" b="1" dirty="0" smtClean="0"/>
              <a:t>Corrective Exercises for Diastasis Recti</a:t>
            </a:r>
          </a:p>
        </p:txBody>
      </p:sp>
      <p:sp>
        <p:nvSpPr>
          <p:cNvPr id="6" name="Rectangle 5"/>
          <p:cNvSpPr/>
          <p:nvPr/>
        </p:nvSpPr>
        <p:spPr>
          <a:xfrm>
            <a:off x="457200" y="3969603"/>
            <a:ext cx="38100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Stabilization Exercises</a:t>
            </a:r>
          </a:p>
          <a:p>
            <a:endParaRPr lang="en-US" sz="2400" b="1" dirty="0"/>
          </a:p>
        </p:txBody>
      </p:sp>
      <p:sp>
        <p:nvSpPr>
          <p:cNvPr id="7" name="Rectangle 6"/>
          <p:cNvSpPr/>
          <p:nvPr/>
        </p:nvSpPr>
        <p:spPr>
          <a:xfrm>
            <a:off x="457200" y="5036403"/>
            <a:ext cx="381486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Dynamic Trunk Exercises</a:t>
            </a:r>
          </a:p>
          <a:p>
            <a:endParaRPr lang="en-US" sz="2400" b="1" dirty="0"/>
          </a:p>
        </p:txBody>
      </p:sp>
      <p:sp>
        <p:nvSpPr>
          <p:cNvPr id="8" name="Rectangle 7"/>
          <p:cNvSpPr/>
          <p:nvPr/>
        </p:nvSpPr>
        <p:spPr>
          <a:xfrm>
            <a:off x="5029200" y="1524000"/>
            <a:ext cx="3810000"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Modified Upper and Lower Extremity </a:t>
            </a:r>
            <a:r>
              <a:rPr lang="en-US" sz="2800" b="1" dirty="0" smtClean="0">
                <a:solidFill>
                  <a:srgbClr val="FFFF00"/>
                </a:solidFill>
              </a:rPr>
              <a:t>Strengthening</a:t>
            </a:r>
            <a:endParaRPr lang="en-US" sz="2400" b="1" dirty="0">
              <a:solidFill>
                <a:srgbClr val="FFFF00"/>
              </a:solidFill>
            </a:endParaRPr>
          </a:p>
        </p:txBody>
      </p:sp>
      <p:sp>
        <p:nvSpPr>
          <p:cNvPr id="9" name="Rectangle 8"/>
          <p:cNvSpPr/>
          <p:nvPr/>
        </p:nvSpPr>
        <p:spPr>
          <a:xfrm>
            <a:off x="5029200" y="2593538"/>
            <a:ext cx="38100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solidFill>
                  <a:srgbClr val="FFFF00"/>
                </a:solidFill>
              </a:rPr>
              <a:t>Pelvic Floor </a:t>
            </a:r>
            <a:r>
              <a:rPr lang="en-US" sz="2400" b="1" dirty="0" smtClean="0"/>
              <a:t>Awareness, Training, and Strengthening</a:t>
            </a:r>
            <a:endParaRPr lang="en-US" sz="2400" b="1" dirty="0"/>
          </a:p>
        </p:txBody>
      </p:sp>
      <p:sp>
        <p:nvSpPr>
          <p:cNvPr id="10" name="Rectangle 9"/>
          <p:cNvSpPr/>
          <p:nvPr/>
        </p:nvSpPr>
        <p:spPr>
          <a:xfrm>
            <a:off x="5029200" y="3620869"/>
            <a:ext cx="38100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solidFill>
                  <a:srgbClr val="FFFF00"/>
                </a:solidFill>
              </a:rPr>
              <a:t>Relaxation</a:t>
            </a:r>
            <a:r>
              <a:rPr lang="en-US" sz="2400" b="1" dirty="0" smtClean="0"/>
              <a:t> and Breathing Exercises for Use During Labor</a:t>
            </a:r>
            <a:endParaRPr lang="en-US" sz="2400" b="1" dirty="0"/>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With practice, these will become very smooth and rhythmical movements and will not require such concentration on each number of the clock. </a:t>
            </a:r>
          </a:p>
          <a:p>
            <a:r>
              <a:rPr lang="en-US" dirty="0" smtClean="0"/>
              <a:t>Continue relaxed breathing throughout the exercise, and do not force any part of the movement. </a:t>
            </a:r>
          </a:p>
          <a:p>
            <a:r>
              <a:rPr lang="en-US" dirty="0" smtClean="0"/>
              <a:t>If the patient has difficulty with the motion, make the clock “smaller” until coordination improve</a:t>
            </a:r>
            <a:endParaRPr lang="en-US" dirty="0"/>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57200" y="1219200"/>
            <a:ext cx="2962275" cy="4038600"/>
          </a:xfrm>
          <a:prstGeom prst="rect">
            <a:avLst/>
          </a:prstGeom>
          <a:noFill/>
          <a:ln w="9525">
            <a:noFill/>
            <a:miter lim="800000"/>
            <a:headEnd/>
            <a:tailEnd/>
          </a:ln>
        </p:spPr>
      </p:pic>
      <p:pic>
        <p:nvPicPr>
          <p:cNvPr id="24580" name="Picture 4" descr="http://www.evenstar8.co.uk/fel2.jpg"/>
          <p:cNvPicPr>
            <a:picLocks noChangeAspect="1" noChangeArrowheads="1"/>
          </p:cNvPicPr>
          <p:nvPr/>
        </p:nvPicPr>
        <p:blipFill>
          <a:blip r:embed="rId3" cstate="print"/>
          <a:srcRect/>
          <a:stretch>
            <a:fillRect/>
          </a:stretch>
        </p:blipFill>
        <p:spPr bwMode="auto">
          <a:xfrm>
            <a:off x="3962400" y="990600"/>
            <a:ext cx="1428750" cy="1428750"/>
          </a:xfrm>
          <a:prstGeom prst="rect">
            <a:avLst/>
          </a:prstGeom>
          <a:noFill/>
        </p:spPr>
      </p:pic>
      <p:pic>
        <p:nvPicPr>
          <p:cNvPr id="24582" name="Picture 6" descr="http://1.bp.blogspot.com/-Kdys74MLBgs/UWMD_Ip08NI/AAAAAAAABA8/_az4gQxHET0/s1600/pHipASISClock.gif"/>
          <p:cNvPicPr>
            <a:picLocks noChangeAspect="1" noChangeArrowheads="1"/>
          </p:cNvPicPr>
          <p:nvPr/>
        </p:nvPicPr>
        <p:blipFill>
          <a:blip r:embed="rId4" cstate="print"/>
          <a:srcRect/>
          <a:stretch>
            <a:fillRect/>
          </a:stretch>
        </p:blipFill>
        <p:spPr bwMode="auto">
          <a:xfrm>
            <a:off x="6477000" y="457200"/>
            <a:ext cx="2105025" cy="2171701"/>
          </a:xfrm>
          <a:prstGeom prst="rect">
            <a:avLst/>
          </a:prstGeom>
          <a:noFill/>
        </p:spPr>
      </p:pic>
      <p:pic>
        <p:nvPicPr>
          <p:cNvPr id="24584" name="Picture 8" descr="http://1.bp.blogspot.com/-Yw_hXr3iZZw/UhfMoDI1zyI/AAAAAAAAC0E/by2mokrTtEs/s1600/clock.jpeg"/>
          <p:cNvPicPr>
            <a:picLocks noChangeAspect="1" noChangeArrowheads="1"/>
          </p:cNvPicPr>
          <p:nvPr/>
        </p:nvPicPr>
        <p:blipFill>
          <a:blip r:embed="rId5" cstate="print"/>
          <a:srcRect/>
          <a:stretch>
            <a:fillRect/>
          </a:stretch>
        </p:blipFill>
        <p:spPr bwMode="auto">
          <a:xfrm>
            <a:off x="4038599" y="3733800"/>
            <a:ext cx="4321672" cy="2143126"/>
          </a:xfrm>
          <a:prstGeom prst="rect">
            <a:avLst/>
          </a:prstGeom>
          <a:noFill/>
        </p:spPr>
      </p:pic>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Pelvic clock progressions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Use the visual imagery of cutting the face of the clock in half so that there is a right side and a left side or a top half and a bottom half. Have the woman move her pelvis through the arc on the one side and back through the middle of the clock, and then move the pelvis through the opposite side and back through the middle. Initially, the woman may notice asymmetry when comparing the halves; this will improve with time.</a:t>
            </a:r>
          </a:p>
          <a:p>
            <a:r>
              <a:rPr lang="en-US" dirty="0" smtClean="0"/>
              <a:t>Once the patient understands and is able to perform the clockwise pattern, have her do counterclockwise motions with all of the activities mentioned previously, and then progress the exercises to the sitting position.</a:t>
            </a:r>
          </a:p>
          <a:p>
            <a:pPr>
              <a:buNone/>
            </a:pPr>
            <a:endParaRPr lang="en-US" dirty="0"/>
          </a:p>
        </p:txBody>
      </p:sp>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2.bp.blogspot.com/-ODlb6M9-RjA/UD6RXPPGluI/AAAAAAAABFo/YFNxYpBEFG8/s1600/day45.jpg"/>
          <p:cNvPicPr>
            <a:picLocks noChangeAspect="1" noChangeArrowheads="1"/>
          </p:cNvPicPr>
          <p:nvPr/>
        </p:nvPicPr>
        <p:blipFill>
          <a:blip r:embed="rId2" cstate="print"/>
          <a:srcRect/>
          <a:stretch>
            <a:fillRect/>
          </a:stretch>
        </p:blipFill>
        <p:spPr bwMode="auto">
          <a:xfrm>
            <a:off x="228600" y="685800"/>
            <a:ext cx="4781550" cy="5715000"/>
          </a:xfrm>
          <a:prstGeom prst="rect">
            <a:avLst/>
          </a:prstGeom>
          <a:noFill/>
        </p:spPr>
      </p:pic>
      <p:pic>
        <p:nvPicPr>
          <p:cNvPr id="28676" name="Picture 4" descr="https://encrypted-tbn3.gstatic.com/images?q=tbn:ANd9GcTEmxs5ymKYwXqAuvDFrbc_3lX21JYmPsgjDo2YRGZd74vv-TtXVw"/>
          <p:cNvPicPr>
            <a:picLocks noChangeAspect="1" noChangeArrowheads="1"/>
          </p:cNvPicPr>
          <p:nvPr/>
        </p:nvPicPr>
        <p:blipFill>
          <a:blip r:embed="rId3" cstate="print"/>
          <a:srcRect/>
          <a:stretch>
            <a:fillRect/>
          </a:stretch>
        </p:blipFill>
        <p:spPr bwMode="auto">
          <a:xfrm>
            <a:off x="4952999" y="1981200"/>
            <a:ext cx="3946071" cy="22098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normAutofit fontScale="90000"/>
          </a:bodyPr>
          <a:lstStyle/>
          <a:p>
            <a:r>
              <a:rPr lang="en-US" b="1" dirty="0" smtClean="0"/>
              <a:t>Modified Upper and Lower Extremity Strengthening</a:t>
            </a:r>
            <a:endParaRPr lang="en-US" dirty="0"/>
          </a:p>
        </p:txBody>
      </p:sp>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Standing Push-Ups</a:t>
            </a:r>
            <a:endParaRPr lang="en-US" dirty="0"/>
          </a:p>
        </p:txBody>
      </p:sp>
      <p:sp>
        <p:nvSpPr>
          <p:cNvPr id="3" name="Content Placeholder 2"/>
          <p:cNvSpPr>
            <a:spLocks noGrp="1"/>
          </p:cNvSpPr>
          <p:nvPr>
            <p:ph idx="1"/>
          </p:nvPr>
        </p:nvSpPr>
        <p:spPr>
          <a:xfrm>
            <a:off x="457200" y="1600200"/>
            <a:ext cx="4953000" cy="4525963"/>
          </a:xfrm>
        </p:spPr>
        <p:txBody>
          <a:bodyPr>
            <a:normAutofit fontScale="70000" lnSpcReduction="20000"/>
          </a:bodyPr>
          <a:lstStyle/>
          <a:p>
            <a:pPr algn="just">
              <a:buNone/>
            </a:pPr>
            <a:r>
              <a:rPr lang="en-US" b="1" i="1" dirty="0" smtClean="0">
                <a:solidFill>
                  <a:srgbClr val="00B0F0"/>
                </a:solidFill>
              </a:rPr>
              <a:t>Patient position and procedure</a:t>
            </a:r>
            <a:r>
              <a:rPr lang="en-US" i="1" dirty="0" smtClean="0"/>
              <a:t>: </a:t>
            </a:r>
          </a:p>
          <a:p>
            <a:pPr marL="0" indent="0" algn="just">
              <a:buNone/>
            </a:pPr>
            <a:r>
              <a:rPr lang="en-US" i="1" dirty="0" smtClean="0"/>
              <a:t>Standing, facing a wall, feet pointing straight forward, shoulder-width apart, and approximately an arm-length away from the wall. The palms are placed on the wall at shoulder height. Have the woman slowly bend the elbows, bringing her upper body close to the wall, maintaining a stable trunk and pelvic position, and keeping the heels on the floor. Her elbows should be shoulder height. She then slowly pushes with her arms, bringing the body back to the original position.</a:t>
            </a:r>
            <a:endParaRPr lang="en-US" dirty="0"/>
          </a:p>
        </p:txBody>
      </p:sp>
      <p:pic>
        <p:nvPicPr>
          <p:cNvPr id="31746" name="Picture 2" descr="https://s-media-cache-ak0.pinimg.com/originals/3f/ed/02/3fed021c6a2613d229d87db22b04486d.jpg"/>
          <p:cNvPicPr>
            <a:picLocks noChangeAspect="1" noChangeArrowheads="1"/>
          </p:cNvPicPr>
          <p:nvPr/>
        </p:nvPicPr>
        <p:blipFill>
          <a:blip r:embed="rId2" cstate="print"/>
          <a:srcRect/>
          <a:stretch>
            <a:fillRect/>
          </a:stretch>
        </p:blipFill>
        <p:spPr bwMode="auto">
          <a:xfrm>
            <a:off x="5562600" y="1905000"/>
            <a:ext cx="2857500" cy="3400426"/>
          </a:xfrm>
          <a:prstGeom prst="rect">
            <a:avLst/>
          </a:prstGeom>
          <a:noFill/>
        </p:spPr>
      </p:pic>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Supine Bridging</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10000"/>
          </a:bodyPr>
          <a:lstStyle/>
          <a:p>
            <a:pPr algn="just">
              <a:buNone/>
            </a:pPr>
            <a:r>
              <a:rPr lang="en-US" i="1" dirty="0" smtClean="0">
                <a:solidFill>
                  <a:srgbClr val="00B0F0"/>
                </a:solidFill>
              </a:rPr>
              <a:t>Patient position and procedure</a:t>
            </a:r>
            <a:r>
              <a:rPr lang="en-US" i="1" dirty="0" smtClean="0"/>
              <a:t>: </a:t>
            </a:r>
          </a:p>
          <a:p>
            <a:pPr marL="0" indent="0" algn="just">
              <a:buNone/>
            </a:pPr>
            <a:r>
              <a:rPr lang="en-US" i="1" dirty="0" smtClean="0"/>
              <a:t>Supine in the hook-lying position. Have the woman perform a posterior pelvic tilt and then lift her pelvis off the floor. She can do repetitive bridges </a:t>
            </a:r>
            <a:r>
              <a:rPr lang="en-US" dirty="0" smtClean="0"/>
              <a:t>or hold the bridge position and alternately flex and extend her upper extremities to emphasize the stabilization function of the hip extensors and trunk musculature </a:t>
            </a:r>
            <a:endParaRPr lang="en-US" dirty="0"/>
          </a:p>
        </p:txBody>
      </p:sp>
      <p:pic>
        <p:nvPicPr>
          <p:cNvPr id="36866" name="Picture 2" descr="https://shoesandyoga.files.wordpress.com/2014/10/bridge.png"/>
          <p:cNvPicPr>
            <a:picLocks noChangeAspect="1" noChangeArrowheads="1"/>
          </p:cNvPicPr>
          <p:nvPr/>
        </p:nvPicPr>
        <p:blipFill>
          <a:blip r:embed="rId2" cstate="print"/>
          <a:srcRect/>
          <a:stretch>
            <a:fillRect/>
          </a:stretch>
        </p:blipFill>
        <p:spPr bwMode="auto">
          <a:xfrm>
            <a:off x="5486400" y="1828800"/>
            <a:ext cx="3487431" cy="20574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Quadruped Leg Raising</a:t>
            </a:r>
            <a:endParaRPr lang="en-US" dirty="0"/>
          </a:p>
        </p:txBody>
      </p:sp>
      <p:sp>
        <p:nvSpPr>
          <p:cNvPr id="3" name="Content Placeholder 2"/>
          <p:cNvSpPr>
            <a:spLocks noGrp="1"/>
          </p:cNvSpPr>
          <p:nvPr>
            <p:ph idx="1"/>
          </p:nvPr>
        </p:nvSpPr>
        <p:spPr>
          <a:xfrm>
            <a:off x="228600" y="1524000"/>
            <a:ext cx="5105400" cy="4525963"/>
          </a:xfrm>
        </p:spPr>
        <p:txBody>
          <a:bodyPr>
            <a:normAutofit fontScale="62500" lnSpcReduction="20000"/>
          </a:bodyPr>
          <a:lstStyle/>
          <a:p>
            <a:pPr algn="just"/>
            <a:r>
              <a:rPr lang="en-US" b="1" i="1" dirty="0" smtClean="0">
                <a:solidFill>
                  <a:srgbClr val="00B0F0"/>
                </a:solidFill>
              </a:rPr>
              <a:t>Patient position and procedure</a:t>
            </a:r>
            <a:r>
              <a:rPr lang="en-US" i="1" dirty="0" smtClean="0"/>
              <a:t>: On hands and knees (hands may be in fists or palms may be open and flat). Instruct the woman to first perform a posterior pelvic tilt and then slowly lift one leg, extending the hip to a level no higher than the pelvis while maintaining the posterior pelvic tilt </a:t>
            </a:r>
          </a:p>
          <a:p>
            <a:pPr algn="just"/>
            <a:r>
              <a:rPr lang="en-US" i="1" dirty="0" smtClean="0"/>
              <a:t>She then slowly lowers the leg and repeats with the opposite side. The knee may remain flexed or can be straightened throughout the exercise. Monitor this exercise, and discontinue if there is stress on the sacroiliac joints or ligaments. If the woman cannot stabilize the pelvis while lifting the leg, have her just slide one leg </a:t>
            </a:r>
            <a:r>
              <a:rPr lang="en-US" i="1" dirty="0" err="1" smtClean="0"/>
              <a:t>posteriorly</a:t>
            </a:r>
            <a:r>
              <a:rPr lang="en-US" i="1" dirty="0" smtClean="0"/>
              <a:t> along the floor and return</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5562600" y="1752600"/>
            <a:ext cx="3009900" cy="307657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Modified Squatting</a:t>
            </a:r>
            <a:endParaRPr lang="en-US" dirty="0"/>
          </a:p>
        </p:txBody>
      </p:sp>
      <p:sp>
        <p:nvSpPr>
          <p:cNvPr id="3" name="Content Placeholder 2"/>
          <p:cNvSpPr>
            <a:spLocks noGrp="1"/>
          </p:cNvSpPr>
          <p:nvPr>
            <p:ph idx="1"/>
          </p:nvPr>
        </p:nvSpPr>
        <p:spPr>
          <a:xfrm>
            <a:off x="381000" y="1295400"/>
            <a:ext cx="5105400" cy="4525963"/>
          </a:xfrm>
        </p:spPr>
        <p:txBody>
          <a:bodyPr>
            <a:normAutofit fontScale="55000" lnSpcReduction="20000"/>
          </a:bodyPr>
          <a:lstStyle/>
          <a:p>
            <a:r>
              <a:rPr lang="en-US" dirty="0" smtClean="0"/>
              <a:t>Wall slides and supported squatting exercises are used to strengthen the hip and knee extensors for good body mechanics and also to help stretch the </a:t>
            </a:r>
            <a:r>
              <a:rPr lang="en-US" dirty="0" err="1" smtClean="0"/>
              <a:t>perineal</a:t>
            </a:r>
            <a:r>
              <a:rPr lang="en-US" dirty="0" smtClean="0"/>
              <a:t> area for flexibility during the delivery process. In addition, if the woman wishes to use squatting for labor and delivery, the muscles must be strengthened and endurance trained in advance.</a:t>
            </a:r>
          </a:p>
          <a:p>
            <a:r>
              <a:rPr lang="en-US" b="1" i="1" dirty="0" smtClean="0">
                <a:solidFill>
                  <a:srgbClr val="00B0F0"/>
                </a:solidFill>
              </a:rPr>
              <a:t>Patient position and procedure</a:t>
            </a:r>
            <a:r>
              <a:rPr lang="en-US" i="1" dirty="0" smtClean="0"/>
              <a:t>: Standing with back against a wall and her feet shoulder-width apart. Have the woman slide her back down the wall as her hips and knees </a:t>
            </a:r>
            <a:r>
              <a:rPr lang="en-US" i="1" dirty="0" err="1" smtClean="0"/>
              <a:t>ﬂex</a:t>
            </a:r>
            <a:r>
              <a:rPr lang="en-US" i="1" dirty="0" smtClean="0"/>
              <a:t> only as far as is comfortable, then slide back up.</a:t>
            </a:r>
          </a:p>
          <a:p>
            <a:r>
              <a:rPr lang="en-US" b="1" i="1" dirty="0" smtClean="0">
                <a:solidFill>
                  <a:srgbClr val="00B0F0"/>
                </a:solidFill>
              </a:rPr>
              <a:t>Patient position and procedure</a:t>
            </a:r>
            <a:r>
              <a:rPr lang="en-US" i="1" dirty="0" smtClean="0"/>
              <a:t>: Standing with feet shoulder width apart or wider, facing a counter, chair, or wall on which the woman can rest her hands and/or forearms for support. Have the woman slowly squat as far as is comfortable</a:t>
            </a:r>
            <a:endParaRPr lang="en-US" dirty="0"/>
          </a:p>
        </p:txBody>
      </p:sp>
      <p:pic>
        <p:nvPicPr>
          <p:cNvPr id="37890" name="Picture 2" descr="http://coachstacyshealthyu.files.wordpress.com/2013/04/wall-squat.jpg"/>
          <p:cNvPicPr>
            <a:picLocks noChangeAspect="1" noChangeArrowheads="1"/>
          </p:cNvPicPr>
          <p:nvPr/>
        </p:nvPicPr>
        <p:blipFill>
          <a:blip r:embed="rId2" cstate="print"/>
          <a:srcRect/>
          <a:stretch>
            <a:fillRect/>
          </a:stretch>
        </p:blipFill>
        <p:spPr bwMode="auto">
          <a:xfrm>
            <a:off x="6324600" y="1219200"/>
            <a:ext cx="2486025" cy="3724276"/>
          </a:xfrm>
          <a:prstGeom prst="rect">
            <a:avLst/>
          </a:prstGeom>
          <a:noFill/>
        </p:spPr>
      </p:pic>
      <p:pic>
        <p:nvPicPr>
          <p:cNvPr id="37892" name="Picture 4" descr="http://bostonsportsmed.com/wp-content/uploads/2012/03/squat.jpg"/>
          <p:cNvPicPr>
            <a:picLocks noChangeAspect="1" noChangeArrowheads="1"/>
          </p:cNvPicPr>
          <p:nvPr/>
        </p:nvPicPr>
        <p:blipFill>
          <a:blip r:embed="rId3" cstate="print"/>
          <a:srcRect/>
          <a:stretch>
            <a:fillRect/>
          </a:stretch>
        </p:blipFill>
        <p:spPr bwMode="auto">
          <a:xfrm>
            <a:off x="5562600" y="4648199"/>
            <a:ext cx="2219325" cy="2209801"/>
          </a:xfrm>
          <a:prstGeom prst="rect">
            <a:avLst/>
          </a:prstGeom>
          <a:noFill/>
        </p:spPr>
      </p:pic>
      <p:cxnSp>
        <p:nvCxnSpPr>
          <p:cNvPr id="7" name="Straight Arrow Connector 6"/>
          <p:cNvCxnSpPr/>
          <p:nvPr/>
        </p:nvCxnSpPr>
        <p:spPr>
          <a:xfrm>
            <a:off x="6858000" y="1600200"/>
            <a:ext cx="762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Perineum and Adductor Flexibility</a:t>
            </a:r>
            <a:endParaRPr lang="en-US" dirty="0"/>
          </a:p>
        </p:txBody>
      </p:sp>
      <p:sp>
        <p:nvSpPr>
          <p:cNvPr id="3" name="Content Placeholder 2"/>
          <p:cNvSpPr>
            <a:spLocks noGrp="1"/>
          </p:cNvSpPr>
          <p:nvPr>
            <p:ph idx="1"/>
          </p:nvPr>
        </p:nvSpPr>
        <p:spPr>
          <a:xfrm>
            <a:off x="762000" y="1600200"/>
            <a:ext cx="4114800" cy="4525963"/>
          </a:xfrm>
        </p:spPr>
        <p:txBody>
          <a:bodyPr>
            <a:normAutofit fontScale="55000" lnSpcReduction="20000"/>
          </a:bodyPr>
          <a:lstStyle/>
          <a:p>
            <a:pPr algn="just"/>
            <a:r>
              <a:rPr lang="en-US" dirty="0" smtClean="0"/>
              <a:t>these flexibility exercises prepare the legs and pelvis for childbirth.</a:t>
            </a:r>
          </a:p>
          <a:p>
            <a:pPr algn="just">
              <a:buNone/>
            </a:pPr>
            <a:r>
              <a:rPr lang="en-US" b="1" dirty="0" smtClean="0"/>
              <a:t>Self-Stretching</a:t>
            </a:r>
          </a:p>
          <a:p>
            <a:pPr algn="just"/>
            <a:r>
              <a:rPr lang="en-US" i="1" dirty="0" smtClean="0">
                <a:solidFill>
                  <a:srgbClr val="00B0F0"/>
                </a:solidFill>
              </a:rPr>
              <a:t>Patient position and procedure</a:t>
            </a:r>
            <a:r>
              <a:rPr lang="en-US" i="1" dirty="0" smtClean="0"/>
              <a:t>: Supine or side-lying. Instruct the woman to abduct the hips and pull the knees toward the sides of her chest and hold the position for as long as is comfortable (at least to the count of 10).</a:t>
            </a:r>
          </a:p>
          <a:p>
            <a:pPr algn="just"/>
            <a:r>
              <a:rPr lang="en-US" i="1" dirty="0" smtClean="0">
                <a:solidFill>
                  <a:srgbClr val="00B0F0"/>
                </a:solidFill>
              </a:rPr>
              <a:t>Patient position and procedure</a:t>
            </a:r>
            <a:r>
              <a:rPr lang="en-US" i="1" dirty="0" smtClean="0"/>
              <a:t>: Sitting on a short stool with the hips abducted as far as possible and feet </a:t>
            </a:r>
            <a:r>
              <a:rPr lang="en-US" i="1" dirty="0" err="1" smtClean="0"/>
              <a:t>ﬂat</a:t>
            </a:r>
            <a:r>
              <a:rPr lang="en-US" i="1" dirty="0" smtClean="0"/>
              <a:t> on the </a:t>
            </a:r>
            <a:r>
              <a:rPr lang="en-US" i="1" dirty="0" err="1" smtClean="0"/>
              <a:t>ﬂoor</a:t>
            </a:r>
            <a:r>
              <a:rPr lang="en-US" i="1" dirty="0" smtClean="0"/>
              <a:t>. Have her </a:t>
            </a:r>
            <a:r>
              <a:rPr lang="en-US" i="1" dirty="0" err="1" smtClean="0"/>
              <a:t>ﬂex</a:t>
            </a:r>
            <a:r>
              <a:rPr lang="en-US" i="1" dirty="0" smtClean="0"/>
              <a:t> forward slightly at the hips (keeping the back straight), or have her gently press her knees outward with her hands for an additional stretch.</a:t>
            </a:r>
            <a:endParaRPr lang="en-US" dirty="0"/>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growing fetus places added </a:t>
            </a:r>
            <a:r>
              <a:rPr lang="en-US" dirty="0" smtClean="0">
                <a:solidFill>
                  <a:srgbClr val="00B0F0"/>
                </a:solidFill>
              </a:rPr>
              <a:t>stress on postural muscles as the center of gravity shifts forward and upward </a:t>
            </a:r>
            <a:r>
              <a:rPr lang="en-US" dirty="0" smtClean="0"/>
              <a:t>and the </a:t>
            </a:r>
            <a:r>
              <a:rPr lang="en-US" dirty="0" smtClean="0">
                <a:solidFill>
                  <a:srgbClr val="00B0F0"/>
                </a:solidFill>
              </a:rPr>
              <a:t>spine shifts </a:t>
            </a:r>
            <a:r>
              <a:rPr lang="en-US" dirty="0" smtClean="0"/>
              <a:t>to compensate and maintain stability. </a:t>
            </a:r>
          </a:p>
          <a:p>
            <a:r>
              <a:rPr lang="en-US" dirty="0" smtClean="0"/>
              <a:t>In addition, after delivery, activities involving holding and caring for the baby stress postural muscles.</a:t>
            </a:r>
          </a:p>
          <a:p>
            <a:r>
              <a:rPr lang="en-US" dirty="0" smtClean="0">
                <a:solidFill>
                  <a:srgbClr val="00B0F0"/>
                </a:solidFill>
              </a:rPr>
              <a:t>Flexibility and stretching </a:t>
            </a:r>
            <a:r>
              <a:rPr lang="en-US" dirty="0" smtClean="0"/>
              <a:t>exercises are implemented with caution</a:t>
            </a:r>
          </a:p>
          <a:p>
            <a:r>
              <a:rPr lang="en-US" dirty="0" smtClean="0"/>
              <a:t> </a:t>
            </a:r>
            <a:r>
              <a:rPr lang="en-US" dirty="0" smtClean="0">
                <a:solidFill>
                  <a:srgbClr val="00B0F0"/>
                </a:solidFill>
              </a:rPr>
              <a:t>Resistance exercises </a:t>
            </a:r>
            <a:r>
              <a:rPr lang="en-US" dirty="0" smtClean="0"/>
              <a:t>are performed at a low intensity.</a:t>
            </a:r>
            <a:endParaRPr lang="en-US" b="1" dirty="0"/>
          </a:p>
        </p:txBody>
      </p:sp>
      <p:sp>
        <p:nvSpPr>
          <p:cNvPr id="4" name="Title 3"/>
          <p:cNvSpPr>
            <a:spLocks noGrp="1"/>
          </p:cNvSpPr>
          <p:nvPr>
            <p:ph type="title"/>
          </p:nvPr>
        </p:nvSpPr>
        <p:spPr>
          <a:xfrm>
            <a:off x="2286000" y="457200"/>
            <a:ext cx="44196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Posture Exercises</a:t>
            </a:r>
          </a:p>
          <a:p>
            <a:endParaRPr lang="en-US" sz="2400" b="1" dirty="0"/>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b="1" dirty="0" smtClean="0"/>
              <a:t>Pelvic Floor Awareness, Training, and Strengthening</a:t>
            </a:r>
            <a:endParaRPr lang="en-US" dirty="0"/>
          </a:p>
        </p:txBody>
      </p:sp>
    </p:spTree>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4876800" cy="2667000"/>
          </a:xfrm>
        </p:spPr>
        <p:txBody>
          <a:bodyPr>
            <a:normAutofit fontScale="77500" lnSpcReduction="20000"/>
          </a:bodyPr>
          <a:lstStyle/>
          <a:p>
            <a:r>
              <a:rPr lang="en-US" dirty="0" smtClean="0"/>
              <a:t>Begin pelvic floor exercise training with an empty bladder. </a:t>
            </a:r>
          </a:p>
          <a:p>
            <a:r>
              <a:rPr lang="en-US" dirty="0" smtClean="0"/>
              <a:t>Gravity-assisted positioning (hips higher than the heart, such as supported bridge ) may be indicated initially for some women with extreme weakness and </a:t>
            </a:r>
            <a:r>
              <a:rPr lang="en-US" dirty="0" err="1" smtClean="0"/>
              <a:t>proprioceptive</a:t>
            </a:r>
            <a:r>
              <a:rPr lang="en-US" dirty="0" smtClean="0"/>
              <a:t> deficits</a:t>
            </a:r>
            <a:endParaRPr lang="en-US" dirty="0"/>
          </a:p>
        </p:txBody>
      </p:sp>
      <p:pic>
        <p:nvPicPr>
          <p:cNvPr id="4098" name="Picture 2" descr="https://beyondbasicspt.files.wordpress.com/2014/06/screen-shot-2014-06-13-at-8-41-35-am1.png?w=535"/>
          <p:cNvPicPr>
            <a:picLocks noChangeAspect="1" noChangeArrowheads="1"/>
          </p:cNvPicPr>
          <p:nvPr/>
        </p:nvPicPr>
        <p:blipFill>
          <a:blip r:embed="rId2" cstate="print"/>
          <a:srcRect/>
          <a:stretch>
            <a:fillRect/>
          </a:stretch>
        </p:blipFill>
        <p:spPr bwMode="auto">
          <a:xfrm>
            <a:off x="5181600" y="609600"/>
            <a:ext cx="3314700" cy="2400301"/>
          </a:xfrm>
          <a:prstGeom prst="rect">
            <a:avLst/>
          </a:prstGeom>
          <a:noFill/>
        </p:spPr>
      </p:pic>
      <p:sp>
        <p:nvSpPr>
          <p:cNvPr id="5" name="Rectangle 4"/>
          <p:cNvSpPr/>
          <p:nvPr/>
        </p:nvSpPr>
        <p:spPr>
          <a:xfrm>
            <a:off x="762000" y="35814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Contract-Relax</a:t>
            </a:r>
            <a:endParaRPr lang="en-US" dirty="0"/>
          </a:p>
        </p:txBody>
      </p:sp>
      <p:sp>
        <p:nvSpPr>
          <p:cNvPr id="6" name="Rectangle 5"/>
          <p:cNvSpPr/>
          <p:nvPr/>
        </p:nvSpPr>
        <p:spPr>
          <a:xfrm>
            <a:off x="4038600" y="4876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Pelvic Floor Relaxation</a:t>
            </a:r>
            <a:endParaRPr lang="en-US" dirty="0"/>
          </a:p>
        </p:txBody>
      </p:sp>
      <p:sp>
        <p:nvSpPr>
          <p:cNvPr id="7" name="Rectangle 6"/>
          <p:cNvSpPr/>
          <p:nvPr/>
        </p:nvSpPr>
        <p:spPr>
          <a:xfrm>
            <a:off x="3962400" y="35814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Quick Contractions</a:t>
            </a:r>
            <a:endParaRPr lang="en-US" dirty="0"/>
          </a:p>
        </p:txBody>
      </p:sp>
      <p:sp>
        <p:nvSpPr>
          <p:cNvPr id="8" name="Rectangle 7"/>
          <p:cNvSpPr/>
          <p:nvPr/>
        </p:nvSpPr>
        <p:spPr>
          <a:xfrm>
            <a:off x="685800" y="48006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“Elevator” Exercise</a:t>
            </a:r>
            <a:endParaRPr lang="en-US" dirty="0"/>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Contract-Relax</a:t>
            </a:r>
            <a:endParaRPr lang="en-US" dirty="0"/>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r>
              <a:rPr lang="en-US" dirty="0" smtClean="0"/>
              <a:t>Instruct the woman to tighten the pelvic floor as if attempting to stop urine flow or hold back gas. </a:t>
            </a:r>
          </a:p>
          <a:p>
            <a:r>
              <a:rPr lang="en-US" dirty="0" smtClean="0"/>
              <a:t>Hold </a:t>
            </a:r>
            <a:r>
              <a:rPr lang="en-US" b="1" dirty="0" smtClean="0">
                <a:solidFill>
                  <a:srgbClr val="D042BC"/>
                </a:solidFill>
              </a:rPr>
              <a:t>for 3 to 5 seconds</a:t>
            </a:r>
            <a:r>
              <a:rPr lang="en-US" dirty="0" smtClean="0"/>
              <a:t>, and relax for at least the same length of time. </a:t>
            </a:r>
          </a:p>
          <a:p>
            <a:r>
              <a:rPr lang="en-US" b="1" dirty="0" smtClean="0">
                <a:solidFill>
                  <a:srgbClr val="D042BC"/>
                </a:solidFill>
              </a:rPr>
              <a:t>Repeat as many as 10 times </a:t>
            </a:r>
            <a:r>
              <a:rPr lang="en-US" dirty="0" smtClean="0"/>
              <a:t>(if performed with proper technique). </a:t>
            </a:r>
          </a:p>
          <a:p>
            <a:r>
              <a:rPr lang="en-US" dirty="0" smtClean="0"/>
              <a:t>With significant coordination dysfunction or fatigue, substitution with the </a:t>
            </a:r>
            <a:r>
              <a:rPr lang="en-US" dirty="0" err="1" smtClean="0"/>
              <a:t>gluteals</a:t>
            </a:r>
            <a:r>
              <a:rPr lang="en-US" dirty="0" smtClean="0"/>
              <a:t>, abdominals, or hip adductors may occur. </a:t>
            </a:r>
          </a:p>
          <a:p>
            <a:r>
              <a:rPr lang="en-US" dirty="0" smtClean="0"/>
              <a:t>To maximize proprioception and motor learning, it is important initially to emphasize </a:t>
            </a:r>
            <a:r>
              <a:rPr lang="en-US" b="1" dirty="0" smtClean="0">
                <a:solidFill>
                  <a:srgbClr val="D042BC"/>
                </a:solidFill>
              </a:rPr>
              <a:t>isolation of the pelvic floor </a:t>
            </a:r>
            <a:r>
              <a:rPr lang="en-US" dirty="0" smtClean="0"/>
              <a:t>and avoid the substitute muscle actions. </a:t>
            </a:r>
          </a:p>
          <a:p>
            <a:r>
              <a:rPr lang="en-US" dirty="0" smtClean="0"/>
              <a:t>In addition, watch for </a:t>
            </a:r>
            <a:r>
              <a:rPr lang="en-US" dirty="0" err="1" smtClean="0"/>
              <a:t>Valsalva’s</a:t>
            </a:r>
            <a:r>
              <a:rPr lang="en-US" dirty="0" smtClean="0"/>
              <a:t> maneuver; if necessary, have the woman count out loud to encourage normal breathing patterns.</a:t>
            </a:r>
            <a:endParaRPr lang="en-US" dirty="0"/>
          </a:p>
        </p:txBody>
      </p:sp>
    </p:spTree>
  </p:cSld>
  <p:clrMapOvr>
    <a:masterClrMapping/>
  </p:clrMapOvr>
  <p:transition>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Quick Contractions</a:t>
            </a:r>
            <a:endParaRPr lang="en-US" dirty="0"/>
          </a:p>
        </p:txBody>
      </p:sp>
      <p:sp>
        <p:nvSpPr>
          <p:cNvPr id="3" name="Content Placeholder 2"/>
          <p:cNvSpPr>
            <a:spLocks noGrp="1"/>
          </p:cNvSpPr>
          <p:nvPr>
            <p:ph idx="1"/>
          </p:nvPr>
        </p:nvSpPr>
        <p:spPr/>
        <p:txBody>
          <a:bodyPr>
            <a:normAutofit/>
          </a:bodyPr>
          <a:lstStyle/>
          <a:p>
            <a:r>
              <a:rPr lang="en-US" dirty="0" smtClean="0"/>
              <a:t>Have the woman perform </a:t>
            </a:r>
            <a:r>
              <a:rPr lang="en-US" b="1" dirty="0" smtClean="0">
                <a:solidFill>
                  <a:srgbClr val="D042BC"/>
                </a:solidFill>
              </a:rPr>
              <a:t>quick, repeated contractions </a:t>
            </a:r>
            <a:r>
              <a:rPr lang="en-US" dirty="0" smtClean="0"/>
              <a:t>of the pelvic floor muscles while maintaining a normal breathing rate and keeping accessory muscles relaxed. </a:t>
            </a:r>
          </a:p>
          <a:p>
            <a:r>
              <a:rPr lang="en-US" b="1" dirty="0" smtClean="0">
                <a:solidFill>
                  <a:srgbClr val="D042BC"/>
                </a:solidFill>
              </a:rPr>
              <a:t>Try for 15 to 20 </a:t>
            </a:r>
            <a:r>
              <a:rPr lang="en-US" dirty="0" smtClean="0"/>
              <a:t>repetitions per set. </a:t>
            </a:r>
          </a:p>
          <a:p>
            <a:r>
              <a:rPr lang="en-US" b="1" dirty="0" smtClean="0">
                <a:solidFill>
                  <a:srgbClr val="D042BC"/>
                </a:solidFill>
              </a:rPr>
              <a:t>This type II-fiber </a:t>
            </a:r>
            <a:r>
              <a:rPr lang="en-US" dirty="0" smtClean="0"/>
              <a:t>response is important to develop in order to withstand pressure from above, especially with coughing or sneezing.</a:t>
            </a:r>
            <a:endParaRPr lang="en-US" dirty="0"/>
          </a:p>
        </p:txBody>
      </p:sp>
    </p:spTree>
  </p:cSld>
  <p:clrMapOvr>
    <a:masterClrMapping/>
  </p:clrMapOvr>
  <p:transition>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“Elevator” Exercise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Instruct the woman to imagine riding in an elevator. </a:t>
            </a:r>
          </a:p>
          <a:p>
            <a:r>
              <a:rPr lang="en-US" dirty="0" smtClean="0"/>
              <a:t>As the elevator goes up from one floor to the next, she contracts the pelvic floor muscles a </a:t>
            </a:r>
            <a:r>
              <a:rPr lang="en-US" b="1" dirty="0" smtClean="0">
                <a:solidFill>
                  <a:srgbClr val="D042BC"/>
                </a:solidFill>
              </a:rPr>
              <a:t>little more</a:t>
            </a:r>
            <a:r>
              <a:rPr lang="en-US" dirty="0" smtClean="0"/>
              <a:t>. </a:t>
            </a:r>
          </a:p>
          <a:p>
            <a:r>
              <a:rPr lang="en-US" dirty="0" smtClean="0"/>
              <a:t>As strength and awareness improve, </a:t>
            </a:r>
            <a:r>
              <a:rPr lang="en-US" b="1" dirty="0" smtClean="0">
                <a:solidFill>
                  <a:srgbClr val="D042BC"/>
                </a:solidFill>
              </a:rPr>
              <a:t>add more “floors” </a:t>
            </a:r>
            <a:r>
              <a:rPr lang="en-US" dirty="0" smtClean="0"/>
              <a:t>to the sequence of the contraction. </a:t>
            </a:r>
          </a:p>
          <a:p>
            <a:r>
              <a:rPr lang="en-US" dirty="0" smtClean="0"/>
              <a:t>Another way to increase difficulty is to ask the woman to </a:t>
            </a:r>
            <a:r>
              <a:rPr lang="en-US" b="1" dirty="0" smtClean="0">
                <a:solidFill>
                  <a:srgbClr val="D042BC"/>
                </a:solidFill>
              </a:rPr>
              <a:t>relax the muscles gradually</a:t>
            </a:r>
            <a:r>
              <a:rPr lang="en-US" dirty="0" smtClean="0"/>
              <a:t>, as if the elevator were descending one floor at a time. </a:t>
            </a:r>
          </a:p>
          <a:p>
            <a:r>
              <a:rPr lang="en-US" dirty="0" smtClean="0"/>
              <a:t>This component requires an </a:t>
            </a:r>
            <a:r>
              <a:rPr lang="en-US" b="1" dirty="0" smtClean="0">
                <a:solidFill>
                  <a:srgbClr val="D042BC"/>
                </a:solidFill>
              </a:rPr>
              <a:t>eccentric contraction </a:t>
            </a:r>
            <a:r>
              <a:rPr lang="en-US" dirty="0" smtClean="0"/>
              <a:t>and is very challenging.</a:t>
            </a:r>
            <a:endParaRPr lang="en-US" dirty="0"/>
          </a:p>
        </p:txBody>
      </p:sp>
    </p:spTree>
  </p:cSld>
  <p:clrMapOvr>
    <a:masterClrMapping/>
  </p:clrMapOvr>
  <p:transition>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Pelvic Floor Relaxation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Instruct the woman to contract the pelvic </a:t>
            </a:r>
            <a:r>
              <a:rPr lang="en-US" dirty="0" err="1" smtClean="0"/>
              <a:t>ﬂoor</a:t>
            </a:r>
            <a:r>
              <a:rPr lang="en-US" dirty="0" smtClean="0"/>
              <a:t> as in the strengthening exercise, then </a:t>
            </a:r>
            <a:r>
              <a:rPr lang="en-US" b="1" dirty="0" smtClean="0">
                <a:solidFill>
                  <a:srgbClr val="D042BC"/>
                </a:solidFill>
              </a:rPr>
              <a:t>allow total voluntary release and relaxation of the pelvic </a:t>
            </a:r>
            <a:r>
              <a:rPr lang="en-US" b="1" dirty="0" err="1" smtClean="0">
                <a:solidFill>
                  <a:srgbClr val="D042BC"/>
                </a:solidFill>
              </a:rPr>
              <a:t>ﬂoor</a:t>
            </a:r>
            <a:r>
              <a:rPr lang="en-US" dirty="0" smtClean="0"/>
              <a:t>. Use of the “elevator” imagery should also be emphasized, with particular attention to taking the elevator to the “basement.”</a:t>
            </a:r>
          </a:p>
          <a:p>
            <a:r>
              <a:rPr lang="en-US" dirty="0" smtClean="0"/>
              <a:t>Pelvic </a:t>
            </a:r>
            <a:r>
              <a:rPr lang="en-US" dirty="0" err="1" smtClean="0"/>
              <a:t>ﬂoor</a:t>
            </a:r>
            <a:r>
              <a:rPr lang="en-US" dirty="0" smtClean="0"/>
              <a:t> relaxation is closely linked with effective breathing and relaxation of the facial muscles. </a:t>
            </a:r>
            <a:r>
              <a:rPr lang="en-US" b="1" dirty="0" smtClean="0">
                <a:solidFill>
                  <a:srgbClr val="D042BC"/>
                </a:solidFill>
              </a:rPr>
              <a:t>Instruct the woman to concentrate on a slow, deep breath and allow the pelvic </a:t>
            </a:r>
            <a:r>
              <a:rPr lang="en-US" b="1" dirty="0" err="1" smtClean="0">
                <a:solidFill>
                  <a:srgbClr val="D042BC"/>
                </a:solidFill>
              </a:rPr>
              <a:t>ﬂoor</a:t>
            </a:r>
            <a:r>
              <a:rPr lang="en-US" b="1" dirty="0" smtClean="0">
                <a:solidFill>
                  <a:srgbClr val="D042BC"/>
                </a:solidFill>
              </a:rPr>
              <a:t> to completely relax.</a:t>
            </a:r>
            <a:r>
              <a:rPr lang="en-US" dirty="0" smtClean="0"/>
              <a:t> Relaxation of the pelvic </a:t>
            </a:r>
            <a:r>
              <a:rPr lang="en-US" dirty="0" err="1" smtClean="0"/>
              <a:t>ﬂoor</a:t>
            </a:r>
            <a:r>
              <a:rPr lang="en-US" dirty="0" smtClean="0"/>
              <a:t> is extremely important during stage 2 of labor and vaginal delivery.</a:t>
            </a:r>
            <a:endParaRPr lang="en-US" dirty="0"/>
          </a:p>
        </p:txBody>
      </p:sp>
    </p:spTree>
  </p:cSld>
  <p:clrMapOvr>
    <a:masterClrMapping/>
  </p:clrMapOvr>
  <p:transition>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Chronic inability to relax the pelvic floor muscles may lead to impairments such </a:t>
            </a:r>
            <a:r>
              <a:rPr lang="en-US" dirty="0" smtClean="0">
                <a:solidFill>
                  <a:srgbClr val="D042BC"/>
                </a:solidFill>
              </a:rPr>
              <a:t>as </a:t>
            </a:r>
            <a:r>
              <a:rPr lang="en-US" dirty="0" err="1" smtClean="0">
                <a:solidFill>
                  <a:srgbClr val="D042BC"/>
                </a:solidFill>
              </a:rPr>
              <a:t>hypertonus</a:t>
            </a:r>
            <a:r>
              <a:rPr lang="en-US" dirty="0" smtClean="0">
                <a:solidFill>
                  <a:srgbClr val="D042BC"/>
                </a:solidFill>
              </a:rPr>
              <a:t>, pain with intercourse, or voiding dysfunction</a:t>
            </a:r>
            <a:r>
              <a:rPr lang="en-US" dirty="0" smtClean="0"/>
              <a:t>. </a:t>
            </a:r>
          </a:p>
          <a:p>
            <a:r>
              <a:rPr lang="en-US" dirty="0" smtClean="0"/>
              <a:t>If the patient presents with these symptoms, </a:t>
            </a:r>
            <a:r>
              <a:rPr lang="en-US" dirty="0" smtClean="0">
                <a:solidFill>
                  <a:srgbClr val="D042BC"/>
                </a:solidFill>
              </a:rPr>
              <a:t>increase the rest time between pelvic floor contractions </a:t>
            </a:r>
            <a:r>
              <a:rPr lang="en-US" dirty="0" smtClean="0"/>
              <a:t>and sets; also use </a:t>
            </a:r>
            <a:r>
              <a:rPr lang="en-US" dirty="0" err="1" smtClean="0">
                <a:solidFill>
                  <a:srgbClr val="D042BC"/>
                </a:solidFill>
              </a:rPr>
              <a:t>submaximal</a:t>
            </a:r>
            <a:r>
              <a:rPr lang="en-US" dirty="0" smtClean="0">
                <a:solidFill>
                  <a:srgbClr val="D042BC"/>
                </a:solidFill>
              </a:rPr>
              <a:t> contractions </a:t>
            </a:r>
            <a:r>
              <a:rPr lang="en-US" dirty="0" smtClean="0"/>
              <a:t>to improve awareness of tension versus relaxation. </a:t>
            </a:r>
          </a:p>
        </p:txBody>
      </p:sp>
    </p:spTree>
  </p:cSld>
  <p:clrMapOvr>
    <a:masterClrMapping/>
  </p:clrMapOvr>
  <p:transition>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normAutofit fontScale="90000"/>
          </a:bodyPr>
          <a:lstStyle/>
          <a:p>
            <a:r>
              <a:rPr lang="en-US" b="1" dirty="0" smtClean="0"/>
              <a:t>Relaxation and Breathing Exercises for Use During Labor</a:t>
            </a:r>
            <a:endParaRPr lang="en-US" dirty="0"/>
          </a:p>
        </p:txBody>
      </p:sp>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Visual Imagery</a:t>
            </a:r>
            <a:endParaRPr lang="en-US" dirty="0"/>
          </a:p>
        </p:txBody>
      </p:sp>
      <p:sp>
        <p:nvSpPr>
          <p:cNvPr id="3" name="Content Placeholder 2"/>
          <p:cNvSpPr>
            <a:spLocks noGrp="1"/>
          </p:cNvSpPr>
          <p:nvPr>
            <p:ph idx="1"/>
          </p:nvPr>
        </p:nvSpPr>
        <p:spPr/>
        <p:txBody>
          <a:bodyPr>
            <a:normAutofit/>
          </a:bodyPr>
          <a:lstStyle/>
          <a:p>
            <a:r>
              <a:rPr lang="en-US" dirty="0" smtClean="0"/>
              <a:t>Use instrumental music and verbal guidance. </a:t>
            </a:r>
          </a:p>
          <a:p>
            <a:r>
              <a:rPr lang="en-US" dirty="0" smtClean="0"/>
              <a:t>Instruct the woman to concentrate on a relaxing image such as the </a:t>
            </a:r>
            <a:r>
              <a:rPr lang="en-US" b="1" dirty="0" smtClean="0">
                <a:solidFill>
                  <a:srgbClr val="7030A0"/>
                </a:solidFill>
              </a:rPr>
              <a:t>beach, mountains, or a favorite vacation spot.</a:t>
            </a:r>
          </a:p>
          <a:p>
            <a:r>
              <a:rPr lang="en-US" dirty="0" smtClean="0"/>
              <a:t> Suggest that she focus on the same image </a:t>
            </a:r>
            <a:r>
              <a:rPr lang="en-US" b="1" dirty="0" smtClean="0">
                <a:solidFill>
                  <a:srgbClr val="7030A0"/>
                </a:solidFill>
              </a:rPr>
              <a:t>throughout the pregnancy </a:t>
            </a:r>
            <a:r>
              <a:rPr lang="en-US" dirty="0" smtClean="0"/>
              <a:t>so that the image can be called up to the conscious level when recognizing the need to relax during labor.</a:t>
            </a:r>
            <a:endParaRPr lang="en-US" dirty="0"/>
          </a:p>
        </p:txBody>
      </p:sp>
    </p:spTree>
  </p:cSld>
  <p:clrMapOvr>
    <a:masterClrMapping/>
  </p:clrMapOvr>
  <p:transition>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Muscle Setting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Have the woman lie in a </a:t>
            </a:r>
            <a:r>
              <a:rPr lang="en-US" dirty="0" smtClean="0">
                <a:solidFill>
                  <a:srgbClr val="7030A0"/>
                </a:solidFill>
              </a:rPr>
              <a:t>comfortable position</a:t>
            </a:r>
            <a:r>
              <a:rPr lang="en-US" dirty="0" smtClean="0"/>
              <a:t>.</a:t>
            </a:r>
          </a:p>
          <a:p>
            <a:r>
              <a:rPr lang="en-US" dirty="0" smtClean="0"/>
              <a:t>Have her begin with the lower body. Instruct her to </a:t>
            </a:r>
            <a:r>
              <a:rPr lang="en-US" dirty="0" smtClean="0">
                <a:solidFill>
                  <a:srgbClr val="7030A0"/>
                </a:solidFill>
              </a:rPr>
              <a:t>gently contract and then relax </a:t>
            </a:r>
            <a:r>
              <a:rPr lang="en-US" dirty="0" err="1" smtClean="0"/>
              <a:t>ﬁrst</a:t>
            </a:r>
            <a:r>
              <a:rPr lang="en-US" dirty="0" smtClean="0"/>
              <a:t> the muscles in the feet, then legs, thighs, pelvic </a:t>
            </a:r>
            <a:r>
              <a:rPr lang="en-US" dirty="0" err="1" smtClean="0"/>
              <a:t>ﬂoor</a:t>
            </a:r>
            <a:r>
              <a:rPr lang="en-US" dirty="0" smtClean="0"/>
              <a:t>, and buttocks.</a:t>
            </a:r>
          </a:p>
          <a:p>
            <a:r>
              <a:rPr lang="en-US" dirty="0" smtClean="0"/>
              <a:t>Next, progress to the upper extremities and trunk, then to the neck and facial muscles.</a:t>
            </a:r>
          </a:p>
          <a:p>
            <a:r>
              <a:rPr lang="en-US" dirty="0" smtClean="0"/>
              <a:t>Reinforce the importance of remaining awake and aware of the contrasting sensations of the muscles. Emphasize “softening” of the muscles as the session continues.</a:t>
            </a:r>
          </a:p>
          <a:p>
            <a:r>
              <a:rPr lang="en-US" dirty="0" smtClean="0"/>
              <a:t>Add deep, </a:t>
            </a:r>
            <a:r>
              <a:rPr lang="en-US" dirty="0" smtClean="0">
                <a:solidFill>
                  <a:srgbClr val="7030A0"/>
                </a:solidFill>
              </a:rPr>
              <a:t>slow, relaxed breathing </a:t>
            </a:r>
            <a:r>
              <a:rPr lang="en-US" dirty="0" smtClean="0"/>
              <a:t>to the routine.</a:t>
            </a:r>
            <a:endParaRPr lang="en-US" dirty="0"/>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467600" cy="5509200"/>
          </a:xfrm>
          <a:prstGeom prst="rect">
            <a:avLst/>
          </a:prstGeom>
        </p:spPr>
        <p:txBody>
          <a:bodyPr wrap="square">
            <a:spAutoFit/>
          </a:bodyPr>
          <a:lstStyle/>
          <a:p>
            <a:r>
              <a:rPr lang="en-US" sz="3200" b="1" dirty="0" smtClean="0">
                <a:solidFill>
                  <a:schemeClr val="accent4"/>
                </a:solidFill>
              </a:rPr>
              <a:t>Selected Stretching and Resistance Exercises During Pregnancy</a:t>
            </a:r>
          </a:p>
          <a:p>
            <a:r>
              <a:rPr lang="en-US" sz="3200" b="1" dirty="0" smtClean="0">
                <a:solidFill>
                  <a:srgbClr val="00B0F0"/>
                </a:solidFill>
              </a:rPr>
              <a:t>Stretching (with Caution)</a:t>
            </a:r>
          </a:p>
          <a:p>
            <a:pPr marL="457200" indent="-457200">
              <a:buFont typeface="Arial" pitchFamily="34" charset="0"/>
              <a:buChar char="•"/>
            </a:pPr>
            <a:r>
              <a:rPr lang="en-US" sz="3200" dirty="0" smtClean="0"/>
              <a:t>Upper neck extensors and </a:t>
            </a:r>
            <a:r>
              <a:rPr lang="en-US" sz="3200" dirty="0" err="1" smtClean="0"/>
              <a:t>scalenes</a:t>
            </a:r>
            <a:endParaRPr lang="en-US" sz="3200" dirty="0" smtClean="0"/>
          </a:p>
          <a:p>
            <a:pPr marL="457200" indent="-457200">
              <a:buFont typeface="Arial" pitchFamily="34" charset="0"/>
              <a:buChar char="•"/>
            </a:pPr>
            <a:r>
              <a:rPr lang="en-US" sz="3200" dirty="0" smtClean="0"/>
              <a:t>Scapular protractors, shoulder internal rotators, and </a:t>
            </a:r>
            <a:r>
              <a:rPr lang="en-US" sz="3200" dirty="0" err="1" smtClean="0"/>
              <a:t>levator</a:t>
            </a:r>
            <a:r>
              <a:rPr lang="en-US" sz="3200" dirty="0" smtClean="0"/>
              <a:t> scapulae </a:t>
            </a:r>
          </a:p>
          <a:p>
            <a:pPr marL="457200" indent="-457200">
              <a:buFont typeface="Arial" pitchFamily="34" charset="0"/>
              <a:buChar char="•"/>
            </a:pPr>
            <a:r>
              <a:rPr lang="en-US" sz="3200" dirty="0" smtClean="0"/>
              <a:t>Low back extensors </a:t>
            </a:r>
          </a:p>
          <a:p>
            <a:pPr marL="457200" indent="-457200">
              <a:buFont typeface="Arial" pitchFamily="34" charset="0"/>
              <a:buChar char="•"/>
            </a:pPr>
            <a:r>
              <a:rPr lang="en-US" sz="3200" dirty="0" smtClean="0"/>
              <a:t>Hip flexors, adductors, and hamstrings </a:t>
            </a:r>
          </a:p>
          <a:p>
            <a:r>
              <a:rPr lang="en-US" sz="3200" b="1" dirty="0" smtClean="0">
                <a:solidFill>
                  <a:schemeClr val="accent4"/>
                </a:solidFill>
              </a:rPr>
              <a:t>CAUTION: women with pelvic instabilities should not overstretch these muscles</a:t>
            </a:r>
            <a:r>
              <a:rPr lang="en-US" sz="3200" b="1" dirty="0" smtClean="0"/>
              <a:t>.</a:t>
            </a:r>
          </a:p>
          <a:p>
            <a:pPr marL="457200" indent="-457200">
              <a:buFont typeface="Arial" pitchFamily="34" charset="0"/>
              <a:buChar char="•"/>
            </a:pPr>
            <a:r>
              <a:rPr lang="en-US" sz="3200" dirty="0" smtClean="0"/>
              <a:t>Ankle </a:t>
            </a:r>
            <a:r>
              <a:rPr lang="en-US" sz="3200" dirty="0" err="1" smtClean="0"/>
              <a:t>plantarflexors</a:t>
            </a:r>
            <a:r>
              <a:rPr lang="en-US" sz="3200" dirty="0" smtClean="0"/>
              <a:t> </a:t>
            </a:r>
          </a:p>
        </p:txBody>
      </p:sp>
    </p:spTree>
  </p:cSld>
  <p:clrMapOvr>
    <a:masterClrMapping/>
  </p:clrMapOvr>
  <p:transition>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Selective Tension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Progress the training by emphasizing awareness of </a:t>
            </a:r>
            <a:r>
              <a:rPr lang="en-US" dirty="0" smtClean="0">
                <a:solidFill>
                  <a:srgbClr val="00B0F0"/>
                </a:solidFill>
              </a:rPr>
              <a:t>muscles contracting in one part of the body while remaining relaxed in other parts. </a:t>
            </a:r>
          </a:p>
          <a:p>
            <a:r>
              <a:rPr lang="en-US" dirty="0" smtClean="0"/>
              <a:t>For example, while she is </a:t>
            </a:r>
            <a:r>
              <a:rPr lang="en-US" dirty="0" smtClean="0">
                <a:solidFill>
                  <a:srgbClr val="00B0F0"/>
                </a:solidFill>
              </a:rPr>
              <a:t>tensing the fist and upper </a:t>
            </a:r>
            <a:r>
              <a:rPr lang="en-US" dirty="0" smtClean="0"/>
              <a:t>extremity, </a:t>
            </a:r>
            <a:r>
              <a:rPr lang="en-US" dirty="0" smtClean="0">
                <a:solidFill>
                  <a:srgbClr val="00B0F0"/>
                </a:solidFill>
              </a:rPr>
              <a:t>the feet and legs should be limp. </a:t>
            </a:r>
          </a:p>
          <a:p>
            <a:r>
              <a:rPr lang="en-US" dirty="0" smtClean="0"/>
              <a:t>Reinforce the comparison between the two sensations and the ability to control both </a:t>
            </a:r>
            <a:r>
              <a:rPr lang="en-US" dirty="0" smtClean="0">
                <a:solidFill>
                  <a:srgbClr val="00B0F0"/>
                </a:solidFill>
              </a:rPr>
              <a:t>tension and relaxation</a:t>
            </a:r>
            <a:r>
              <a:rPr lang="en-US" dirty="0" smtClean="0"/>
              <a:t>.</a:t>
            </a:r>
          </a:p>
          <a:p>
            <a:r>
              <a:rPr lang="en-US" dirty="0" smtClean="0"/>
              <a:t>While practicing </a:t>
            </a:r>
            <a:r>
              <a:rPr lang="en-US" i="1" dirty="0" smtClean="0"/>
              <a:t>selective tension, have your client work with </a:t>
            </a:r>
            <a:r>
              <a:rPr lang="en-US" dirty="0" smtClean="0"/>
              <a:t>a partner who </a:t>
            </a:r>
            <a:r>
              <a:rPr lang="en-US" dirty="0" smtClean="0">
                <a:solidFill>
                  <a:srgbClr val="00B0F0"/>
                </a:solidFill>
              </a:rPr>
              <a:t>gently shakes the extremity </a:t>
            </a:r>
            <a:r>
              <a:rPr lang="en-US" dirty="0" smtClean="0"/>
              <a:t>that is “relaxed” to make sure there is no tension in it.</a:t>
            </a:r>
            <a:endParaRPr lang="en-US" dirty="0"/>
          </a:p>
        </p:txBody>
      </p:sp>
    </p:spTree>
  </p:cSld>
  <p:clrMapOvr>
    <a:masterClrMapping/>
  </p:clrMapOvr>
  <p:transition>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Breathing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Slow, deep breathing (with relaxation of the upper thorax) is the most </a:t>
            </a:r>
            <a:r>
              <a:rPr lang="en-US" dirty="0" err="1" smtClean="0"/>
              <a:t>efﬁcient</a:t>
            </a:r>
            <a:r>
              <a:rPr lang="en-US" dirty="0" smtClean="0"/>
              <a:t> method for exchange of air to use with relaxation techniques and for controlled breathing during labor.</a:t>
            </a:r>
          </a:p>
          <a:p>
            <a:r>
              <a:rPr lang="en-US" dirty="0" smtClean="0"/>
              <a:t>Teach the woman to relax the abdomen during </a:t>
            </a:r>
            <a:r>
              <a:rPr lang="en-US" dirty="0" smtClean="0">
                <a:solidFill>
                  <a:srgbClr val="7030A0"/>
                </a:solidFill>
              </a:rPr>
              <a:t>inspiration </a:t>
            </a:r>
            <a:r>
              <a:rPr lang="en-US" dirty="0" smtClean="0"/>
              <a:t>so that it feels as though the abdominal cavity is “</a:t>
            </a:r>
            <a:r>
              <a:rPr lang="en-US" dirty="0" err="1" smtClean="0"/>
              <a:t>ﬁlling</a:t>
            </a:r>
            <a:r>
              <a:rPr lang="en-US" dirty="0" smtClean="0"/>
              <a:t> up” and the ribs are expanding laterally. During </a:t>
            </a:r>
            <a:r>
              <a:rPr lang="en-US" dirty="0" smtClean="0">
                <a:solidFill>
                  <a:srgbClr val="7030A0"/>
                </a:solidFill>
              </a:rPr>
              <a:t>exhalation</a:t>
            </a:r>
            <a:r>
              <a:rPr lang="en-US" dirty="0" smtClean="0"/>
              <a:t>, the abdominal cavity becomes smaller; </a:t>
            </a:r>
            <a:r>
              <a:rPr lang="en-US" b="1" dirty="0" smtClean="0">
                <a:solidFill>
                  <a:srgbClr val="0070C0"/>
                </a:solidFill>
              </a:rPr>
              <a:t>active contraction of the abdominal muscles is not necessary with relaxed breathing.</a:t>
            </a:r>
          </a:p>
          <a:p>
            <a:r>
              <a:rPr lang="en-US" dirty="0" smtClean="0"/>
              <a:t>To prevent hyperventilation, emphasize a slow rate of breathing. Caution the woman to decrease the intensity of the breathing if she experiences dizziness or feels tingling in the lips and </a:t>
            </a:r>
            <a:r>
              <a:rPr lang="en-US" dirty="0" err="1" smtClean="0"/>
              <a:t>ﬁngers</a:t>
            </a:r>
            <a:r>
              <a:rPr lang="en-US" dirty="0" smtClean="0"/>
              <a:t>.</a:t>
            </a:r>
            <a:endParaRPr lang="en-US" dirty="0"/>
          </a:p>
        </p:txBody>
      </p:sp>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fontScale="90000"/>
          </a:bodyPr>
          <a:lstStyle/>
          <a:p>
            <a:r>
              <a:rPr lang="en-US" b="1" dirty="0" smtClean="0"/>
              <a:t>Relaxation and Breathing During Labor</a:t>
            </a:r>
            <a:endParaRPr lang="en-US" dirty="0"/>
          </a:p>
        </p:txBody>
      </p:sp>
    </p:spTree>
  </p:cSld>
  <p:clrMapOvr>
    <a:masterClrMapping/>
  </p:clrMapOvr>
  <p:transition>
    <p:comb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First Stage</a:t>
            </a:r>
            <a:endParaRPr lang="en-US" dirty="0"/>
          </a:p>
        </p:txBody>
      </p:sp>
      <p:sp>
        <p:nvSpPr>
          <p:cNvPr id="3" name="Content Placeholder 2"/>
          <p:cNvSpPr>
            <a:spLocks noGrp="1"/>
          </p:cNvSpPr>
          <p:nvPr>
            <p:ph idx="1"/>
          </p:nvPr>
        </p:nvSpPr>
        <p:spPr/>
        <p:txBody>
          <a:bodyPr/>
          <a:lstStyle/>
          <a:p>
            <a:r>
              <a:rPr lang="en-US" dirty="0" smtClean="0"/>
              <a:t>As labor progresses, the contractions of the uterus become stronger, longer, and closer together. </a:t>
            </a:r>
          </a:p>
          <a:p>
            <a:r>
              <a:rPr lang="en-US" dirty="0" smtClean="0"/>
              <a:t>Relaxation during the contractions becomes more difficult. </a:t>
            </a:r>
          </a:p>
          <a:p>
            <a:r>
              <a:rPr lang="en-US" dirty="0" smtClean="0"/>
              <a:t>Provide the woman with suggested techniques to assist in relaxation.</a:t>
            </a:r>
          </a:p>
          <a:p>
            <a:pPr>
              <a:buNone/>
            </a:pPr>
            <a:endParaRPr lang="en-US" dirty="0"/>
          </a:p>
        </p:txBody>
      </p:sp>
    </p:spTree>
  </p:cSld>
  <p:clrMapOvr>
    <a:masterClrMapping/>
  </p:clrMapOvr>
  <p:transition>
    <p:comb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normAutofit fontScale="70000" lnSpcReduction="20000"/>
          </a:bodyPr>
          <a:lstStyle/>
          <a:p>
            <a:r>
              <a:rPr lang="en-US" dirty="0" smtClean="0"/>
              <a:t>Ensure the woman has </a:t>
            </a:r>
            <a:r>
              <a:rPr lang="en-US" b="1" dirty="0" smtClean="0">
                <a:solidFill>
                  <a:srgbClr val="7030A0"/>
                </a:solidFill>
              </a:rPr>
              <a:t>emotional support </a:t>
            </a:r>
            <a:r>
              <a:rPr lang="en-US" dirty="0" smtClean="0"/>
              <a:t>from the father, family member, or special friend to provide encouragement and assist with overall comfort.</a:t>
            </a:r>
          </a:p>
          <a:p>
            <a:r>
              <a:rPr lang="en-US" b="1" dirty="0" smtClean="0">
                <a:solidFill>
                  <a:srgbClr val="7030A0"/>
                </a:solidFill>
              </a:rPr>
              <a:t>Seek comfortable positions </a:t>
            </a:r>
            <a:r>
              <a:rPr lang="en-US" dirty="0" smtClean="0"/>
              <a:t>including walking, hands and knees ,lying on pillows, or sitting on a Swiss ball; include </a:t>
            </a:r>
            <a:r>
              <a:rPr lang="en-US" dirty="0" smtClean="0">
                <a:solidFill>
                  <a:srgbClr val="0070C0"/>
                </a:solidFill>
              </a:rPr>
              <a:t>gentle repeated motions such as pelvic rocking.</a:t>
            </a:r>
          </a:p>
          <a:p>
            <a:r>
              <a:rPr lang="en-US" b="1" dirty="0" smtClean="0">
                <a:solidFill>
                  <a:srgbClr val="7030A0"/>
                </a:solidFill>
              </a:rPr>
              <a:t>Breathe slowly with each contraction</a:t>
            </a:r>
            <a:r>
              <a:rPr lang="en-US" dirty="0" smtClean="0"/>
              <a:t>; use the visual imagery, and relax with each contraction. Some women </a:t>
            </a:r>
            <a:r>
              <a:rPr lang="en-US" dirty="0" err="1" smtClean="0"/>
              <a:t>ﬁnd</a:t>
            </a:r>
            <a:r>
              <a:rPr lang="en-US" dirty="0" smtClean="0"/>
              <a:t> it helpful to focus their attention on a </a:t>
            </a:r>
            <a:r>
              <a:rPr lang="en-US" dirty="0" err="1" smtClean="0"/>
              <a:t>speciﬁc</a:t>
            </a:r>
            <a:r>
              <a:rPr lang="en-US" dirty="0" smtClean="0"/>
              <a:t> visual object. Other suggestions include singing, talking, or moaning during each contraction to prevent breath-holding and encourage slow breathing.</a:t>
            </a:r>
          </a:p>
          <a:p>
            <a:r>
              <a:rPr lang="en-US" dirty="0" smtClean="0"/>
              <a:t>During </a:t>
            </a:r>
            <a:r>
              <a:rPr lang="en-US" b="1" dirty="0" smtClean="0">
                <a:solidFill>
                  <a:srgbClr val="7030A0"/>
                </a:solidFill>
              </a:rPr>
              <a:t>transition</a:t>
            </a:r>
            <a:r>
              <a:rPr lang="en-US" dirty="0" smtClean="0"/>
              <a:t> (near the end of the first stage), there is often an urge to push. Teach the woman to use </a:t>
            </a:r>
            <a:r>
              <a:rPr lang="en-US" b="1" dirty="0" smtClean="0">
                <a:solidFill>
                  <a:srgbClr val="7030A0"/>
                </a:solidFill>
              </a:rPr>
              <a:t>quick blowing techniques</a:t>
            </a:r>
            <a:r>
              <a:rPr lang="en-US" dirty="0" smtClean="0"/>
              <a:t>, using the cheeks, not the abdominal muscles, to overcome the desire to push until the appropriate time.</a:t>
            </a:r>
          </a:p>
          <a:p>
            <a:r>
              <a:rPr lang="en-US" dirty="0" smtClean="0"/>
              <a:t>Massage or apply pressure to any areas that hurt, such as the low back. Using the hands may help distract the focus from the contractions.</a:t>
            </a:r>
          </a:p>
          <a:p>
            <a:r>
              <a:rPr lang="en-US" dirty="0" smtClean="0"/>
              <a:t>Apply </a:t>
            </a:r>
            <a:r>
              <a:rPr lang="en-US" b="1" dirty="0" smtClean="0">
                <a:solidFill>
                  <a:srgbClr val="7030A0"/>
                </a:solidFill>
              </a:rPr>
              <a:t>heat or cold </a:t>
            </a:r>
            <a:r>
              <a:rPr lang="en-US" dirty="0" smtClean="0"/>
              <a:t>for local symptoms; wipe the face with a wet washcloth.</a:t>
            </a:r>
            <a:endParaRPr lang="en-US" dirty="0"/>
          </a:p>
        </p:txBody>
      </p:sp>
    </p:spTree>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48928" y="189570"/>
            <a:ext cx="5490072" cy="666842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Second Stage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Once dilation of the cervix has occurred, the woman may become active in the birth process by assisting the uterus during a contraction in pushing the baby down the birth canal.</a:t>
            </a:r>
          </a:p>
          <a:p>
            <a:r>
              <a:rPr lang="en-US" dirty="0" smtClean="0"/>
              <a:t>Teach her the following techniques:</a:t>
            </a:r>
          </a:p>
          <a:p>
            <a:r>
              <a:rPr lang="en-US" dirty="0" smtClean="0"/>
              <a:t>While bearing down, take in a breath, contract the abdominal wall, and slowly breathe out. This will cause increased pressure within the abdomen along with relaxation of the pelvic ﬂoor.</a:t>
            </a:r>
          </a:p>
          <a:p>
            <a:r>
              <a:rPr lang="en-US" b="1" dirty="0" smtClean="0"/>
              <a:t>PRECAUTION: </a:t>
            </a:r>
            <a:r>
              <a:rPr lang="en-US" b="1" dirty="0" smtClean="0">
                <a:solidFill>
                  <a:srgbClr val="0070C0"/>
                </a:solidFill>
              </a:rPr>
              <a:t>Tell the woman that if she holds her breath, there will be increased tension and resistance in the pelvic floor. In addition, exertion with a closed glottis, known as </a:t>
            </a:r>
            <a:r>
              <a:rPr lang="en-US" b="1" dirty="0" err="1" smtClean="0">
                <a:solidFill>
                  <a:srgbClr val="0070C0"/>
                </a:solidFill>
              </a:rPr>
              <a:t>Valsalva’s</a:t>
            </a:r>
            <a:r>
              <a:rPr lang="en-US" b="1" dirty="0" smtClean="0">
                <a:solidFill>
                  <a:srgbClr val="0070C0"/>
                </a:solidFill>
              </a:rPr>
              <a:t> maneuver, has adverse effects on the cardiovascular system.</a:t>
            </a:r>
          </a:p>
          <a:p>
            <a:r>
              <a:rPr lang="en-US" dirty="0" smtClean="0"/>
              <a:t>For maximum </a:t>
            </a:r>
            <a:r>
              <a:rPr lang="en-US" dirty="0" err="1" smtClean="0"/>
              <a:t>efﬁciency</a:t>
            </a:r>
            <a:r>
              <a:rPr lang="en-US" dirty="0" smtClean="0"/>
              <a:t>, maintain relaxation in the extremities, especially the legs and perineum. Keeping the face and jaw relaxed assists with this.</a:t>
            </a:r>
          </a:p>
          <a:p>
            <a:r>
              <a:rPr lang="en-US" dirty="0" smtClean="0"/>
              <a:t>Between contractions, perform total body relaxation.</a:t>
            </a:r>
          </a:p>
          <a:p>
            <a:endParaRPr lang="en-US" dirty="0" smtClean="0"/>
          </a:p>
        </p:txBody>
      </p:sp>
    </p:spTree>
  </p:cSld>
  <p:clrMapOvr>
    <a:masterClrMapping/>
  </p:clrMapOvr>
  <p:transition>
    <p:comb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229600" cy="1143000"/>
          </a:xfrm>
        </p:spPr>
        <p:txBody>
          <a:bodyPr>
            <a:normAutofit fontScale="90000"/>
          </a:bodyPr>
          <a:lstStyle/>
          <a:p>
            <a:r>
              <a:rPr lang="en-US" b="1" dirty="0" smtClean="0"/>
              <a:t>Unsafe Postures and Exercises During Pregnancy</a:t>
            </a:r>
            <a:endParaRPr lang="en-US" dirty="0"/>
          </a:p>
        </p:txBody>
      </p:sp>
    </p:spTree>
  </p:cSld>
  <p:clrMapOvr>
    <a:masterClrMapping/>
  </p:clrMapOvr>
  <p:transition>
    <p:comb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Bilateral straight-leg raising</a:t>
            </a:r>
            <a:endParaRPr lang="en-US" dirty="0"/>
          </a:p>
        </p:txBody>
      </p:sp>
      <p:sp>
        <p:nvSpPr>
          <p:cNvPr id="3" name="Content Placeholder 2"/>
          <p:cNvSpPr>
            <a:spLocks noGrp="1"/>
          </p:cNvSpPr>
          <p:nvPr>
            <p:ph idx="1"/>
          </p:nvPr>
        </p:nvSpPr>
        <p:spPr>
          <a:xfrm>
            <a:off x="457200" y="1600200"/>
            <a:ext cx="4876800" cy="4525963"/>
          </a:xfrm>
        </p:spPr>
        <p:txBody>
          <a:bodyPr>
            <a:normAutofit lnSpcReduction="10000"/>
          </a:bodyPr>
          <a:lstStyle/>
          <a:p>
            <a:r>
              <a:rPr lang="en-US" i="1" dirty="0" smtClean="0"/>
              <a:t>This exercise typically places more stress on the abdominal muscles and low back than they can tolerate. </a:t>
            </a:r>
          </a:p>
          <a:p>
            <a:r>
              <a:rPr lang="en-US" i="1" dirty="0" smtClean="0"/>
              <a:t>It can cause </a:t>
            </a:r>
            <a:r>
              <a:rPr lang="en-US" b="1" i="1" dirty="0" smtClean="0">
                <a:solidFill>
                  <a:srgbClr val="7030A0"/>
                </a:solidFill>
              </a:rPr>
              <a:t>back injury or </a:t>
            </a:r>
            <a:r>
              <a:rPr lang="en-US" b="1" i="1" dirty="0" err="1" smtClean="0">
                <a:solidFill>
                  <a:srgbClr val="7030A0"/>
                </a:solidFill>
              </a:rPr>
              <a:t>diastasis</a:t>
            </a:r>
            <a:r>
              <a:rPr lang="en-US" b="1" i="1" dirty="0" smtClean="0">
                <a:solidFill>
                  <a:srgbClr val="7030A0"/>
                </a:solidFill>
              </a:rPr>
              <a:t> </a:t>
            </a:r>
            <a:r>
              <a:rPr lang="en-US" b="1" i="1" dirty="0" err="1" smtClean="0">
                <a:solidFill>
                  <a:srgbClr val="7030A0"/>
                </a:solidFill>
              </a:rPr>
              <a:t>recti</a:t>
            </a:r>
            <a:r>
              <a:rPr lang="en-US" b="1" i="1" dirty="0" smtClean="0">
                <a:solidFill>
                  <a:srgbClr val="7030A0"/>
                </a:solidFill>
              </a:rPr>
              <a:t> </a:t>
            </a:r>
            <a:r>
              <a:rPr lang="en-US" i="1" dirty="0" smtClean="0"/>
              <a:t>and therefore should not be attempted.</a:t>
            </a:r>
            <a:endParaRPr lang="en-US" dirty="0"/>
          </a:p>
        </p:txBody>
      </p:sp>
      <p:sp>
        <p:nvSpPr>
          <p:cNvPr id="48130" name="AutoShape 2" descr="data:image/jpeg;base64,/9j/4AAQSkZJRgABAQAAAQABAAD/2wCEAAkGBhISEBAQDxIQEBAQFxASEBAPEBAQFRASFBAVFhUQFRIXHiYeFxwjGRISHy8sIycpLiwsFR49NTAqNSYrLCkBCQoKDgwOFw8PGikkHB0pKSwpMCopLCwsLCwpKS8sLCwpKSksLCksKSopKSkpLCksLCkpLSkpLSksKSwsLCwsLP/AABEIALcBEwMBIgACEQEDEQH/xAAcAAEAAQUBAQAAAAAAAAAAAAAABwIDBAUGAQj/xAA/EAACAgEBBQYDBQUGBwEAAAAAAQIDEQQFEiExQQYHE1FhcSKBkRQyUmKhQoKSscEjU3PR4fAVJERyk6KyCP/EABgBAQEBAQEAAAAAAAAAAAAAAAABAgME/8QAHxEBAAMAAgMBAQEAAAAAAAAAAAECEQMxEiFRQXEE/9oADAMBAAIRAxEAPwCcQAAAAAAAAAAAAAAAAAAAAAAAAAAAAAAAAAAAAFvxvJSfqkeO/HOMvojVa6xpwSbXwrk2urK6aJftynny3pf04v5HTxRsftSxnDx8irxvyy+hr5SWcfEvPO+vd53izqKpJb0ZSa6/E3j/ADHibrbK7ik01nllFw1mzptx4tv41zeehszExigAIAAAAAAAAAAAAAAAAAAAAAAAAAAAAAAAAAAAAADWSrzOD8oxx14ty4/RMvailp7ye7wS8+vLBTj67ix/7nlebFnKyunH6nWGLz+QtVahSl/afDnCjhY+X+/Mz7aFu8OGDCtipw3eCksYcnj5fMqr1+9wWM8uOfT/AFEx8ZrMZv17pK93K5fGuHo4o2Bh14y8fjj/APOf6mYYs6gAMgAAAAAAAAAAAAAAAAAAAAAAAAAAAAAAAAAAAAA1F927OD6OCT/ifH64K5RksuKTUljnwWePDHNDUaPf3XvRjiKWH7viKdNKPKyDXk1lfz4HXYZmNYzy2s44dF1ZerhuJylz8vX/AD8jKw8Y3q/rJ/1Ma3ROX3rYenDCXsi+WsxTFez55Tb62L+RszA0tG4kt5SzJPh7f6Gec7dugADIAAAAAAAAAAAAAAAAAAAAAAAAAAAAAAAAAAAeZPSmVafMCz4PpB44JvnjyLaX5I+WMFeosrrjvWOMIr9qUt1fqc3tft3p6ovwou2XRr4Y56cXxf0JN87brSbdOiUeu7Hzzh/Q8jB8tyK90c3sjt7RqL66IQ3ZTysuWcNRzjCXodb4K8ixbUmuepW41cvupJ5+Hr5fzL+S34EfIqjBLkPaelQACAAAAAAAAAAAAAAAAAAAAAAAAAAAAAAAAAMfXbQqpg7LrIVQXOdkowS+bI+7S9+GjpW7pE9ZZ+JZrqj7zay/kvmE1I8ppcXwS5t9Dm9s9r4wTjp0py/HL7i9vxEPaPvS1Oo1mdVZiizMI0w+Gut5zF468eGXnmdJdtmM1urDw+a6Hn5uS1ZyHq4eOtvcm1NbO2bldOVjXLL4L0UeSNdTsu7VWQrp4Sk+CecJJ/ffkkXLcb2I9fmSp2V2BHTUptf21iTtk+fmoL0X8zPFXZ2W+a2RkelHZXshVo4NrdsvnxsucUpPgvgT5qKwb8A9TxgAAAAAAAAAAAGPtDWwpqsuseK6oynN+UYxbf6IDIBC2l70dXrLrJ1S+z0xeKqIRg5NPgpWWST4+2EjO0vaTWTcnG274Mxbcvgk+u6uuH19Dnbkivp2pw2tGwlsHBbG7cXKX/NKMqllb8Y7s1jg5tcmsp9EdxVqIygpxacJJSUum61nJqtot0xek07XQR92q75dJpW66E9XbHg/Dko1Rfk7eO9+6n7kZ7X77dpWuXhTq08HwSqrjJr9+eXn6HTxly8ofRoPlCHbvaKn4i1uq3+eXdNr+FvGPTBN/dl3lx11XhaqdcNZDhjKgr49JwXLPml78nwmHkkAHmT0jQAeNgeg5fbfeVs7S7yt1MJWQ4OqnNs8+WI8F82iOu0Xf7ZJOGz6FWuKV2oxKXuq1wXzb9i4mpslLHPl6mo2h2v0VD3b9Vpq5LnGVsMr5J5PmTa/avWarjqdTdast7rm1Be0FiK+hqZMuHt9G7R76dmVwcq7Z3zWUq6qrE216zSSXqR/2g79dXbmOkrr0kPxvF1n1a3V9GRe54LU7Mg/rP2rty2+e/qLbL5/itnKePbPBfIwHfnrwLca3JpJNt8Eks5fkl1JD7J9yOt1TjPUL7HS+ObVm2S/LT0/ex8y59TfjgK9+coxrUpSk0oxinJyfRJLi2TJ2S7tNozoU9R4enfDcqtb33H8U1FPdfo+PsSP2T7vNFs9L7PUpW4xLUW4nbLz+LlFekUjpjNoifxqszH65Ls/3f1U+HZdJ3XR488VqWcpqPN49fodaAZiIjpZmZ7AAVAAAAAAAAAA8YGNrtp00xcr7aqorjm2cYLHnxZD/en3taa/ST0egsdrue7dZuSjFVri1BvGctJe2R287nNbqNRqtXTdDUOye/VRY3Gai+cFOXwpR5JeS6HBPuj2s5NLR2c0uNlOPfO9yNREMzrC7Mbc8Cbk1vZwse3LHqSRs3be/FSgmk+jWMP1OSs7sNpaO2MrdHLUwSy3pn4qXD0w016oxtftqVdfhxo1GmkpZ3rYzjvcMOLz5YWDjycXlPp6eHm8K+3X7V21XVFyskvSK4uT8kuv9Dk9rdttVfStN4s4aaOcVReMpvOJyXGXPk+BoLrZTeZNt+beSxO+Ueia6muLijjc+bmnl/i7KCMeVJas1OepXTfngdJc4VKobrMiMSp1k0xsdndvNoadKNOrvjFcoyn4kV6KM8pHbdnO/wA1Ffw66qOoj/eVYqsXuvuy/QjG2CXMtwrb9C79TPiedpd/WjjQ5aeu6y9/dqsioRi/OU03w9v0Io7RduddrpZvukocd2qtuuuOeiiufu8s0kasHk54G/DPqjBRKxIotuMZybLhsQvzv6fRlp3v/fU3HZfsZqtfb4WlrcsNeJZL4a6l5zn09lxfkfQvYruq0eggnKENTqeDlfbBPdflXF53F+r8yzkJsz0+edldjNfqsfZ9LqLIvlNVyjD/AMksR/U77Yv/AOfdXPdequpoi+cYb1016YWI5+bJ9SPTPl8Xx+uU7J92mh0GJVV+Jev+ouxOefy9IfupHVYPQZmdWIwAAUAAAAAAAAAAAAAAAAAAHmDmu8Ts39u2ffRFZtSVtH+LDil81mP7x0wwI9JL44lJxk4yTjKLaaaw00+Ka6MuKafU+j+2XdTo9oSdrUtPqHzupx8f+JB8J+/B+pDvanuf2ho25VQerp/vNPFuS/7qvvL5ZR09Sxkw4PW6XHxR+eDDjc0bKy2cW4Ti4tc1OLi17pln7LCbym1+JLquuDE+m4ZGi1mVxM5XrBk19ioahZ2ZqPFuxmWi1KjRe318J5cLvk0/Q5y52VTlXbGUJweJQmnGUWuji+KYVtMJ8ZPP9CrxYo1S1J47yprYTvMeVhj+IXK1lpLLb4JLi2/JLqaiGZkaJN7s+6L7bFarVycNN+xXXJb93q3x3I/q+mOZrNldzG076Ve64VJuO7RbJQtlFvjY4vgseUmmzrKu7rbOhs39HZC1LrTb4bkvz1zwv1ZJtnS1rvaYdmbLp09UadPXCqqH3YQWF7+r9XxMswNh3Xy09UtXCFWoa/tYVvMYyy+Ty+mOpnmGgAAAAAAAAAAAAAAAAAAAAAAAAAAAAAAAGk7QdjdHrcfa9PXbJJxjNpxnFPymsMhvtZ3DaihSt2fY9VBZfgySjcl+V8rP0foT+MF1MfImytC5aiNF6lVJP4t5OMobvF8HxT4EoajQ6bUVKvV0x1UYrdhdKco6mtY4KOo5yS8p5RK+1uzOl1LjLU0V2yh92co4kvRTWHj5mh1Xdjp85osto/LlWR+kuP6nHkraZ2s47cVqxGXjUHa7unulOX/D7IahcXGmyUab0vLdl8E/3ZfJGh1nYXaFTxbotXF+lFk1/FFNE0ba7P2aeSjYk8/ctjlKWP5MtaPtPq6JJwtnOP4LG5pryWeP0Ocf6JrOXh2n/PFo2k+kUbK7udpXyjGvR6hZ/btrlTBernPCJ07tu6ivZy8e9xu1kljfSzClfhrzxb85fTHXpOy/aVauDbjGFkXhwU4yzw+8lzSN6j0xfyj08k18ZyQAAAAAAAAAAAAAAAAAAAAAAAAAAAAAAAAAAAAAAAAAAWdVpIWRcLIqcXzUlk5LUd3NbsbU5eFLjht71bXLdfKS91n1OzBm1Yt3DVb2r1Li9J3cqFin48luyUo7sd18+OXn+p2iAFaxXote1uwAGmQ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2" name="AutoShape 4" descr="data:image/jpeg;base64,/9j/4AAQSkZJRgABAQAAAQABAAD/2wCEAAkGBhISEBAQDxIQEBAQFxASEBAPEBAQFRASFBAVFhUQFRIXHiYeFxwjGRISHy8sIycpLiwsFR49NTAqNSYrLCkBCQoKDgwOFw8PGikkHB0pKSwpMCopLCwsLCwpKS8sLCwpKSksLCksKSopKSkpLCksLCkpLSkpLSksKSwsLCwsLP/AABEIALcBEwMBIgACEQEDEQH/xAAcAAEAAQUBAQAAAAAAAAAAAAAABwIDBAUGAQj/xAA/EAACAgEBBQYDBQUGBwEAAAAAAQIDEQQFEiExQQYHE1FhcSKBkRQyUmKhQoKSscEjU3PR4fAVJERyk6KyCP/EABgBAQEBAQEAAAAAAAAAAAAAAAABAgME/8QAHxEBAAMAAgMBAQEAAAAAAAAAAAECEQMxEiFRQXEE/9oADAMBAAIRAxEAPwCcQAAAAAAAAAAAAAAAAAAAAAAAAAAAAAAAAAAAAFvxvJSfqkeO/HOMvojVa6xpwSbXwrk2urK6aJftynny3pf04v5HTxRsftSxnDx8irxvyy+hr5SWcfEvPO+vd53izqKpJb0ZSa6/E3j/ADHibrbK7ik01nllFw1mzptx4tv41zeehszExigAIAAAAAAAAAAAAAAAAAAAAAAAAAAAAAAAAAAAAADWSrzOD8oxx14ty4/RMvailp7ye7wS8+vLBTj67ix/7nlebFnKyunH6nWGLz+QtVahSl/afDnCjhY+X+/Mz7aFu8OGDCtipw3eCksYcnj5fMqr1+9wWM8uOfT/AFEx8ZrMZv17pK93K5fGuHo4o2Bh14y8fjj/APOf6mYYs6gAMgAAAAAAAAAAAAAAAAAAAAAAAAAAAAAAAAAAAAA1F927OD6OCT/ifH64K5RksuKTUljnwWePDHNDUaPf3XvRjiKWH7viKdNKPKyDXk1lfz4HXYZmNYzy2s44dF1ZerhuJylz8vX/AD8jKw8Y3q/rJ/1Ma3ROX3rYenDCXsi+WsxTFez55Tb62L+RszA0tG4kt5SzJPh7f6Gec7dugADIAAAAAAAAAAAAAAAAAAAAAAAAAAAAAAAAAAAeZPSmVafMCz4PpB44JvnjyLaX5I+WMFeosrrjvWOMIr9qUt1fqc3tft3p6ovwou2XRr4Y56cXxf0JN87brSbdOiUeu7Hzzh/Q8jB8tyK90c3sjt7RqL66IQ3ZTysuWcNRzjCXodb4K8ixbUmuepW41cvupJ5+Hr5fzL+S34EfIqjBLkPaelQACAAAAAAAAAAAAAAAAAAAAAAAAAAAAAAAAAMfXbQqpg7LrIVQXOdkowS+bI+7S9+GjpW7pE9ZZ+JZrqj7zay/kvmE1I8ppcXwS5t9Dm9s9r4wTjp0py/HL7i9vxEPaPvS1Oo1mdVZiizMI0w+Gut5zF468eGXnmdJdtmM1urDw+a6Hn5uS1ZyHq4eOtvcm1NbO2bldOVjXLL4L0UeSNdTsu7VWQrp4Sk+CecJJ/ffkkXLcb2I9fmSp2V2BHTUptf21iTtk+fmoL0X8zPFXZ2W+a2RkelHZXshVo4NrdsvnxsucUpPgvgT5qKwb8A9TxgAAAAAAAAAAAGPtDWwpqsuseK6oynN+UYxbf6IDIBC2l70dXrLrJ1S+z0xeKqIRg5NPgpWWST4+2EjO0vaTWTcnG274Mxbcvgk+u6uuH19Dnbkivp2pw2tGwlsHBbG7cXKX/NKMqllb8Y7s1jg5tcmsp9EdxVqIygpxacJJSUum61nJqtot0xek07XQR92q75dJpW66E9XbHg/Dko1Rfk7eO9+6n7kZ7X77dpWuXhTq08HwSqrjJr9+eXn6HTxly8ofRoPlCHbvaKn4i1uq3+eXdNr+FvGPTBN/dl3lx11XhaqdcNZDhjKgr49JwXLPml78nwmHkkAHmT0jQAeNgeg5fbfeVs7S7yt1MJWQ4OqnNs8+WI8F82iOu0Xf7ZJOGz6FWuKV2oxKXuq1wXzb9i4mpslLHPl6mo2h2v0VD3b9Vpq5LnGVsMr5J5PmTa/avWarjqdTdast7rm1Be0FiK+hqZMuHt9G7R76dmVwcq7Z3zWUq6qrE216zSSXqR/2g79dXbmOkrr0kPxvF1n1a3V9GRe54LU7Mg/rP2rty2+e/qLbL5/itnKePbPBfIwHfnrwLca3JpJNt8Eks5fkl1JD7J9yOt1TjPUL7HS+ObVm2S/LT0/ex8y59TfjgK9+coxrUpSk0oxinJyfRJLi2TJ2S7tNozoU9R4enfDcqtb33H8U1FPdfo+PsSP2T7vNFs9L7PUpW4xLUW4nbLz+LlFekUjpjNoifxqszH65Ls/3f1U+HZdJ3XR488VqWcpqPN49fodaAZiIjpZmZ7AAVAAAAAAAAAA8YGNrtp00xcr7aqorjm2cYLHnxZD/en3taa/ST0egsdrue7dZuSjFVri1BvGctJe2R287nNbqNRqtXTdDUOye/VRY3Gai+cFOXwpR5JeS6HBPuj2s5NLR2c0uNlOPfO9yNREMzrC7Mbc8Cbk1vZwse3LHqSRs3be/FSgmk+jWMP1OSs7sNpaO2MrdHLUwSy3pn4qXD0w016oxtftqVdfhxo1GmkpZ3rYzjvcMOLz5YWDjycXlPp6eHm8K+3X7V21XVFyskvSK4uT8kuv9Dk9rdttVfStN4s4aaOcVReMpvOJyXGXPk+BoLrZTeZNt+beSxO+Ueia6muLijjc+bmnl/i7KCMeVJas1OepXTfngdJc4VKobrMiMSp1k0xsdndvNoadKNOrvjFcoyn4kV6KM8pHbdnO/wA1Ffw66qOoj/eVYqsXuvuy/QjG2CXMtwrb9C79TPiedpd/WjjQ5aeu6y9/dqsioRi/OU03w9v0Io7RduddrpZvukocd2qtuuuOeiiufu8s0kasHk54G/DPqjBRKxIotuMZybLhsQvzv6fRlp3v/fU3HZfsZqtfb4WlrcsNeJZL4a6l5zn09lxfkfQvYruq0eggnKENTqeDlfbBPdflXF53F+r8yzkJsz0+edldjNfqsfZ9LqLIvlNVyjD/AMksR/U77Yv/AOfdXPdequpoi+cYb1016YWI5+bJ9SPTPl8Xx+uU7J92mh0GJVV+Jev+ouxOefy9IfupHVYPQZmdWIwAAUAAAAAAAAAAAAAAAAAAHmDmu8Ts39u2ffRFZtSVtH+LDil81mP7x0wwI9JL44lJxk4yTjKLaaaw00+Ka6MuKafU+j+2XdTo9oSdrUtPqHzupx8f+JB8J+/B+pDvanuf2ho25VQerp/vNPFuS/7qvvL5ZR09Sxkw4PW6XHxR+eDDjc0bKy2cW4Ti4tc1OLi17pln7LCbym1+JLquuDE+m4ZGi1mVxM5XrBk19ioahZ2ZqPFuxmWi1KjRe318J5cLvk0/Q5y52VTlXbGUJweJQmnGUWuji+KYVtMJ8ZPP9CrxYo1S1J47yprYTvMeVhj+IXK1lpLLb4JLi2/JLqaiGZkaJN7s+6L7bFarVycNN+xXXJb93q3x3I/q+mOZrNldzG076Ve64VJuO7RbJQtlFvjY4vgseUmmzrKu7rbOhs39HZC1LrTb4bkvz1zwv1ZJtnS1rvaYdmbLp09UadPXCqqH3YQWF7+r9XxMswNh3Xy09UtXCFWoa/tYVvMYyy+Ty+mOpnmGgAAAAAAAAAAAAAAAAAAAAAAAAAAAAAAAGk7QdjdHrcfa9PXbJJxjNpxnFPymsMhvtZ3DaihSt2fY9VBZfgySjcl+V8rP0foT+MF1MfImytC5aiNF6lVJP4t5OMobvF8HxT4EoajQ6bUVKvV0x1UYrdhdKco6mtY4KOo5yS8p5RK+1uzOl1LjLU0V2yh92co4kvRTWHj5mh1Xdjp85osto/LlWR+kuP6nHkraZ2s47cVqxGXjUHa7unulOX/D7IahcXGmyUab0vLdl8E/3ZfJGh1nYXaFTxbotXF+lFk1/FFNE0ba7P2aeSjYk8/ctjlKWP5MtaPtPq6JJwtnOP4LG5pryWeP0Ocf6JrOXh2n/PFo2k+kUbK7udpXyjGvR6hZ/btrlTBernPCJ07tu6ivZy8e9xu1kljfSzClfhrzxb85fTHXpOy/aVauDbjGFkXhwU4yzw+8lzSN6j0xfyj08k18ZyQAAAAAAAAAAAAAAAAAAAAAAAAAAAAAAAAAAAAAAAAAAWdVpIWRcLIqcXzUlk5LUd3NbsbU5eFLjht71bXLdfKS91n1OzBm1Yt3DVb2r1Li9J3cqFin48luyUo7sd18+OXn+p2iAFaxXote1uwAGmQ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4" name="AutoShape 6" descr="data:image/jpeg;base64,/9j/4AAQSkZJRgABAQAAAQABAAD/2wCEAAkGBhISEBAQDxIQEBAQFxASEBAPEBAQFRASFBAVFhUQFRIXHiYeFxwjGRISHy8sIycpLiwsFR49NTAqNSYrLCkBCQoKDgwOFw8PGikkHB0pKSwpMCopLCwsLCwpKS8sLCwpKSksLCksKSopKSkpLCksLCkpLSkpLSksKSwsLCwsLP/AABEIALcBEwMBIgACEQEDEQH/xAAcAAEAAQUBAQAAAAAAAAAAAAAABwIDBAUGAQj/xAA/EAACAgEBBQYDBQUGBwEAAAAAAQIDEQQFEiExQQYHE1FhcSKBkRQyUmKhQoKSscEjU3PR4fAVJERyk6KyCP/EABgBAQEBAQEAAAAAAAAAAAAAAAABAgME/8QAHxEBAAMAAgMBAQEAAAAAAAAAAAECEQMxEiFRQXEE/9oADAMBAAIRAxEAPwCcQAAAAAAAAAAAAAAAAAAAAAAAAAAAAAAAAAAAAFvxvJSfqkeO/HOMvojVa6xpwSbXwrk2urK6aJftynny3pf04v5HTxRsftSxnDx8irxvyy+hr5SWcfEvPO+vd53izqKpJb0ZSa6/E3j/ADHibrbK7ik01nllFw1mzptx4tv41zeehszExigAIAAAAAAAAAAAAAAAAAAAAAAAAAAAAAAAAAAAAADWSrzOD8oxx14ty4/RMvailp7ye7wS8+vLBTj67ix/7nlebFnKyunH6nWGLz+QtVahSl/afDnCjhY+X+/Mz7aFu8OGDCtipw3eCksYcnj5fMqr1+9wWM8uOfT/AFEx8ZrMZv17pK93K5fGuHo4o2Bh14y8fjj/APOf6mYYs6gAMgAAAAAAAAAAAAAAAAAAAAAAAAAAAAAAAAAAAAA1F927OD6OCT/ifH64K5RksuKTUljnwWePDHNDUaPf3XvRjiKWH7viKdNKPKyDXk1lfz4HXYZmNYzy2s44dF1ZerhuJylz8vX/AD8jKw8Y3q/rJ/1Ma3ROX3rYenDCXsi+WsxTFez55Tb62L+RszA0tG4kt5SzJPh7f6Gec7dugADIAAAAAAAAAAAAAAAAAAAAAAAAAAAAAAAAAAAeZPSmVafMCz4PpB44JvnjyLaX5I+WMFeosrrjvWOMIr9qUt1fqc3tft3p6ovwou2XRr4Y56cXxf0JN87brSbdOiUeu7Hzzh/Q8jB8tyK90c3sjt7RqL66IQ3ZTysuWcNRzjCXodb4K8ixbUmuepW41cvupJ5+Hr5fzL+S34EfIqjBLkPaelQACAAAAAAAAAAAAAAAAAAAAAAAAAAAAAAAAAMfXbQqpg7LrIVQXOdkowS+bI+7S9+GjpW7pE9ZZ+JZrqj7zay/kvmE1I8ppcXwS5t9Dm9s9r4wTjp0py/HL7i9vxEPaPvS1Oo1mdVZiizMI0w+Gut5zF468eGXnmdJdtmM1urDw+a6Hn5uS1ZyHq4eOtvcm1NbO2bldOVjXLL4L0UeSNdTsu7VWQrp4Sk+CecJJ/ffkkXLcb2I9fmSp2V2BHTUptf21iTtk+fmoL0X8zPFXZ2W+a2RkelHZXshVo4NrdsvnxsucUpPgvgT5qKwb8A9TxgAAAAAAAAAAAGPtDWwpqsuseK6oynN+UYxbf6IDIBC2l70dXrLrJ1S+z0xeKqIRg5NPgpWWST4+2EjO0vaTWTcnG274Mxbcvgk+u6uuH19Dnbkivp2pw2tGwlsHBbG7cXKX/NKMqllb8Y7s1jg5tcmsp9EdxVqIygpxacJJSUum61nJqtot0xek07XQR92q75dJpW66E9XbHg/Dko1Rfk7eO9+6n7kZ7X77dpWuXhTq08HwSqrjJr9+eXn6HTxly8ofRoPlCHbvaKn4i1uq3+eXdNr+FvGPTBN/dl3lx11XhaqdcNZDhjKgr49JwXLPml78nwmHkkAHmT0jQAeNgeg5fbfeVs7S7yt1MJWQ4OqnNs8+WI8F82iOu0Xf7ZJOGz6FWuKV2oxKXuq1wXzb9i4mpslLHPl6mo2h2v0VD3b9Vpq5LnGVsMr5J5PmTa/avWarjqdTdast7rm1Be0FiK+hqZMuHt9G7R76dmVwcq7Z3zWUq6qrE216zSSXqR/2g79dXbmOkrr0kPxvF1n1a3V9GRe54LU7Mg/rP2rty2+e/qLbL5/itnKePbPBfIwHfnrwLca3JpJNt8Eks5fkl1JD7J9yOt1TjPUL7HS+ObVm2S/LT0/ex8y59TfjgK9+coxrUpSk0oxinJyfRJLi2TJ2S7tNozoU9R4enfDcqtb33H8U1FPdfo+PsSP2T7vNFs9L7PUpW4xLUW4nbLz+LlFekUjpjNoifxqszH65Ls/3f1U+HZdJ3XR488VqWcpqPN49fodaAZiIjpZmZ7AAVAAAAAAAAAA8YGNrtp00xcr7aqorjm2cYLHnxZD/en3taa/ST0egsdrue7dZuSjFVri1BvGctJe2R287nNbqNRqtXTdDUOye/VRY3Gai+cFOXwpR5JeS6HBPuj2s5NLR2c0uNlOPfO9yNREMzrC7Mbc8Cbk1vZwse3LHqSRs3be/FSgmk+jWMP1OSs7sNpaO2MrdHLUwSy3pn4qXD0w016oxtftqVdfhxo1GmkpZ3rYzjvcMOLz5YWDjycXlPp6eHm8K+3X7V21XVFyskvSK4uT8kuv9Dk9rdttVfStN4s4aaOcVReMpvOJyXGXPk+BoLrZTeZNt+beSxO+Ueia6muLijjc+bmnl/i7KCMeVJas1OepXTfngdJc4VKobrMiMSp1k0xsdndvNoadKNOrvjFcoyn4kV6KM8pHbdnO/wA1Ffw66qOoj/eVYqsXuvuy/QjG2CXMtwrb9C79TPiedpd/WjjQ5aeu6y9/dqsioRi/OU03w9v0Io7RduddrpZvukocd2qtuuuOeiiufu8s0kasHk54G/DPqjBRKxIotuMZybLhsQvzv6fRlp3v/fU3HZfsZqtfb4WlrcsNeJZL4a6l5zn09lxfkfQvYruq0eggnKENTqeDlfbBPdflXF53F+r8yzkJsz0+edldjNfqsfZ9LqLIvlNVyjD/AMksR/U77Yv/AOfdXPdequpoi+cYb1016YWI5+bJ9SPTPl8Xx+uU7J92mh0GJVV+Jev+ouxOefy9IfupHVYPQZmdWIwAAUAAAAAAAAAAAAAAAAAAHmDmu8Ts39u2ffRFZtSVtH+LDil81mP7x0wwI9JL44lJxk4yTjKLaaaw00+Ka6MuKafU+j+2XdTo9oSdrUtPqHzupx8f+JB8J+/B+pDvanuf2ho25VQerp/vNPFuS/7qvvL5ZR09Sxkw4PW6XHxR+eDDjc0bKy2cW4Ti4tc1OLi17pln7LCbym1+JLquuDE+m4ZGi1mVxM5XrBk19ioahZ2ZqPFuxmWi1KjRe318J5cLvk0/Q5y52VTlXbGUJweJQmnGUWuji+KYVtMJ8ZPP9CrxYo1S1J47yprYTvMeVhj+IXK1lpLLb4JLi2/JLqaiGZkaJN7s+6L7bFarVycNN+xXXJb93q3x3I/q+mOZrNldzG076Ve64VJuO7RbJQtlFvjY4vgseUmmzrKu7rbOhs39HZC1LrTb4bkvz1zwv1ZJtnS1rvaYdmbLp09UadPXCqqH3YQWF7+r9XxMswNh3Xy09UtXCFWoa/tYVvMYyy+Ty+mOpnmGgAAAAAAAAAAAAAAAAAAAAAAAAAAAAAAAGk7QdjdHrcfa9PXbJJxjNpxnFPymsMhvtZ3DaihSt2fY9VBZfgySjcl+V8rP0foT+MF1MfImytC5aiNF6lVJP4t5OMobvF8HxT4EoajQ6bUVKvV0x1UYrdhdKco6mtY4KOo5yS8p5RK+1uzOl1LjLU0V2yh92co4kvRTWHj5mh1Xdjp85osto/LlWR+kuP6nHkraZ2s47cVqxGXjUHa7unulOX/D7IahcXGmyUab0vLdl8E/3ZfJGh1nYXaFTxbotXF+lFk1/FFNE0ba7P2aeSjYk8/ctjlKWP5MtaPtPq6JJwtnOP4LG5pryWeP0Ocf6JrOXh2n/PFo2k+kUbK7udpXyjGvR6hZ/btrlTBernPCJ07tu6ivZy8e9xu1kljfSzClfhrzxb85fTHXpOy/aVauDbjGFkXhwU4yzw+8lzSN6j0xfyj08k18ZyQAAAAAAAAAAAAAAAAAAAAAAAAAAAAAAAAAAAAAAAAAAWdVpIWRcLIqcXzUlk5LUd3NbsbU5eFLjht71bXLdfKS91n1OzBm1Yt3DVb2r1Li9J3cqFin48luyUo7sd18+OXn+p2iAFaxXote1uwAGmQ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5" name="Picture 7"/>
          <p:cNvPicPr>
            <a:picLocks noChangeAspect="1" noChangeArrowheads="1"/>
          </p:cNvPicPr>
          <p:nvPr/>
        </p:nvPicPr>
        <p:blipFill>
          <a:blip r:embed="rId2" cstate="print"/>
          <a:srcRect/>
          <a:stretch>
            <a:fillRect/>
          </a:stretch>
        </p:blipFill>
        <p:spPr bwMode="auto">
          <a:xfrm>
            <a:off x="5181600" y="2590800"/>
            <a:ext cx="3629025" cy="1343025"/>
          </a:xfrm>
          <a:prstGeom prst="rect">
            <a:avLst/>
          </a:prstGeom>
          <a:noFill/>
          <a:ln w="9525">
            <a:noFill/>
            <a:miter lim="800000"/>
            <a:headEnd/>
            <a:tailEnd/>
          </a:ln>
        </p:spPr>
      </p:pic>
      <p:cxnSp>
        <p:nvCxnSpPr>
          <p:cNvPr id="9" name="Straight Connector 8"/>
          <p:cNvCxnSpPr/>
          <p:nvPr/>
        </p:nvCxnSpPr>
        <p:spPr>
          <a:xfrm flipH="1">
            <a:off x="6248400" y="2057400"/>
            <a:ext cx="1295400" cy="2133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5943600" y="2209800"/>
            <a:ext cx="1981200" cy="198120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comb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Fire hydrant” exercise</a:t>
            </a:r>
            <a:endParaRPr lang="en-US" dirty="0"/>
          </a:p>
        </p:txBody>
      </p:sp>
      <p:sp>
        <p:nvSpPr>
          <p:cNvPr id="3" name="Content Placeholder 2"/>
          <p:cNvSpPr>
            <a:spLocks noGrp="1"/>
          </p:cNvSpPr>
          <p:nvPr>
            <p:ph idx="1"/>
          </p:nvPr>
        </p:nvSpPr>
        <p:spPr>
          <a:xfrm>
            <a:off x="457200" y="1600200"/>
            <a:ext cx="4419600" cy="4525963"/>
          </a:xfrm>
        </p:spPr>
        <p:txBody>
          <a:bodyPr>
            <a:normAutofit fontScale="77500" lnSpcReduction="20000"/>
          </a:bodyPr>
          <a:lstStyle/>
          <a:p>
            <a:r>
              <a:rPr lang="en-US" i="1" dirty="0" smtClean="0"/>
              <a:t>This exercise is performed on hands and knees, and one hip is </a:t>
            </a:r>
            <a:r>
              <a:rPr lang="en-US" b="1" i="1" dirty="0" smtClean="0">
                <a:solidFill>
                  <a:srgbClr val="7030A0"/>
                </a:solidFill>
              </a:rPr>
              <a:t>abducted and externally rotated </a:t>
            </a:r>
            <a:r>
              <a:rPr lang="en-US" i="1" dirty="0" smtClean="0"/>
              <a:t>at a time </a:t>
            </a:r>
          </a:p>
          <a:p>
            <a:r>
              <a:rPr lang="en-US" i="1" dirty="0" smtClean="0"/>
              <a:t>If the leg is elevated too high, the </a:t>
            </a:r>
            <a:r>
              <a:rPr lang="en-US" b="1" i="1" dirty="0" smtClean="0">
                <a:solidFill>
                  <a:srgbClr val="7030A0"/>
                </a:solidFill>
              </a:rPr>
              <a:t>sacroiliac joint and lumbar vertebrae</a:t>
            </a:r>
            <a:r>
              <a:rPr lang="en-US" i="1" dirty="0" smtClean="0"/>
              <a:t> can be stressed.</a:t>
            </a:r>
          </a:p>
          <a:p>
            <a:r>
              <a:rPr lang="en-US" i="1" dirty="0" smtClean="0"/>
              <a:t> It should be avoided by any woman who has preexisting sacroiliac joint symptoms or women in whom symptoms develop.</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5276850" y="1600200"/>
            <a:ext cx="3790950" cy="3600450"/>
          </a:xfrm>
          <a:prstGeom prst="rect">
            <a:avLst/>
          </a:prstGeom>
          <a:noFill/>
          <a:ln w="9525">
            <a:noFill/>
            <a:miter lim="800000"/>
            <a:headEnd/>
            <a:tailEnd/>
          </a:ln>
        </p:spPr>
      </p:pic>
      <p:cxnSp>
        <p:nvCxnSpPr>
          <p:cNvPr id="6" name="Straight Connector 5"/>
          <p:cNvCxnSpPr/>
          <p:nvPr/>
        </p:nvCxnSpPr>
        <p:spPr>
          <a:xfrm flipH="1">
            <a:off x="5562600" y="1295400"/>
            <a:ext cx="2971800" cy="426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5181600" y="1600200"/>
            <a:ext cx="3657600" cy="41910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6934200" cy="4832092"/>
          </a:xfrm>
          <a:prstGeom prst="rect">
            <a:avLst/>
          </a:prstGeom>
        </p:spPr>
        <p:txBody>
          <a:bodyPr wrap="square">
            <a:spAutoFit/>
          </a:bodyPr>
          <a:lstStyle/>
          <a:p>
            <a:r>
              <a:rPr lang="en-US" sz="2800" b="1" dirty="0">
                <a:solidFill>
                  <a:srgbClr val="00B0F0"/>
                </a:solidFill>
              </a:rPr>
              <a:t>Strengthening (Low Intensity)</a:t>
            </a:r>
            <a:endParaRPr lang="en-US" sz="2800" dirty="0">
              <a:solidFill>
                <a:srgbClr val="00B0F0"/>
              </a:solidFill>
            </a:endParaRPr>
          </a:p>
          <a:p>
            <a:pPr marL="457200" indent="-457200">
              <a:buFont typeface="Arial" pitchFamily="34" charset="0"/>
              <a:buChar char="•"/>
            </a:pPr>
            <a:r>
              <a:rPr lang="en-US" sz="2800" dirty="0"/>
              <a:t>Upper neck flexors and lower neck and upper thoracic extensors </a:t>
            </a:r>
          </a:p>
          <a:p>
            <a:pPr marL="457200" indent="-457200">
              <a:buFont typeface="Arial" pitchFamily="34" charset="0"/>
              <a:buChar char="•"/>
            </a:pPr>
            <a:r>
              <a:rPr lang="en-US" sz="2800" dirty="0"/>
              <a:t>Scapular retractors and depressors </a:t>
            </a:r>
          </a:p>
          <a:p>
            <a:pPr marL="457200" indent="-457200">
              <a:buFont typeface="Arial" pitchFamily="34" charset="0"/>
              <a:buChar char="•"/>
            </a:pPr>
            <a:r>
              <a:rPr lang="en-US" sz="2800" dirty="0"/>
              <a:t>Shoulder external rotators </a:t>
            </a:r>
          </a:p>
          <a:p>
            <a:pPr marL="457200" indent="-457200">
              <a:buFont typeface="Arial" pitchFamily="34" charset="0"/>
              <a:buChar char="•"/>
            </a:pPr>
            <a:r>
              <a:rPr lang="en-US" sz="2800" dirty="0"/>
              <a:t>Trunk flexors ( particularly lower abdominals; use corrective exercises for diastasis recti if present)</a:t>
            </a:r>
          </a:p>
          <a:p>
            <a:pPr marL="457200" indent="-457200">
              <a:buFont typeface="Arial" pitchFamily="34" charset="0"/>
              <a:buChar char="•"/>
            </a:pPr>
            <a:r>
              <a:rPr lang="en-US" sz="2800" dirty="0"/>
              <a:t>Hip extensors </a:t>
            </a:r>
          </a:p>
          <a:p>
            <a:pPr marL="457200" indent="-457200">
              <a:buFont typeface="Arial" pitchFamily="34" charset="0"/>
              <a:buChar char="•"/>
            </a:pPr>
            <a:r>
              <a:rPr lang="en-US" sz="2800" dirty="0"/>
              <a:t>Knee extensors </a:t>
            </a:r>
          </a:p>
          <a:p>
            <a:pPr marL="457200" indent="-457200">
              <a:buFont typeface="Arial" pitchFamily="34" charset="0"/>
              <a:buChar char="•"/>
            </a:pPr>
            <a:r>
              <a:rPr lang="en-US" sz="2800" dirty="0"/>
              <a:t>Ankle </a:t>
            </a:r>
            <a:r>
              <a:rPr lang="en-US" sz="2800" dirty="0" err="1"/>
              <a:t>dorsiflexors</a:t>
            </a:r>
            <a:r>
              <a:rPr lang="en-US" sz="2800" dirty="0"/>
              <a:t> </a:t>
            </a:r>
          </a:p>
        </p:txBody>
      </p:sp>
    </p:spTree>
    <p:extLst>
      <p:ext uri="{BB962C8B-B14F-4D97-AF65-F5344CB8AC3E}">
        <p14:creationId xmlns:p14="http://schemas.microsoft.com/office/powerpoint/2010/main" val="279478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All-fours (quadruped) hip extension</a:t>
            </a:r>
            <a:endParaRPr lang="en-US" dirty="0"/>
          </a:p>
        </p:txBody>
      </p:sp>
      <p:sp>
        <p:nvSpPr>
          <p:cNvPr id="3" name="Content Placeholder 2"/>
          <p:cNvSpPr>
            <a:spLocks noGrp="1"/>
          </p:cNvSpPr>
          <p:nvPr>
            <p:ph idx="1"/>
          </p:nvPr>
        </p:nvSpPr>
        <p:spPr>
          <a:xfrm>
            <a:off x="457200" y="1600200"/>
            <a:ext cx="5105400" cy="4525963"/>
          </a:xfrm>
        </p:spPr>
        <p:txBody>
          <a:bodyPr>
            <a:normAutofit fontScale="92500"/>
          </a:bodyPr>
          <a:lstStyle/>
          <a:p>
            <a:r>
              <a:rPr lang="en-US" i="1" dirty="0" smtClean="0"/>
              <a:t>This exercise can be performed safely only .</a:t>
            </a:r>
          </a:p>
          <a:p>
            <a:r>
              <a:rPr lang="en-US" i="1" dirty="0" smtClean="0"/>
              <a:t>It becomes unsafe and can cause low back pain when the leg is elevated beyond the physiologic range of hip extension, causing the pelvis to tilt </a:t>
            </a:r>
            <a:r>
              <a:rPr lang="en-US" i="1" dirty="0" err="1" smtClean="0"/>
              <a:t>anteriorly</a:t>
            </a:r>
            <a:r>
              <a:rPr lang="en-US" i="1" dirty="0" smtClean="0"/>
              <a:t> and the lumbar spine to hyperextend.</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5410200" y="2133600"/>
            <a:ext cx="3586162" cy="2555734"/>
          </a:xfrm>
          <a:prstGeom prst="rect">
            <a:avLst/>
          </a:prstGeom>
          <a:noFill/>
          <a:ln w="9525">
            <a:noFill/>
            <a:miter lim="800000"/>
            <a:headEnd/>
            <a:tailEnd/>
          </a:ln>
        </p:spPr>
      </p:pic>
      <p:cxnSp>
        <p:nvCxnSpPr>
          <p:cNvPr id="6" name="Straight Connector 5"/>
          <p:cNvCxnSpPr/>
          <p:nvPr/>
        </p:nvCxnSpPr>
        <p:spPr>
          <a:xfrm flipH="1">
            <a:off x="5791200" y="1981200"/>
            <a:ext cx="3352800" cy="32766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5105400" y="1676400"/>
            <a:ext cx="3810000" cy="37338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comb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Unilateral weight-bearing activities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Weight bearing on one leg (which includes slouched standing with the majority of weight shifted to one leg and the pelvis tilted down on the opposite side) during pregnancy can cause </a:t>
            </a:r>
            <a:r>
              <a:rPr lang="en-US" i="1" dirty="0" smtClean="0">
                <a:solidFill>
                  <a:srgbClr val="0070C0"/>
                </a:solidFill>
              </a:rPr>
              <a:t>sacroiliac joint irritation </a:t>
            </a:r>
            <a:r>
              <a:rPr lang="en-US" i="1" dirty="0" smtClean="0"/>
              <a:t>and should be avoided by women with preexisting sacroiliac joint symptoms. </a:t>
            </a:r>
          </a:p>
          <a:p>
            <a:r>
              <a:rPr lang="en-US" i="1" dirty="0" smtClean="0"/>
              <a:t>Unilateral weight bearing also can cause </a:t>
            </a:r>
            <a:r>
              <a:rPr lang="en-US" i="1" dirty="0" smtClean="0">
                <a:solidFill>
                  <a:srgbClr val="0070C0"/>
                </a:solidFill>
              </a:rPr>
              <a:t>balance problems </a:t>
            </a:r>
            <a:r>
              <a:rPr lang="en-US" i="1" dirty="0" smtClean="0"/>
              <a:t>because of the increasing body weight and shifting of the center of gravity. </a:t>
            </a:r>
          </a:p>
          <a:p>
            <a:r>
              <a:rPr lang="en-US" i="1" dirty="0" smtClean="0"/>
              <a:t>This posture becomes a significant problem postpartum when the woman carries her growing child on one hip. Any asymmetries become accentuated, and painful symptoms may develop.</a:t>
            </a:r>
            <a:endParaRPr lang="en-US" dirty="0"/>
          </a:p>
        </p:txBody>
      </p:sp>
    </p:spTree>
  </p:cSld>
  <p:clrMapOvr>
    <a:masterClrMapping/>
  </p:clrMapOvr>
  <p:transition>
    <p:comb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fontScale="90000"/>
          </a:bodyPr>
          <a:lstStyle/>
          <a:p>
            <a:r>
              <a:rPr lang="en-US" b="1" dirty="0" smtClean="0"/>
              <a:t>Exercise Critical to the Postpartum Period</a:t>
            </a:r>
            <a:endParaRPr lang="en-US" dirty="0"/>
          </a:p>
        </p:txBody>
      </p:sp>
    </p:spTree>
  </p:cSld>
  <p:clrMapOvr>
    <a:masterClrMapping/>
  </p:clrMapOvr>
  <p:transition>
    <p:comb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an uncomplicated vaginal delivery, exercise can be started </a:t>
            </a:r>
            <a:r>
              <a:rPr lang="en-US" dirty="0" smtClean="0">
                <a:solidFill>
                  <a:srgbClr val="0070C0"/>
                </a:solidFill>
              </a:rPr>
              <a:t>as soon as the woman feels able to exercise.</a:t>
            </a:r>
            <a:endParaRPr lang="en-US" dirty="0">
              <a:solidFill>
                <a:srgbClr val="0070C0"/>
              </a:solidFill>
            </a:endParaRPr>
          </a:p>
        </p:txBody>
      </p:sp>
    </p:spTree>
  </p:cSld>
  <p:clrMapOvr>
    <a:masterClrMapping/>
  </p:clrMapOvr>
  <p:transition>
    <p:comb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Pelvic floor strengthening</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Exercises should </a:t>
            </a:r>
            <a:r>
              <a:rPr lang="en-US" i="1" dirty="0" smtClean="0">
                <a:solidFill>
                  <a:srgbClr val="7030A0"/>
                </a:solidFill>
              </a:rPr>
              <a:t>be resumed as soon after the birth </a:t>
            </a:r>
            <a:r>
              <a:rPr lang="en-US" i="1" dirty="0" smtClean="0"/>
              <a:t>as possible. </a:t>
            </a:r>
          </a:p>
          <a:p>
            <a:r>
              <a:rPr lang="en-US" i="1" dirty="0" smtClean="0"/>
              <a:t>These exercises may </a:t>
            </a:r>
            <a:r>
              <a:rPr lang="en-US" i="1" dirty="0" smtClean="0">
                <a:solidFill>
                  <a:srgbClr val="7030A0"/>
                </a:solidFill>
              </a:rPr>
              <a:t>increase circulation and aid healing of lacerations or episiotomy</a:t>
            </a:r>
            <a:r>
              <a:rPr lang="en-US" i="1" dirty="0" smtClean="0"/>
              <a:t>. </a:t>
            </a:r>
          </a:p>
          <a:p>
            <a:r>
              <a:rPr lang="en-US" i="1" dirty="0" smtClean="0"/>
              <a:t>Combining pelvic floor contractions with feeding or changing the baby may help them become </a:t>
            </a:r>
            <a:r>
              <a:rPr lang="en-US" i="1" dirty="0" smtClean="0">
                <a:solidFill>
                  <a:srgbClr val="7030A0"/>
                </a:solidFill>
              </a:rPr>
              <a:t>integrated into the daily routine. </a:t>
            </a:r>
          </a:p>
          <a:p>
            <a:r>
              <a:rPr lang="en-US" i="1" dirty="0" smtClean="0"/>
              <a:t>When treating a postpartum client in the clinic, </a:t>
            </a:r>
            <a:r>
              <a:rPr lang="en-US" i="1" dirty="0" smtClean="0">
                <a:solidFill>
                  <a:srgbClr val="7030A0"/>
                </a:solidFill>
              </a:rPr>
              <a:t>emphasize life-long need for pelvic floor exercise</a:t>
            </a:r>
            <a:r>
              <a:rPr lang="en-US" i="1" dirty="0" smtClean="0"/>
              <a:t>, especially when </a:t>
            </a:r>
            <a:r>
              <a:rPr lang="en-US" i="1" dirty="0" smtClean="0">
                <a:solidFill>
                  <a:srgbClr val="0070C0"/>
                </a:solidFill>
              </a:rPr>
              <a:t>lifting or with significant exertion</a:t>
            </a:r>
            <a:r>
              <a:rPr lang="en-US" i="1" dirty="0" smtClean="0"/>
              <a:t>, to allow the pelvic floor muscles to provide additional trunk support.</a:t>
            </a:r>
            <a:endParaRPr lang="en-US" dirty="0"/>
          </a:p>
        </p:txBody>
      </p:sp>
    </p:spTree>
  </p:cSld>
  <p:clrMapOvr>
    <a:masterClrMapping/>
  </p:clrMapOvr>
  <p:transition>
    <p:comb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Diastasis</a:t>
            </a:r>
            <a:r>
              <a:rPr lang="en-US" b="1" i="1" dirty="0" smtClean="0"/>
              <a:t> </a:t>
            </a:r>
            <a:r>
              <a:rPr lang="en-US" b="1" i="1" dirty="0" err="1" smtClean="0"/>
              <a:t>recti</a:t>
            </a:r>
            <a:r>
              <a:rPr lang="en-US" b="1" i="1" dirty="0" smtClean="0"/>
              <a:t> correction</a:t>
            </a:r>
            <a:endParaRPr lang="en-US" dirty="0"/>
          </a:p>
        </p:txBody>
      </p:sp>
      <p:sp>
        <p:nvSpPr>
          <p:cNvPr id="3" name="Content Placeholder 2"/>
          <p:cNvSpPr>
            <a:spLocks noGrp="1"/>
          </p:cNvSpPr>
          <p:nvPr>
            <p:ph idx="1"/>
          </p:nvPr>
        </p:nvSpPr>
        <p:spPr>
          <a:xfrm>
            <a:off x="457200" y="1600201"/>
            <a:ext cx="8229600" cy="3276600"/>
          </a:xfrm>
        </p:spPr>
        <p:txBody>
          <a:bodyPr/>
          <a:lstStyle/>
          <a:p>
            <a:r>
              <a:rPr lang="en-US" i="1" dirty="0" smtClean="0"/>
              <a:t>The mother should be taught this test and encouraged to perform it </a:t>
            </a:r>
            <a:r>
              <a:rPr lang="en-US" i="1" dirty="0" smtClean="0">
                <a:solidFill>
                  <a:srgbClr val="0070C0"/>
                </a:solidFill>
              </a:rPr>
              <a:t>on the third postpartum day. </a:t>
            </a:r>
          </a:p>
          <a:p>
            <a:r>
              <a:rPr lang="en-US" i="1" dirty="0" smtClean="0"/>
              <a:t>Corrective exercises should continue until the separation is </a:t>
            </a:r>
            <a:r>
              <a:rPr lang="en-US" i="1" dirty="0" smtClean="0">
                <a:solidFill>
                  <a:srgbClr val="0070C0"/>
                </a:solidFill>
              </a:rPr>
              <a:t>two finger widths or less. </a:t>
            </a:r>
          </a:p>
        </p:txBody>
      </p:sp>
    </p:spTree>
  </p:cSld>
  <p:clrMapOvr>
    <a:masterClrMapping/>
  </p:clrMapOvr>
  <p:transition>
    <p:comb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Aerobic and strengthening exercises</a:t>
            </a:r>
            <a:endParaRPr lang="en-US" dirty="0"/>
          </a:p>
        </p:txBody>
      </p:sp>
      <p:sp>
        <p:nvSpPr>
          <p:cNvPr id="3" name="Content Placeholder 2"/>
          <p:cNvSpPr>
            <a:spLocks noGrp="1"/>
          </p:cNvSpPr>
          <p:nvPr>
            <p:ph idx="1"/>
          </p:nvPr>
        </p:nvSpPr>
        <p:spPr/>
        <p:txBody>
          <a:bodyPr>
            <a:normAutofit lnSpcReduction="10000"/>
          </a:bodyPr>
          <a:lstStyle/>
          <a:p>
            <a:r>
              <a:rPr lang="en-US" i="1" dirty="0" smtClean="0"/>
              <a:t>As soon as the woman feels able, </a:t>
            </a:r>
            <a:r>
              <a:rPr lang="en-US" i="1" dirty="0" smtClean="0">
                <a:solidFill>
                  <a:srgbClr val="0070C0"/>
                </a:solidFill>
              </a:rPr>
              <a:t>cardiopulmonary exercise and light resistance training</a:t>
            </a:r>
            <a:r>
              <a:rPr lang="en-US" i="1" dirty="0" smtClean="0"/>
              <a:t> can be resumed with gradually increasing intensity. </a:t>
            </a:r>
          </a:p>
          <a:p>
            <a:r>
              <a:rPr lang="en-US" i="1" dirty="0" smtClean="0"/>
              <a:t>A </a:t>
            </a:r>
            <a:r>
              <a:rPr lang="en-US" i="1" dirty="0" smtClean="0">
                <a:solidFill>
                  <a:srgbClr val="0070C0"/>
                </a:solidFill>
              </a:rPr>
              <a:t>physical examination </a:t>
            </a:r>
            <a:r>
              <a:rPr lang="en-US" i="1" dirty="0" smtClean="0"/>
              <a:t>is suggested before the onset of vigorous exercise or sport-specific training.</a:t>
            </a:r>
          </a:p>
          <a:p>
            <a:r>
              <a:rPr lang="en-US" i="1" dirty="0" smtClean="0">
                <a:solidFill>
                  <a:schemeClr val="accent2">
                    <a:lumMod val="75000"/>
                  </a:schemeClr>
                </a:solidFill>
              </a:rPr>
              <a:t>Stop exercise if there is bleeding &amp; injury(strain)</a:t>
            </a:r>
            <a:endParaRPr lang="en-US" dirty="0">
              <a:solidFill>
                <a:schemeClr val="accent2">
                  <a:lumMod val="75000"/>
                </a:schemeClr>
              </a:solidFill>
            </a:endParaRPr>
          </a:p>
        </p:txBody>
      </p:sp>
    </p:spTree>
  </p:cSld>
  <p:clrMapOvr>
    <a:masterClrMapping/>
  </p:clrMapOvr>
  <p:transition>
    <p:comb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funnydam.com/uploads/thank_you_with_flower_images_9390660109.jpg"/>
          <p:cNvPicPr>
            <a:picLocks noChangeAspect="1" noChangeArrowheads="1"/>
          </p:cNvPicPr>
          <p:nvPr/>
        </p:nvPicPr>
        <p:blipFill>
          <a:blip r:embed="rId2" cstate="print"/>
          <a:srcRect/>
          <a:stretch>
            <a:fillRect/>
          </a:stretch>
        </p:blipFill>
        <p:spPr bwMode="auto">
          <a:xfrm>
            <a:off x="1822231" y="545674"/>
            <a:ext cx="4883369" cy="5702726"/>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gergo.com/wp-content/uploads/2013/04/ScalenesStretch.gif"/>
          <p:cNvPicPr>
            <a:picLocks noChangeAspect="1" noChangeArrowheads="1"/>
          </p:cNvPicPr>
          <p:nvPr/>
        </p:nvPicPr>
        <p:blipFill>
          <a:blip r:embed="rId2" cstate="print"/>
          <a:srcRect/>
          <a:stretch>
            <a:fillRect/>
          </a:stretch>
        </p:blipFill>
        <p:spPr bwMode="auto">
          <a:xfrm>
            <a:off x="0" y="228600"/>
            <a:ext cx="5974080" cy="3733800"/>
          </a:xfrm>
          <a:prstGeom prst="rect">
            <a:avLst/>
          </a:prstGeom>
          <a:noFill/>
        </p:spPr>
      </p:pic>
      <p:pic>
        <p:nvPicPr>
          <p:cNvPr id="1028" name="Picture 4" descr="http://1812.img.pp.sohu.com.cn/images/blog/2010/10/11/20/15/c11635911_12c5178bd19g215.jpg"/>
          <p:cNvPicPr>
            <a:picLocks noChangeAspect="1" noChangeArrowheads="1"/>
          </p:cNvPicPr>
          <p:nvPr/>
        </p:nvPicPr>
        <p:blipFill>
          <a:blip r:embed="rId3" cstate="print"/>
          <a:srcRect/>
          <a:stretch>
            <a:fillRect/>
          </a:stretch>
        </p:blipFill>
        <p:spPr bwMode="auto">
          <a:xfrm>
            <a:off x="4419600" y="2362200"/>
            <a:ext cx="3886200" cy="3872323"/>
          </a:xfrm>
          <a:prstGeom prst="rect">
            <a:avLst/>
          </a:prstGeom>
          <a:noFill/>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Image result for levator scapulae"/>
          <p:cNvPicPr>
            <a:picLocks noChangeAspect="1" noChangeArrowheads="1"/>
          </p:cNvPicPr>
          <p:nvPr/>
        </p:nvPicPr>
        <p:blipFill>
          <a:blip r:embed="rId2" cstate="print"/>
          <a:srcRect/>
          <a:stretch>
            <a:fillRect/>
          </a:stretch>
        </p:blipFill>
        <p:spPr bwMode="auto">
          <a:xfrm>
            <a:off x="6781800" y="3124200"/>
            <a:ext cx="2362200" cy="1933576"/>
          </a:xfrm>
          <a:prstGeom prst="rect">
            <a:avLst/>
          </a:prstGeom>
          <a:noFill/>
        </p:spPr>
      </p:pic>
      <p:sp>
        <p:nvSpPr>
          <p:cNvPr id="18436" name="AutoShape 4" descr="Image result for levator scapulae str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ttps://chiropracticforall.files.wordpress.com/2015/04/levator_scapulae.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ttp://www.spine-health.com/files/images/levator-scapula-stretch3_0.jpg"/>
          <p:cNvPicPr>
            <a:picLocks noChangeAspect="1" noChangeArrowheads="1"/>
          </p:cNvPicPr>
          <p:nvPr/>
        </p:nvPicPr>
        <p:blipFill>
          <a:blip r:embed="rId3" cstate="print"/>
          <a:srcRect/>
          <a:stretch>
            <a:fillRect/>
          </a:stretch>
        </p:blipFill>
        <p:spPr bwMode="auto">
          <a:xfrm>
            <a:off x="228600" y="1447800"/>
            <a:ext cx="3333750" cy="4762500"/>
          </a:xfrm>
          <a:prstGeom prst="rect">
            <a:avLst/>
          </a:prstGeom>
          <a:noFill/>
        </p:spPr>
      </p:pic>
      <p:pic>
        <p:nvPicPr>
          <p:cNvPr id="18442" name="Picture 10" descr="http://www.holisticmedicaltherapy.com/Stretching%20exercises_Exercises_shoulder_muscles/levator_scapulae.gif"/>
          <p:cNvPicPr>
            <a:picLocks noChangeAspect="1" noChangeArrowheads="1"/>
          </p:cNvPicPr>
          <p:nvPr/>
        </p:nvPicPr>
        <p:blipFill>
          <a:blip r:embed="rId4" cstate="print"/>
          <a:srcRect/>
          <a:stretch>
            <a:fillRect/>
          </a:stretch>
        </p:blipFill>
        <p:spPr bwMode="auto">
          <a:xfrm>
            <a:off x="3505200" y="1219200"/>
            <a:ext cx="3876675" cy="4857751"/>
          </a:xfrm>
          <a:prstGeom prst="rect">
            <a:avLst/>
          </a:prstGeom>
          <a:noFill/>
        </p:spPr>
      </p:pic>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afe-stretch.info/wp-content/uploads/ct_target-tissues3.jpg"/>
          <p:cNvPicPr>
            <a:picLocks noChangeAspect="1" noChangeArrowheads="1"/>
          </p:cNvPicPr>
          <p:nvPr/>
        </p:nvPicPr>
        <p:blipFill>
          <a:blip r:embed="rId2" cstate="print"/>
          <a:srcRect/>
          <a:stretch>
            <a:fillRect/>
          </a:stretch>
        </p:blipFill>
        <p:spPr bwMode="auto">
          <a:xfrm>
            <a:off x="1905000" y="1219200"/>
            <a:ext cx="5029200" cy="40386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Corrective Exercises for Diastasis Recti</a:t>
            </a:r>
            <a:endParaRPr lang="en-US" dirty="0"/>
          </a:p>
        </p:txBody>
      </p:sp>
      <p:sp>
        <p:nvSpPr>
          <p:cNvPr id="3" name="Content Placeholder 2"/>
          <p:cNvSpPr>
            <a:spLocks noGrp="1"/>
          </p:cNvSpPr>
          <p:nvPr>
            <p:ph idx="1"/>
          </p:nvPr>
        </p:nvSpPr>
        <p:spPr>
          <a:xfrm>
            <a:off x="457200" y="1600200"/>
            <a:ext cx="3200400" cy="4038599"/>
          </a:xfrm>
        </p:spPr>
        <p:txBody>
          <a:bodyPr>
            <a:normAutofit/>
          </a:bodyPr>
          <a:lstStyle/>
          <a:p>
            <a:r>
              <a:rPr lang="en-US" b="1" dirty="0" smtClean="0"/>
              <a:t>Head Lift</a:t>
            </a:r>
          </a:p>
          <a:p>
            <a:endParaRPr lang="en-US" b="1" dirty="0" smtClean="0"/>
          </a:p>
          <a:p>
            <a:endParaRPr lang="en-US" b="1" dirty="0" smtClean="0"/>
          </a:p>
          <a:p>
            <a:endParaRPr lang="en-US" b="1" dirty="0" smtClean="0"/>
          </a:p>
          <a:p>
            <a:r>
              <a:rPr lang="en-US" b="1" dirty="0" smtClean="0"/>
              <a:t>Head Lift with Pelvic Tilt</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4114800" y="1143000"/>
            <a:ext cx="3124200" cy="1647825"/>
          </a:xfrm>
          <a:prstGeom prst="rect">
            <a:avLst/>
          </a:prstGeom>
          <a:noFill/>
          <a:ln w="9525">
            <a:noFill/>
            <a:miter lim="800000"/>
            <a:headEnd/>
            <a:tailEnd/>
          </a:ln>
        </p:spPr>
      </p:pic>
      <p:pic>
        <p:nvPicPr>
          <p:cNvPr id="20484" name="Picture 4" descr="http://3.bp.blogspot.com/-wNjCUwxn7I0/UjtGMh-QX8I/AAAAAAAAAPs/ZI5tmNQJLkU/s1600/IMG_2412.jpg"/>
          <p:cNvPicPr>
            <a:picLocks noChangeAspect="1" noChangeArrowheads="1"/>
          </p:cNvPicPr>
          <p:nvPr/>
        </p:nvPicPr>
        <p:blipFill>
          <a:blip r:embed="rId3" cstate="print"/>
          <a:srcRect/>
          <a:stretch>
            <a:fillRect/>
          </a:stretch>
        </p:blipFill>
        <p:spPr bwMode="auto">
          <a:xfrm>
            <a:off x="5257800" y="3733800"/>
            <a:ext cx="2630544" cy="1752600"/>
          </a:xfrm>
          <a:prstGeom prst="rect">
            <a:avLst/>
          </a:prstGeom>
          <a:noFill/>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3192</Words>
  <Application>Microsoft Office PowerPoint</Application>
  <PresentationFormat>On-screen Show (4:3)</PresentationFormat>
  <Paragraphs>185</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TYPES OF EXERCISES IN PREGNANCY</vt:lpstr>
      <vt:lpstr>TYPES OF EXERCISES IN PREGNANCY</vt:lpstr>
      <vt:lpstr>Posture Exercises </vt:lpstr>
      <vt:lpstr>PowerPoint Presentation</vt:lpstr>
      <vt:lpstr>PowerPoint Presentation</vt:lpstr>
      <vt:lpstr>PowerPoint Presentation</vt:lpstr>
      <vt:lpstr>PowerPoint Presentation</vt:lpstr>
      <vt:lpstr>PowerPoint Presentation</vt:lpstr>
      <vt:lpstr>Corrective Exercises for Diastasis Recti</vt:lpstr>
      <vt:lpstr>Stabilization Exercises</vt:lpstr>
      <vt:lpstr>PRECAUTIONS</vt:lpstr>
      <vt:lpstr>PowerPoint Presentation</vt:lpstr>
      <vt:lpstr>Dynamic Trunk Exercises</vt:lpstr>
      <vt:lpstr>Dynamic Trunk Exercises</vt:lpstr>
      <vt:lpstr>Pelvic tilt exercises</vt:lpstr>
      <vt:lpstr>PowerPoint Presentation</vt:lpstr>
      <vt:lpstr>PowerPoint Presentation</vt:lpstr>
      <vt:lpstr>PowerPoint Presentation</vt:lpstr>
      <vt:lpstr>Pelvic clock</vt:lpstr>
      <vt:lpstr>PowerPoint Presentation</vt:lpstr>
      <vt:lpstr>PowerPoint Presentation</vt:lpstr>
      <vt:lpstr>Pelvic clock progressions</vt:lpstr>
      <vt:lpstr>PowerPoint Presentation</vt:lpstr>
      <vt:lpstr>Modified Upper and Lower Extremity Strengthening</vt:lpstr>
      <vt:lpstr>Standing Push-Ups</vt:lpstr>
      <vt:lpstr>Supine Bridging</vt:lpstr>
      <vt:lpstr>Quadruped Leg Raising</vt:lpstr>
      <vt:lpstr>Modified Squatting</vt:lpstr>
      <vt:lpstr>Perineum and Adductor Flexibility</vt:lpstr>
      <vt:lpstr>Pelvic Floor Awareness, Training, and Strengthening</vt:lpstr>
      <vt:lpstr>PowerPoint Presentation</vt:lpstr>
      <vt:lpstr>Contract-Relax</vt:lpstr>
      <vt:lpstr>Quick Contractions</vt:lpstr>
      <vt:lpstr>“Elevator” Exercise</vt:lpstr>
      <vt:lpstr>Pelvic Floor Relaxation</vt:lpstr>
      <vt:lpstr>PowerPoint Presentation</vt:lpstr>
      <vt:lpstr>Relaxation and Breathing Exercises for Use During Labor</vt:lpstr>
      <vt:lpstr>Visual Imagery</vt:lpstr>
      <vt:lpstr>Muscle Setting</vt:lpstr>
      <vt:lpstr>Selective Tension</vt:lpstr>
      <vt:lpstr>Breathing</vt:lpstr>
      <vt:lpstr>Relaxation and Breathing During Labor</vt:lpstr>
      <vt:lpstr>First Stage</vt:lpstr>
      <vt:lpstr>PowerPoint Presentation</vt:lpstr>
      <vt:lpstr>PowerPoint Presentation</vt:lpstr>
      <vt:lpstr>Second Stage</vt:lpstr>
      <vt:lpstr>Unsafe Postures and Exercises During Pregnancy</vt:lpstr>
      <vt:lpstr>Bilateral straight-leg raising</vt:lpstr>
      <vt:lpstr>Fire hydrant” exercise</vt:lpstr>
      <vt:lpstr>All-fours (quadruped) hip extension</vt:lpstr>
      <vt:lpstr>Unilateral weight-bearing activities</vt:lpstr>
      <vt:lpstr>Exercise Critical to the Postpartum Period</vt:lpstr>
      <vt:lpstr>PowerPoint Presentation</vt:lpstr>
      <vt:lpstr>Pelvic floor strengthening</vt:lpstr>
      <vt:lpstr>Diastasis recti correction</vt:lpstr>
      <vt:lpstr>Aerobic and strengthening exercises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EXERCISES IN PREGNANCY</dc:title>
  <dc:creator>F A R J A D</dc:creator>
  <cp:lastModifiedBy>MOHSANA</cp:lastModifiedBy>
  <cp:revision>65</cp:revision>
  <dcterms:created xsi:type="dcterms:W3CDTF">2006-08-16T00:00:00Z</dcterms:created>
  <dcterms:modified xsi:type="dcterms:W3CDTF">2018-03-05T03:53:30Z</dcterms:modified>
</cp:coreProperties>
</file>