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6" r:id="rId5"/>
    <p:sldId id="277" r:id="rId6"/>
    <p:sldId id="282" r:id="rId7"/>
    <p:sldId id="278" r:id="rId8"/>
    <p:sldId id="279" r:id="rId9"/>
    <p:sldId id="280" r:id="rId10"/>
    <p:sldId id="281" r:id="rId11"/>
    <p:sldId id="259" r:id="rId12"/>
    <p:sldId id="260" r:id="rId13"/>
    <p:sldId id="261" r:id="rId14"/>
    <p:sldId id="262" r:id="rId15"/>
    <p:sldId id="263" r:id="rId16"/>
    <p:sldId id="283" r:id="rId17"/>
    <p:sldId id="264" r:id="rId18"/>
    <p:sldId id="265" r:id="rId19"/>
    <p:sldId id="266" r:id="rId20"/>
    <p:sldId id="267" r:id="rId21"/>
    <p:sldId id="268" r:id="rId22"/>
    <p:sldId id="269" r:id="rId23"/>
    <p:sldId id="270" r:id="rId24"/>
    <p:sldId id="271" r:id="rId25"/>
    <p:sldId id="272" r:id="rId26"/>
    <p:sldId id="273" r:id="rId27"/>
    <p:sldId id="274" r:id="rId28"/>
    <p:sldId id="285" r:id="rId29"/>
    <p:sldId id="275"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3/31/2020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05000"/>
            <a:ext cx="8458200" cy="1446550"/>
          </a:xfrm>
          <a:prstGeom prst="rect">
            <a:avLst/>
          </a:prstGeom>
        </p:spPr>
        <p:txBody>
          <a:bodyPr wrap="square">
            <a:spAutoFit/>
          </a:bodyPr>
          <a:lstStyle/>
          <a:p>
            <a:r>
              <a:rPr lang="en-US" sz="4400" dirty="0" smtClean="0"/>
              <a:t>            </a:t>
            </a:r>
            <a:r>
              <a:rPr lang="en-US" sz="4400" b="1" dirty="0" smtClean="0"/>
              <a:t>Animal Cell Culture</a:t>
            </a:r>
          </a:p>
          <a:p>
            <a:r>
              <a:rPr lang="en-US" sz="4400" b="1" dirty="0" smtClean="0"/>
              <a:t>Origin and Principles of Cell Culture</a:t>
            </a:r>
            <a:endParaRPr lang="en-US" sz="4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838200"/>
            <a:ext cx="8153400" cy="4524315"/>
          </a:xfrm>
          <a:prstGeom prst="rect">
            <a:avLst/>
          </a:prstGeom>
          <a:noFill/>
        </p:spPr>
        <p:txBody>
          <a:bodyPr wrap="square" rtlCol="0">
            <a:spAutoFit/>
          </a:bodyPr>
          <a:lstStyle/>
          <a:p>
            <a:r>
              <a:rPr lang="en-US" sz="2400" dirty="0" smtClean="0"/>
              <a:t>Another Area in which cell culture technology has been successful is the somatic cell genetics, an area of genetic disorder in the unborn fetus. </a:t>
            </a:r>
          </a:p>
          <a:p>
            <a:endParaRPr lang="en-US" sz="2400" dirty="0" smtClean="0"/>
          </a:p>
          <a:p>
            <a:r>
              <a:rPr lang="en-US" sz="2400" dirty="0" smtClean="0"/>
              <a:t>Transfection of cells  (transformation) is successful carried out in producing transgenic animals and </a:t>
            </a:r>
            <a:r>
              <a:rPr lang="en-US" sz="2400" dirty="0" err="1" smtClean="0"/>
              <a:t>chimerics</a:t>
            </a:r>
            <a:r>
              <a:rPr lang="en-US" sz="2400" dirty="0" smtClean="0"/>
              <a:t> as model animal system.</a:t>
            </a:r>
          </a:p>
          <a:p>
            <a:endParaRPr lang="en-US" sz="2400" dirty="0" smtClean="0"/>
          </a:p>
          <a:p>
            <a:r>
              <a:rPr lang="en-US" sz="2400" dirty="0" smtClean="0"/>
              <a:t>Stem cell technology has proved to be a bone to a medical sciences for gene replacement therapy. The plouripotent stem cells can be genetically engineered without altering their pluripotency.    </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143000"/>
            <a:ext cx="7848600" cy="830997"/>
          </a:xfrm>
          <a:prstGeom prst="rect">
            <a:avLst/>
          </a:prstGeom>
        </p:spPr>
        <p:txBody>
          <a:bodyPr wrap="square">
            <a:spAutoFit/>
          </a:bodyPr>
          <a:lstStyle/>
          <a:p>
            <a:r>
              <a:rPr lang="en-US" sz="2400" dirty="0" smtClean="0"/>
              <a:t>There are three basic  steps to establish primary cell culture;</a:t>
            </a:r>
            <a:endParaRPr lang="en-US" sz="2400" dirty="0"/>
          </a:p>
        </p:txBody>
      </p:sp>
      <p:sp>
        <p:nvSpPr>
          <p:cNvPr id="3" name="Rectangle 2"/>
          <p:cNvSpPr/>
          <p:nvPr/>
        </p:nvSpPr>
        <p:spPr>
          <a:xfrm>
            <a:off x="457199" y="2438400"/>
            <a:ext cx="8305801" cy="3539430"/>
          </a:xfrm>
          <a:prstGeom prst="rect">
            <a:avLst/>
          </a:prstGeom>
        </p:spPr>
        <p:txBody>
          <a:bodyPr wrap="square">
            <a:spAutoFit/>
          </a:bodyPr>
          <a:lstStyle/>
          <a:p>
            <a:pPr>
              <a:buFont typeface="Wingdings" pitchFamily="2" charset="2"/>
              <a:buChar char="§"/>
            </a:pPr>
            <a:r>
              <a:rPr lang="en-US" sz="2800" b="1" dirty="0" smtClean="0"/>
              <a:t>Isolation of cells</a:t>
            </a:r>
          </a:p>
          <a:p>
            <a:r>
              <a:rPr lang="en-US" sz="2400" dirty="0" smtClean="0"/>
              <a:t>         In this step cells are isolated from any particular tissue</a:t>
            </a:r>
          </a:p>
          <a:p>
            <a:endParaRPr lang="en-US" sz="2400" dirty="0" smtClean="0"/>
          </a:p>
          <a:p>
            <a:pPr>
              <a:buFont typeface="Wingdings" pitchFamily="2" charset="2"/>
              <a:buChar char="§"/>
            </a:pPr>
            <a:r>
              <a:rPr lang="en-US" sz="2800" b="1" dirty="0" smtClean="0"/>
              <a:t>Disaggregation of cells</a:t>
            </a:r>
          </a:p>
          <a:p>
            <a:r>
              <a:rPr lang="en-US" sz="2400" dirty="0" smtClean="0"/>
              <a:t>                              In this step cells are gets separated from each other to disrupt their normal relationship from neighboring cells. </a:t>
            </a:r>
          </a:p>
          <a:p>
            <a:r>
              <a:rPr lang="en-US" sz="2400" dirty="0" smtClean="0"/>
              <a:t>                                This disaggregation can be achieved by </a:t>
            </a:r>
          </a:p>
          <a:p>
            <a:pPr marL="514350" indent="-514350"/>
            <a:r>
              <a:rPr lang="en-US" sz="24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599" y="3276600"/>
            <a:ext cx="7264715" cy="2339102"/>
          </a:xfrm>
          <a:prstGeom prst="rect">
            <a:avLst/>
          </a:prstGeom>
        </p:spPr>
        <p:txBody>
          <a:bodyPr wrap="square">
            <a:spAutoFit/>
          </a:bodyPr>
          <a:lstStyle/>
          <a:p>
            <a:pPr>
              <a:buFont typeface="Wingdings" pitchFamily="2" charset="2"/>
              <a:buChar char="§"/>
            </a:pPr>
            <a:r>
              <a:rPr lang="en-US" sz="2800" b="1" dirty="0" smtClean="0"/>
              <a:t>Incubation of cells in a suitable culture media</a:t>
            </a:r>
            <a:r>
              <a:rPr lang="en-US" sz="2400" dirty="0" smtClean="0"/>
              <a:t>:</a:t>
            </a:r>
          </a:p>
          <a:p>
            <a:r>
              <a:rPr lang="en-US" sz="2400" dirty="0" smtClean="0"/>
              <a:t>                                                </a:t>
            </a:r>
          </a:p>
          <a:p>
            <a:r>
              <a:rPr lang="en-US" sz="2400" dirty="0" smtClean="0"/>
              <a:t> By maintaining optimized culture conditions to grow the isolated cells</a:t>
            </a:r>
          </a:p>
          <a:p>
            <a:r>
              <a:rPr lang="en-US" dirty="0" smtClean="0"/>
              <a:t>                             </a:t>
            </a:r>
            <a:endParaRPr lang="en-US" dirty="0"/>
          </a:p>
        </p:txBody>
      </p:sp>
      <p:sp>
        <p:nvSpPr>
          <p:cNvPr id="3" name="Rectangle 2"/>
          <p:cNvSpPr/>
          <p:nvPr/>
        </p:nvSpPr>
        <p:spPr>
          <a:xfrm>
            <a:off x="228600" y="609600"/>
            <a:ext cx="8763000" cy="2492990"/>
          </a:xfrm>
          <a:prstGeom prst="rect">
            <a:avLst/>
          </a:prstGeom>
        </p:spPr>
        <p:txBody>
          <a:bodyPr wrap="square">
            <a:spAutoFit/>
          </a:bodyPr>
          <a:lstStyle/>
          <a:p>
            <a:pPr marL="514350" indent="-514350"/>
            <a:r>
              <a:rPr lang="en-US" sz="2800" b="1" dirty="0" smtClean="0"/>
              <a:t>                   Chemical</a:t>
            </a:r>
            <a:r>
              <a:rPr lang="en-US" sz="2800" dirty="0" smtClean="0"/>
              <a:t>:  </a:t>
            </a:r>
          </a:p>
          <a:p>
            <a:pPr marL="514350" indent="-514350"/>
            <a:r>
              <a:rPr lang="en-US" sz="2800" dirty="0" smtClean="0"/>
              <a:t>                                     </a:t>
            </a:r>
            <a:r>
              <a:rPr lang="en-US" sz="2400" dirty="0" smtClean="0"/>
              <a:t>Many enzymes are used for this </a:t>
            </a:r>
          </a:p>
          <a:p>
            <a:r>
              <a:rPr lang="en-US" sz="2400" dirty="0" smtClean="0"/>
              <a:t>                                          e.g.  trypsin,  collagenase,  hyaluronidase</a:t>
            </a:r>
          </a:p>
          <a:p>
            <a:r>
              <a:rPr lang="en-US" sz="2400" dirty="0" smtClean="0"/>
              <a:t>                                                         or their combinations</a:t>
            </a:r>
          </a:p>
          <a:p>
            <a:r>
              <a:rPr lang="en-US" sz="2400" dirty="0" smtClean="0"/>
              <a:t>                       </a:t>
            </a:r>
            <a:r>
              <a:rPr lang="en-US" sz="2800" b="1" dirty="0" smtClean="0"/>
              <a:t>Mechanical</a:t>
            </a:r>
            <a:r>
              <a:rPr lang="en-US" sz="2800" dirty="0" smtClean="0"/>
              <a:t>:  </a:t>
            </a:r>
          </a:p>
          <a:p>
            <a:r>
              <a:rPr lang="en-US" sz="2400" dirty="0" smtClean="0"/>
              <a:t>                                            By using tissue homogenizers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990600"/>
            <a:ext cx="4495800" cy="707886"/>
          </a:xfrm>
          <a:prstGeom prst="rect">
            <a:avLst/>
          </a:prstGeom>
        </p:spPr>
        <p:txBody>
          <a:bodyPr wrap="square">
            <a:spAutoFit/>
          </a:bodyPr>
          <a:lstStyle/>
          <a:p>
            <a:r>
              <a:rPr lang="en-US" sz="4000" b="1" dirty="0" smtClean="0"/>
              <a:t>    Sub-Culturing</a:t>
            </a:r>
            <a:r>
              <a:rPr lang="en-US" b="1" dirty="0" smtClean="0"/>
              <a:t> </a:t>
            </a:r>
            <a:endParaRPr lang="en-US" b="1" dirty="0"/>
          </a:p>
        </p:txBody>
      </p:sp>
      <p:sp>
        <p:nvSpPr>
          <p:cNvPr id="3" name="Rectangle 2"/>
          <p:cNvSpPr/>
          <p:nvPr/>
        </p:nvSpPr>
        <p:spPr>
          <a:xfrm>
            <a:off x="457199" y="1981200"/>
            <a:ext cx="8001001" cy="3785652"/>
          </a:xfrm>
          <a:prstGeom prst="rect">
            <a:avLst/>
          </a:prstGeom>
        </p:spPr>
        <p:txBody>
          <a:bodyPr wrap="square">
            <a:spAutoFit/>
          </a:bodyPr>
          <a:lstStyle/>
          <a:p>
            <a:r>
              <a:rPr lang="en-US" sz="2400" dirty="0" smtClean="0"/>
              <a:t>When the cells of primary culture has grown up and achieved a proper growth state, they are sub-cultured to give them more nutritional support for continuous growth. </a:t>
            </a:r>
          </a:p>
          <a:p>
            <a:endParaRPr lang="en-US" sz="2400" dirty="0" smtClean="0"/>
          </a:p>
          <a:p>
            <a:r>
              <a:rPr lang="en-US" sz="2400" dirty="0" smtClean="0"/>
              <a:t>The sub-culturing is necessary step to maintain the cell in continuous growth phase,</a:t>
            </a:r>
          </a:p>
          <a:p>
            <a:endParaRPr lang="en-US" sz="2400" dirty="0" smtClean="0"/>
          </a:p>
          <a:p>
            <a:r>
              <a:rPr lang="en-US" sz="2400" dirty="0" smtClean="0"/>
              <a:t>as after some time of primary culture consume the provided nutrient and due to lack of nutrient cell growth become stagnant and leads to death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838200"/>
            <a:ext cx="8001001" cy="3427988"/>
          </a:xfrm>
          <a:prstGeom prst="rect">
            <a:avLst/>
          </a:prstGeom>
        </p:spPr>
        <p:txBody>
          <a:bodyPr wrap="square">
            <a:spAutoFit/>
          </a:bodyPr>
          <a:lstStyle/>
          <a:p>
            <a:r>
              <a:rPr lang="en-US" sz="2400" dirty="0" smtClean="0"/>
              <a:t>Thus to maintain the cell viability, cells are transferred into fresh culture media</a:t>
            </a:r>
          </a:p>
          <a:p>
            <a:endParaRPr lang="en-US" sz="2400" dirty="0" smtClean="0"/>
          </a:p>
          <a:p>
            <a:r>
              <a:rPr lang="en-US" sz="2400" dirty="0" smtClean="0"/>
              <a:t>For sub-culturing, the cells from primary cell culture are harvested/isolated and transferred to fresh culture media.</a:t>
            </a:r>
          </a:p>
          <a:p>
            <a:endParaRPr lang="en-US" sz="2400" dirty="0" smtClean="0"/>
          </a:p>
          <a:p>
            <a:r>
              <a:rPr lang="en-US" sz="2400" dirty="0" smtClean="0"/>
              <a:t>Before sub-culturing cell can be preserved in DMSO ( </a:t>
            </a:r>
            <a:r>
              <a:rPr lang="en-US" sz="2400" dirty="0" err="1" smtClean="0"/>
              <a:t>di</a:t>
            </a:r>
            <a:r>
              <a:rPr lang="en-US" sz="2400" dirty="0" smtClean="0"/>
              <a:t>-methyl sulfoxide ) or glycerol by cryopreservation technique.</a:t>
            </a:r>
            <a:endParaRPr lang="en-US" sz="2400" dirty="0"/>
          </a:p>
        </p:txBody>
      </p:sp>
      <p:pic>
        <p:nvPicPr>
          <p:cNvPr id="4" name="Picture 3" descr="IMG_20200331_104236.jpg"/>
          <p:cNvPicPr>
            <a:picLocks noChangeAspect="1"/>
          </p:cNvPicPr>
          <p:nvPr/>
        </p:nvPicPr>
        <p:blipFill>
          <a:blip r:embed="rId2" cstate="print"/>
          <a:srcRect l="19167" t="46875" r="74166" b="3125"/>
          <a:stretch>
            <a:fillRect/>
          </a:stretch>
        </p:blipFill>
        <p:spPr>
          <a:xfrm>
            <a:off x="1524000" y="5105400"/>
            <a:ext cx="609600" cy="1219200"/>
          </a:xfrm>
          <a:prstGeom prst="rect">
            <a:avLst/>
          </a:prstGeom>
        </p:spPr>
      </p:pic>
      <p:sp>
        <p:nvSpPr>
          <p:cNvPr id="5" name="TextBox 4"/>
          <p:cNvSpPr txBox="1"/>
          <p:nvPr/>
        </p:nvSpPr>
        <p:spPr>
          <a:xfrm>
            <a:off x="304800" y="5486400"/>
            <a:ext cx="1219200" cy="646331"/>
          </a:xfrm>
          <a:prstGeom prst="rect">
            <a:avLst/>
          </a:prstGeom>
          <a:noFill/>
        </p:spPr>
        <p:txBody>
          <a:bodyPr wrap="square" rtlCol="0">
            <a:spAutoFit/>
          </a:bodyPr>
          <a:lstStyle/>
          <a:p>
            <a:r>
              <a:rPr lang="en-US" dirty="0" smtClean="0"/>
              <a:t>Isolated Cells</a:t>
            </a:r>
            <a:endParaRPr lang="en-US" dirty="0"/>
          </a:p>
        </p:txBody>
      </p:sp>
      <p:sp>
        <p:nvSpPr>
          <p:cNvPr id="8" name="TextBox 7"/>
          <p:cNvSpPr txBox="1"/>
          <p:nvPr/>
        </p:nvSpPr>
        <p:spPr>
          <a:xfrm>
            <a:off x="609600" y="4343400"/>
            <a:ext cx="1676401" cy="369332"/>
          </a:xfrm>
          <a:prstGeom prst="rect">
            <a:avLst/>
          </a:prstGeom>
          <a:noFill/>
        </p:spPr>
        <p:txBody>
          <a:bodyPr wrap="square" rtlCol="0">
            <a:spAutoFit/>
          </a:bodyPr>
          <a:lstStyle/>
          <a:p>
            <a:r>
              <a:rPr lang="en-US" dirty="0" smtClean="0"/>
              <a:t>Culturing</a:t>
            </a:r>
            <a:endParaRPr lang="en-US" dirty="0"/>
          </a:p>
        </p:txBody>
      </p:sp>
      <p:sp>
        <p:nvSpPr>
          <p:cNvPr id="9" name="TextBox 8"/>
          <p:cNvSpPr txBox="1"/>
          <p:nvPr/>
        </p:nvSpPr>
        <p:spPr>
          <a:xfrm>
            <a:off x="2362200" y="5181600"/>
            <a:ext cx="2286000" cy="646331"/>
          </a:xfrm>
          <a:prstGeom prst="rect">
            <a:avLst/>
          </a:prstGeom>
          <a:noFill/>
        </p:spPr>
        <p:txBody>
          <a:bodyPr wrap="square" rtlCol="0">
            <a:spAutoFit/>
          </a:bodyPr>
          <a:lstStyle/>
          <a:p>
            <a:r>
              <a:rPr lang="en-US" dirty="0" smtClean="0"/>
              <a:t>Transfer of cultured cells in fresh media</a:t>
            </a:r>
            <a:endParaRPr lang="en-US" dirty="0"/>
          </a:p>
        </p:txBody>
      </p:sp>
      <p:sp>
        <p:nvSpPr>
          <p:cNvPr id="10" name="TextBox 9"/>
          <p:cNvSpPr txBox="1"/>
          <p:nvPr/>
        </p:nvSpPr>
        <p:spPr>
          <a:xfrm>
            <a:off x="5638800" y="5181600"/>
            <a:ext cx="2209800" cy="646331"/>
          </a:xfrm>
          <a:prstGeom prst="rect">
            <a:avLst/>
          </a:prstGeom>
          <a:noFill/>
        </p:spPr>
        <p:txBody>
          <a:bodyPr wrap="square" rtlCol="0">
            <a:spAutoFit/>
          </a:bodyPr>
          <a:lstStyle/>
          <a:p>
            <a:r>
              <a:rPr lang="en-US" dirty="0" smtClean="0"/>
              <a:t>Transfer of cultured cells in fresh media</a:t>
            </a:r>
            <a:endParaRPr lang="en-US" dirty="0"/>
          </a:p>
        </p:txBody>
      </p:sp>
      <p:pic>
        <p:nvPicPr>
          <p:cNvPr id="13" name="Picture 12" descr="IMG_20200331_104236.jpg"/>
          <p:cNvPicPr>
            <a:picLocks noChangeAspect="1"/>
          </p:cNvPicPr>
          <p:nvPr/>
        </p:nvPicPr>
        <p:blipFill>
          <a:blip r:embed="rId2" cstate="print"/>
          <a:srcRect l="19167" t="46875" r="74166" b="3125"/>
          <a:stretch>
            <a:fillRect/>
          </a:stretch>
        </p:blipFill>
        <p:spPr>
          <a:xfrm>
            <a:off x="4800600" y="5029200"/>
            <a:ext cx="609600" cy="1219200"/>
          </a:xfrm>
          <a:prstGeom prst="rect">
            <a:avLst/>
          </a:prstGeom>
        </p:spPr>
      </p:pic>
      <p:pic>
        <p:nvPicPr>
          <p:cNvPr id="14" name="Picture 13" descr="IMG_20200331_104236.jpg"/>
          <p:cNvPicPr>
            <a:picLocks noChangeAspect="1"/>
          </p:cNvPicPr>
          <p:nvPr/>
        </p:nvPicPr>
        <p:blipFill>
          <a:blip r:embed="rId2" cstate="print"/>
          <a:srcRect l="19167" t="46875" r="74166" b="3125"/>
          <a:stretch>
            <a:fillRect/>
          </a:stretch>
        </p:blipFill>
        <p:spPr>
          <a:xfrm>
            <a:off x="7848600" y="4953000"/>
            <a:ext cx="609600" cy="1219200"/>
          </a:xfrm>
          <a:prstGeom prst="rect">
            <a:avLst/>
          </a:prstGeom>
        </p:spPr>
      </p:pic>
      <p:sp>
        <p:nvSpPr>
          <p:cNvPr id="18" name="U-Turn Arrow 17"/>
          <p:cNvSpPr/>
          <p:nvPr/>
        </p:nvSpPr>
        <p:spPr>
          <a:xfrm>
            <a:off x="457200" y="4800600"/>
            <a:ext cx="1295400" cy="5334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U-Turn Arrow 20"/>
          <p:cNvSpPr/>
          <p:nvPr/>
        </p:nvSpPr>
        <p:spPr>
          <a:xfrm>
            <a:off x="1981200" y="4648200"/>
            <a:ext cx="3124200" cy="457199"/>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U-Turn Arrow 21"/>
          <p:cNvSpPr/>
          <p:nvPr/>
        </p:nvSpPr>
        <p:spPr>
          <a:xfrm>
            <a:off x="5181600" y="4572000"/>
            <a:ext cx="2971800" cy="45720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p:cNvSpPr txBox="1"/>
          <p:nvPr/>
        </p:nvSpPr>
        <p:spPr>
          <a:xfrm>
            <a:off x="2743200" y="4191000"/>
            <a:ext cx="1910048" cy="369332"/>
          </a:xfrm>
          <a:prstGeom prst="rect">
            <a:avLst/>
          </a:prstGeom>
          <a:noFill/>
        </p:spPr>
        <p:txBody>
          <a:bodyPr wrap="square" rtlCol="0">
            <a:spAutoFit/>
          </a:bodyPr>
          <a:lstStyle/>
          <a:p>
            <a:r>
              <a:rPr lang="en-US" dirty="0" smtClean="0"/>
              <a:t>Sub-Culturing</a:t>
            </a:r>
            <a:endParaRPr lang="en-US" dirty="0"/>
          </a:p>
        </p:txBody>
      </p:sp>
      <p:sp>
        <p:nvSpPr>
          <p:cNvPr id="24" name="Rectangle 23"/>
          <p:cNvSpPr/>
          <p:nvPr/>
        </p:nvSpPr>
        <p:spPr>
          <a:xfrm>
            <a:off x="5486400" y="4114800"/>
            <a:ext cx="1752600" cy="369332"/>
          </a:xfrm>
          <a:prstGeom prst="rect">
            <a:avLst/>
          </a:prstGeom>
        </p:spPr>
        <p:txBody>
          <a:bodyPr wrap="square">
            <a:spAutoFit/>
          </a:bodyPr>
          <a:lstStyle/>
          <a:p>
            <a:r>
              <a:rPr lang="en-US" dirty="0" smtClean="0"/>
              <a:t>Sub-Culturing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1066800"/>
            <a:ext cx="5943600" cy="707886"/>
          </a:xfrm>
          <a:prstGeom prst="rect">
            <a:avLst/>
          </a:prstGeom>
        </p:spPr>
        <p:txBody>
          <a:bodyPr wrap="square">
            <a:spAutoFit/>
          </a:bodyPr>
          <a:lstStyle/>
          <a:p>
            <a:r>
              <a:rPr lang="en-US" sz="4000" b="1" dirty="0" smtClean="0"/>
              <a:t>Primary Cell Culture</a:t>
            </a:r>
            <a:endParaRPr lang="en-US" sz="4000" b="1" dirty="0"/>
          </a:p>
        </p:txBody>
      </p:sp>
      <p:sp>
        <p:nvSpPr>
          <p:cNvPr id="3" name="Rectangle 2"/>
          <p:cNvSpPr/>
          <p:nvPr/>
        </p:nvSpPr>
        <p:spPr>
          <a:xfrm>
            <a:off x="533399" y="2133600"/>
            <a:ext cx="8153401" cy="4524315"/>
          </a:xfrm>
          <a:prstGeom prst="rect">
            <a:avLst/>
          </a:prstGeom>
        </p:spPr>
        <p:txBody>
          <a:bodyPr wrap="square">
            <a:spAutoFit/>
          </a:bodyPr>
          <a:lstStyle/>
          <a:p>
            <a:r>
              <a:rPr lang="en-US" sz="2400" dirty="0" smtClean="0"/>
              <a:t>When the cells are surgically removed from an organ are placed into a suitable culture environment, they will attach ,divide and grow.</a:t>
            </a:r>
          </a:p>
          <a:p>
            <a:endParaRPr lang="en-US" sz="2400" dirty="0" smtClean="0"/>
          </a:p>
          <a:p>
            <a:r>
              <a:rPr lang="en-US" sz="2400" dirty="0" smtClean="0"/>
              <a:t>This is the first step to establish an cell culture. This is called primary cell culture.</a:t>
            </a:r>
          </a:p>
          <a:p>
            <a:endParaRPr lang="en-US" sz="2400" dirty="0" smtClean="0"/>
          </a:p>
          <a:p>
            <a:r>
              <a:rPr lang="en-US" sz="2400" dirty="0" smtClean="0"/>
              <a:t>To obtain a primary cell culture, tissue are cut into small fragments and enzymatic ally (by using enzyme pepsin, collagenase) digested / separated into single cells.</a:t>
            </a:r>
          </a:p>
          <a:p>
            <a:endParaRPr lang="en-US" sz="2400" dirty="0" smtClean="0"/>
          </a:p>
          <a:p>
            <a:r>
              <a:rPr lang="en-US" sz="2400" dirty="0" smtClean="0"/>
              <a:t> </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7696200" cy="3123188"/>
          </a:xfrm>
          <a:prstGeom prst="rect">
            <a:avLst/>
          </a:prstGeom>
        </p:spPr>
        <p:txBody>
          <a:bodyPr wrap="square">
            <a:spAutoFit/>
          </a:bodyPr>
          <a:lstStyle/>
          <a:p>
            <a:r>
              <a:rPr lang="en-US" sz="2400" dirty="0" smtClean="0"/>
              <a:t>Many cells lost their viability, but many of them starts to grow and divide to form new cells.</a:t>
            </a:r>
          </a:p>
          <a:p>
            <a:endParaRPr lang="en-US" sz="2400" dirty="0" smtClean="0"/>
          </a:p>
          <a:p>
            <a:endParaRPr lang="en-US" sz="2400" dirty="0" smtClean="0"/>
          </a:p>
          <a:p>
            <a:r>
              <a:rPr lang="en-US" sz="2400" dirty="0" smtClean="0"/>
              <a:t>If the cells multiply repeatedly  and grow for a long time, these cells can also then put in plastic bottles with fresh culture media. These cells are termed as primary cell lines.</a:t>
            </a:r>
          </a:p>
        </p:txBody>
      </p:sp>
      <p:sp>
        <p:nvSpPr>
          <p:cNvPr id="15362" name="AutoShape 2" descr="C:\Users\Hp\Desktop\F81662_p.eps-650 (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64" name="AutoShape 4" descr="C:\Users\Hp\Desktop\F81662_p.eps-650 (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690950a.jpg"/>
          <p:cNvPicPr>
            <a:picLocks noChangeAspect="1"/>
          </p:cNvPicPr>
          <p:nvPr/>
        </p:nvPicPr>
        <p:blipFill>
          <a:blip r:embed="rId2" cstate="print"/>
          <a:stretch>
            <a:fillRect/>
          </a:stretch>
        </p:blipFill>
        <p:spPr>
          <a:xfrm>
            <a:off x="3733800" y="3733800"/>
            <a:ext cx="5257800" cy="28956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990600"/>
            <a:ext cx="6477000" cy="707886"/>
          </a:xfrm>
          <a:prstGeom prst="rect">
            <a:avLst/>
          </a:prstGeom>
        </p:spPr>
        <p:txBody>
          <a:bodyPr wrap="square">
            <a:spAutoFit/>
          </a:bodyPr>
          <a:lstStyle/>
          <a:p>
            <a:r>
              <a:rPr lang="en-US" sz="4000" b="1" dirty="0" smtClean="0"/>
              <a:t>Established Cell Culture</a:t>
            </a:r>
            <a:endParaRPr lang="en-US" sz="4000" b="1" dirty="0"/>
          </a:p>
        </p:txBody>
      </p:sp>
      <p:sp>
        <p:nvSpPr>
          <p:cNvPr id="3" name="Rectangle 2"/>
          <p:cNvSpPr/>
          <p:nvPr/>
        </p:nvSpPr>
        <p:spPr>
          <a:xfrm>
            <a:off x="533399" y="1981200"/>
            <a:ext cx="8347409" cy="4154984"/>
          </a:xfrm>
          <a:prstGeom prst="rect">
            <a:avLst/>
          </a:prstGeom>
        </p:spPr>
        <p:txBody>
          <a:bodyPr wrap="square">
            <a:spAutoFit/>
          </a:bodyPr>
          <a:lstStyle/>
          <a:p>
            <a:r>
              <a:rPr lang="en-US" sz="2400" dirty="0" smtClean="0"/>
              <a:t>When the primary cell lines continue to grow and divide, they are sub-cultured in fresh media to maintain their viability and growth. After many sub-culturing (about 70 times) these cells are called established cell lines.</a:t>
            </a:r>
          </a:p>
          <a:p>
            <a:endParaRPr lang="en-US" sz="2400" dirty="0" smtClean="0"/>
          </a:p>
          <a:p>
            <a:r>
              <a:rPr lang="en-US" sz="2400" dirty="0" smtClean="0"/>
              <a:t>Primary cell lines can grow very slowly, but established cell lines grow faster, as there are some alterations in cell metabolic mechanism due to many sub-culture steps</a:t>
            </a:r>
          </a:p>
          <a:p>
            <a:endParaRPr lang="en-US" sz="2400" dirty="0" smtClean="0"/>
          </a:p>
          <a:p>
            <a:r>
              <a:rPr lang="en-US" sz="2400" dirty="0" smtClean="0"/>
              <a:t>Primary cell maintains the properties of parent cells, but established cell lines has some altered properties</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609600"/>
            <a:ext cx="4572000" cy="707886"/>
          </a:xfrm>
          <a:prstGeom prst="rect">
            <a:avLst/>
          </a:prstGeom>
        </p:spPr>
        <p:txBody>
          <a:bodyPr wrap="square">
            <a:spAutoFit/>
          </a:bodyPr>
          <a:lstStyle/>
          <a:p>
            <a:r>
              <a:rPr lang="en-US" sz="4000" b="1" dirty="0" smtClean="0"/>
              <a:t>Transformed Cell </a:t>
            </a:r>
            <a:endParaRPr lang="en-US" sz="4000" b="1" dirty="0"/>
          </a:p>
        </p:txBody>
      </p:sp>
      <p:sp>
        <p:nvSpPr>
          <p:cNvPr id="3" name="Rectangle 2"/>
          <p:cNvSpPr/>
          <p:nvPr/>
        </p:nvSpPr>
        <p:spPr>
          <a:xfrm>
            <a:off x="685799" y="1600200"/>
            <a:ext cx="7919549" cy="4154984"/>
          </a:xfrm>
          <a:prstGeom prst="rect">
            <a:avLst/>
          </a:prstGeom>
        </p:spPr>
        <p:txBody>
          <a:bodyPr wrap="square">
            <a:spAutoFit/>
          </a:bodyPr>
          <a:lstStyle/>
          <a:p>
            <a:r>
              <a:rPr lang="en-US" sz="2400" dirty="0" smtClean="0"/>
              <a:t>With subsequent sub-culturing (more than 80 times), established cell lines cells become immortal (i.e. cells have the capacity to grow indefinitely). Normal cells have a limited growth capacity,</a:t>
            </a:r>
          </a:p>
          <a:p>
            <a:endParaRPr lang="en-US" sz="2400" dirty="0" smtClean="0"/>
          </a:p>
          <a:p>
            <a:r>
              <a:rPr lang="en-US" sz="2400" dirty="0" smtClean="0"/>
              <a:t>But some cells acquire a capacity of growth for indefinite time. </a:t>
            </a:r>
          </a:p>
          <a:p>
            <a:endParaRPr lang="en-US" sz="2400" dirty="0" smtClean="0"/>
          </a:p>
          <a:p>
            <a:r>
              <a:rPr lang="en-US" sz="2400" dirty="0" smtClean="0"/>
              <a:t>This capacity is generated due to transformed in genetic material, due to this transformation, cells loose the sensitivity to external stimuli and also sometime show changes in chromosomal numbers.</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066800"/>
            <a:ext cx="2716891" cy="830997"/>
          </a:xfrm>
          <a:prstGeom prst="rect">
            <a:avLst/>
          </a:prstGeom>
        </p:spPr>
        <p:txBody>
          <a:bodyPr wrap="square">
            <a:spAutoFit/>
          </a:bodyPr>
          <a:lstStyle/>
          <a:p>
            <a:r>
              <a:rPr lang="en-US" sz="2400" dirty="0" smtClean="0"/>
              <a:t>Organs</a:t>
            </a:r>
          </a:p>
          <a:p>
            <a:r>
              <a:rPr lang="en-US" sz="2400" dirty="0" smtClean="0"/>
              <a:t>      </a:t>
            </a:r>
            <a:endParaRPr lang="en-US" sz="2400" dirty="0"/>
          </a:p>
        </p:txBody>
      </p:sp>
      <p:cxnSp>
        <p:nvCxnSpPr>
          <p:cNvPr id="4" name="Straight Arrow Connector 3"/>
          <p:cNvCxnSpPr/>
          <p:nvPr/>
        </p:nvCxnSpPr>
        <p:spPr>
          <a:xfrm>
            <a:off x="3733800" y="16002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209800" y="1905000"/>
            <a:ext cx="3750572" cy="461665"/>
          </a:xfrm>
          <a:prstGeom prst="rect">
            <a:avLst/>
          </a:prstGeom>
          <a:noFill/>
        </p:spPr>
        <p:txBody>
          <a:bodyPr wrap="square" rtlCol="0">
            <a:spAutoFit/>
          </a:bodyPr>
          <a:lstStyle/>
          <a:p>
            <a:r>
              <a:rPr lang="en-US" sz="2400" dirty="0" smtClean="0"/>
              <a:t>Cell Fragment (tissue</a:t>
            </a:r>
            <a:r>
              <a:rPr lang="en-US" dirty="0" smtClean="0"/>
              <a:t>)</a:t>
            </a:r>
            <a:endParaRPr lang="en-US" dirty="0"/>
          </a:p>
        </p:txBody>
      </p:sp>
      <p:cxnSp>
        <p:nvCxnSpPr>
          <p:cNvPr id="10" name="Straight Arrow Connector 9"/>
          <p:cNvCxnSpPr/>
          <p:nvPr/>
        </p:nvCxnSpPr>
        <p:spPr>
          <a:xfrm>
            <a:off x="3810000" y="24384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00200" y="2971800"/>
            <a:ext cx="5488660" cy="830997"/>
          </a:xfrm>
          <a:prstGeom prst="rect">
            <a:avLst/>
          </a:prstGeom>
          <a:noFill/>
        </p:spPr>
        <p:txBody>
          <a:bodyPr wrap="square" rtlCol="0">
            <a:spAutoFit/>
          </a:bodyPr>
          <a:lstStyle/>
          <a:p>
            <a:r>
              <a:rPr lang="en-US" sz="2400" dirty="0" smtClean="0"/>
              <a:t>Enzyme digestion of cell fragment</a:t>
            </a:r>
          </a:p>
          <a:p>
            <a:r>
              <a:rPr lang="en-US" sz="2400" dirty="0" smtClean="0"/>
              <a:t>(with enzyme trypsin, collagenase)</a:t>
            </a:r>
            <a:endParaRPr lang="en-US" sz="2400" dirty="0"/>
          </a:p>
        </p:txBody>
      </p:sp>
      <p:cxnSp>
        <p:nvCxnSpPr>
          <p:cNvPr id="13" name="Straight Arrow Connector 12"/>
          <p:cNvCxnSpPr/>
          <p:nvPr/>
        </p:nvCxnSpPr>
        <p:spPr>
          <a:xfrm>
            <a:off x="3810000" y="40386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048000" y="4419600"/>
            <a:ext cx="1597256" cy="461665"/>
          </a:xfrm>
          <a:prstGeom prst="rect">
            <a:avLst/>
          </a:prstGeom>
          <a:noFill/>
        </p:spPr>
        <p:txBody>
          <a:bodyPr wrap="square" rtlCol="0">
            <a:spAutoFit/>
          </a:bodyPr>
          <a:lstStyle/>
          <a:p>
            <a:r>
              <a:rPr lang="en-US" sz="2400" dirty="0" smtClean="0"/>
              <a:t>Single Cell</a:t>
            </a:r>
            <a:endParaRPr lang="en-US" sz="2400" dirty="0"/>
          </a:p>
        </p:txBody>
      </p:sp>
      <p:cxnSp>
        <p:nvCxnSpPr>
          <p:cNvPr id="16" name="Straight Arrow Connector 15"/>
          <p:cNvCxnSpPr/>
          <p:nvPr/>
        </p:nvCxnSpPr>
        <p:spPr>
          <a:xfrm>
            <a:off x="3810000" y="49530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38200" y="5410200"/>
            <a:ext cx="6324600" cy="830997"/>
          </a:xfrm>
          <a:prstGeom prst="rect">
            <a:avLst/>
          </a:prstGeom>
          <a:noFill/>
        </p:spPr>
        <p:txBody>
          <a:bodyPr wrap="square" rtlCol="0">
            <a:spAutoFit/>
          </a:bodyPr>
          <a:lstStyle/>
          <a:p>
            <a:r>
              <a:rPr lang="en-US" sz="2400" dirty="0" smtClean="0"/>
              <a:t>Culturing of single cell in suitable culture media</a:t>
            </a:r>
            <a:endParaRPr lang="en-US" sz="2400" dirty="0"/>
          </a:p>
        </p:txBody>
      </p:sp>
      <p:sp>
        <p:nvSpPr>
          <p:cNvPr id="18" name="Right Brace 17"/>
          <p:cNvSpPr/>
          <p:nvPr/>
        </p:nvSpPr>
        <p:spPr>
          <a:xfrm>
            <a:off x="6629400" y="5334000"/>
            <a:ext cx="4572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162801" y="5257800"/>
            <a:ext cx="1600200" cy="707886"/>
          </a:xfrm>
          <a:prstGeom prst="rect">
            <a:avLst/>
          </a:prstGeom>
          <a:noFill/>
        </p:spPr>
        <p:txBody>
          <a:bodyPr wrap="square" rtlCol="0">
            <a:spAutoFit/>
          </a:bodyPr>
          <a:lstStyle/>
          <a:p>
            <a:r>
              <a:rPr lang="en-US" sz="2000" dirty="0" smtClean="0"/>
              <a:t>Primary Cell Culture</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90600"/>
            <a:ext cx="6618989" cy="2554545"/>
          </a:xfrm>
          <a:prstGeom prst="rect">
            <a:avLst/>
          </a:prstGeom>
        </p:spPr>
        <p:txBody>
          <a:bodyPr wrap="square">
            <a:spAutoFit/>
          </a:bodyPr>
          <a:lstStyle/>
          <a:p>
            <a:pPr>
              <a:buFont typeface="Wingdings" pitchFamily="2" charset="2"/>
              <a:buChar char="Ø"/>
            </a:pPr>
            <a:r>
              <a:rPr lang="en-US" sz="4000" dirty="0" smtClean="0"/>
              <a:t>Types</a:t>
            </a:r>
          </a:p>
          <a:p>
            <a:pPr>
              <a:buFont typeface="Wingdings" pitchFamily="2" charset="2"/>
              <a:buChar char="Ø"/>
            </a:pPr>
            <a:r>
              <a:rPr lang="en-US" sz="4000" dirty="0" smtClean="0"/>
              <a:t>History</a:t>
            </a:r>
          </a:p>
          <a:p>
            <a:pPr>
              <a:buFont typeface="Wingdings" pitchFamily="2" charset="2"/>
              <a:buChar char="Ø"/>
            </a:pPr>
            <a:r>
              <a:rPr lang="en-US" sz="4000" dirty="0" smtClean="0"/>
              <a:t>Culture Techniques</a:t>
            </a:r>
          </a:p>
          <a:p>
            <a:pPr>
              <a:buFont typeface="Wingdings" pitchFamily="2" charset="2"/>
              <a:buChar char="Ø"/>
            </a:pPr>
            <a:r>
              <a:rPr lang="en-US" sz="4000" dirty="0" smtClean="0"/>
              <a:t>Applications</a:t>
            </a:r>
            <a:endParaRPr lang="en-US"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3048000"/>
            <a:ext cx="5943600" cy="830997"/>
          </a:xfrm>
          <a:prstGeom prst="rect">
            <a:avLst/>
          </a:prstGeom>
          <a:noFill/>
        </p:spPr>
        <p:txBody>
          <a:bodyPr wrap="square" rtlCol="0">
            <a:spAutoFit/>
          </a:bodyPr>
          <a:lstStyle/>
          <a:p>
            <a:r>
              <a:rPr lang="en-US" sz="2400" dirty="0" smtClean="0"/>
              <a:t>After more than </a:t>
            </a:r>
            <a:r>
              <a:rPr lang="en-US" sz="2400" dirty="0" smtClean="0"/>
              <a:t>80 </a:t>
            </a:r>
            <a:r>
              <a:rPr lang="en-US" sz="2400" dirty="0" smtClean="0"/>
              <a:t>sub-culturing; there is alteration in cell division characteristics</a:t>
            </a:r>
            <a:endParaRPr lang="en-US" sz="2400" dirty="0"/>
          </a:p>
        </p:txBody>
      </p:sp>
      <p:cxnSp>
        <p:nvCxnSpPr>
          <p:cNvPr id="4" name="Straight Arrow Connector 3"/>
          <p:cNvCxnSpPr/>
          <p:nvPr/>
        </p:nvCxnSpPr>
        <p:spPr>
          <a:xfrm>
            <a:off x="3657600" y="41148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371600" y="4648200"/>
            <a:ext cx="5257799" cy="830997"/>
          </a:xfrm>
          <a:prstGeom prst="rect">
            <a:avLst/>
          </a:prstGeom>
          <a:noFill/>
        </p:spPr>
        <p:txBody>
          <a:bodyPr wrap="square" rtlCol="0">
            <a:spAutoFit/>
          </a:bodyPr>
          <a:lstStyle/>
          <a:p>
            <a:r>
              <a:rPr lang="en-US" sz="2400" dirty="0" smtClean="0"/>
              <a:t>Chromosomal number and cells acquire indefinite growth property</a:t>
            </a:r>
            <a:endParaRPr lang="en-US" sz="2400" dirty="0"/>
          </a:p>
        </p:txBody>
      </p:sp>
      <p:sp>
        <p:nvSpPr>
          <p:cNvPr id="6" name="Right Brace 5"/>
          <p:cNvSpPr/>
          <p:nvPr/>
        </p:nvSpPr>
        <p:spPr>
          <a:xfrm>
            <a:off x="6553200" y="4648200"/>
            <a:ext cx="381000" cy="914400"/>
          </a:xfrm>
          <a:prstGeom prst="rightBrace">
            <a:avLst>
              <a:gd name="adj1" fmla="val 416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7010401" y="4724400"/>
            <a:ext cx="1600199" cy="707886"/>
          </a:xfrm>
          <a:prstGeom prst="rect">
            <a:avLst/>
          </a:prstGeom>
          <a:noFill/>
        </p:spPr>
        <p:txBody>
          <a:bodyPr wrap="square" rtlCol="0">
            <a:spAutoFit/>
          </a:bodyPr>
          <a:lstStyle/>
          <a:p>
            <a:r>
              <a:rPr lang="en-US" sz="2000" dirty="0" smtClean="0"/>
              <a:t>Transformed Cell Culture</a:t>
            </a:r>
            <a:endParaRPr lang="en-US" sz="2000" dirty="0"/>
          </a:p>
        </p:txBody>
      </p:sp>
      <p:cxnSp>
        <p:nvCxnSpPr>
          <p:cNvPr id="15" name="Straight Arrow Connector 14"/>
          <p:cNvCxnSpPr/>
          <p:nvPr/>
        </p:nvCxnSpPr>
        <p:spPr>
          <a:xfrm>
            <a:off x="3733800" y="24384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219200" y="1219200"/>
            <a:ext cx="5486400" cy="1200329"/>
          </a:xfrm>
          <a:prstGeom prst="rect">
            <a:avLst/>
          </a:prstGeom>
        </p:spPr>
        <p:txBody>
          <a:bodyPr wrap="square">
            <a:spAutoFit/>
          </a:bodyPr>
          <a:lstStyle/>
          <a:p>
            <a:r>
              <a:rPr lang="en-US" sz="2400" dirty="0" smtClean="0"/>
              <a:t>Frequent sub-culturing (around 70-80 times) of primary cultured cells in suitable culture media</a:t>
            </a:r>
            <a:endParaRPr lang="en-US" sz="2400" dirty="0"/>
          </a:p>
        </p:txBody>
      </p:sp>
      <p:sp>
        <p:nvSpPr>
          <p:cNvPr id="9" name="Right Brace 8"/>
          <p:cNvSpPr/>
          <p:nvPr/>
        </p:nvSpPr>
        <p:spPr>
          <a:xfrm>
            <a:off x="6553200" y="1295400"/>
            <a:ext cx="457200" cy="838200"/>
          </a:xfrm>
          <a:prstGeom prst="rightBrace">
            <a:avLst>
              <a:gd name="adj1" fmla="val 8333"/>
              <a:gd name="adj2" fmla="val 5461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7086600" y="1295400"/>
            <a:ext cx="1676400" cy="707886"/>
          </a:xfrm>
          <a:prstGeom prst="rect">
            <a:avLst/>
          </a:prstGeom>
        </p:spPr>
        <p:txBody>
          <a:bodyPr wrap="square">
            <a:spAutoFit/>
          </a:bodyPr>
          <a:lstStyle/>
          <a:p>
            <a:r>
              <a:rPr lang="en-US" sz="2000" dirty="0" smtClean="0"/>
              <a:t>Established Cell Culture</a:t>
            </a:r>
            <a:endParaRPr lang="en-US" sz="2000" dirty="0"/>
          </a:p>
        </p:txBody>
      </p:sp>
      <p:cxnSp>
        <p:nvCxnSpPr>
          <p:cNvPr id="11" name="Straight Arrow Connector 10"/>
          <p:cNvCxnSpPr/>
          <p:nvPr/>
        </p:nvCxnSpPr>
        <p:spPr>
          <a:xfrm>
            <a:off x="3733800" y="6096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219200"/>
            <a:ext cx="7391400" cy="954107"/>
          </a:xfrm>
          <a:prstGeom prst="rect">
            <a:avLst/>
          </a:prstGeom>
        </p:spPr>
        <p:txBody>
          <a:bodyPr wrap="square">
            <a:spAutoFit/>
          </a:bodyPr>
          <a:lstStyle/>
          <a:p>
            <a:r>
              <a:rPr lang="en-US" sz="2800" b="1" dirty="0" smtClean="0"/>
              <a:t>Types of  Culture Media for Animal Cell Culture</a:t>
            </a:r>
            <a:endParaRPr lang="en-US" sz="2800" b="1" dirty="0"/>
          </a:p>
        </p:txBody>
      </p:sp>
      <p:sp>
        <p:nvSpPr>
          <p:cNvPr id="3" name="Rectangle 2"/>
          <p:cNvSpPr/>
          <p:nvPr/>
        </p:nvSpPr>
        <p:spPr>
          <a:xfrm>
            <a:off x="761999" y="2286000"/>
            <a:ext cx="7696201" cy="830997"/>
          </a:xfrm>
          <a:prstGeom prst="rect">
            <a:avLst/>
          </a:prstGeom>
        </p:spPr>
        <p:txBody>
          <a:bodyPr wrap="square">
            <a:spAutoFit/>
          </a:bodyPr>
          <a:lstStyle/>
          <a:p>
            <a:r>
              <a:rPr lang="en-US" sz="2400" dirty="0" smtClean="0"/>
              <a:t>Various types of media are used for cell culture methods. They are generally categorized in two broad groups. </a:t>
            </a:r>
            <a:endParaRPr lang="en-US" sz="2400" dirty="0"/>
          </a:p>
        </p:txBody>
      </p:sp>
      <p:sp>
        <p:nvSpPr>
          <p:cNvPr id="4" name="Rectangle 3"/>
          <p:cNvSpPr/>
          <p:nvPr/>
        </p:nvSpPr>
        <p:spPr>
          <a:xfrm>
            <a:off x="685800" y="3581400"/>
            <a:ext cx="5908933" cy="2369880"/>
          </a:xfrm>
          <a:prstGeom prst="rect">
            <a:avLst/>
          </a:prstGeom>
        </p:spPr>
        <p:txBody>
          <a:bodyPr wrap="square">
            <a:spAutoFit/>
          </a:bodyPr>
          <a:lstStyle/>
          <a:p>
            <a:r>
              <a:rPr lang="en-US" sz="2800" b="1" dirty="0" smtClean="0"/>
              <a:t>Natural Media:</a:t>
            </a:r>
          </a:p>
          <a:p>
            <a:r>
              <a:rPr lang="en-US" sz="2400" dirty="0" smtClean="0"/>
              <a:t>                          Media components are from the natural origin that provide sufficient nutritional support for proliferation of animal cells.</a:t>
            </a:r>
          </a:p>
          <a:p>
            <a:r>
              <a:rPr lang="en-US" sz="2400" dirty="0" smtClean="0"/>
              <a:t>e.g. Clots, biological fluids, tissue extracts.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1" y="838200"/>
            <a:ext cx="7848599" cy="1261884"/>
          </a:xfrm>
          <a:prstGeom prst="rect">
            <a:avLst/>
          </a:prstGeom>
        </p:spPr>
        <p:txBody>
          <a:bodyPr wrap="square">
            <a:spAutoFit/>
          </a:bodyPr>
          <a:lstStyle/>
          <a:p>
            <a:r>
              <a:rPr lang="en-US" sz="2800" b="1" dirty="0" smtClean="0"/>
              <a:t>Plasma Clots</a:t>
            </a:r>
          </a:p>
          <a:p>
            <a:r>
              <a:rPr lang="en-US" sz="2400" dirty="0" smtClean="0"/>
              <a:t>                       Prepared by mixing 15 drops of plasma with five drops of embryo extract in a watch glass. </a:t>
            </a:r>
            <a:endParaRPr lang="en-US" sz="2400" dirty="0"/>
          </a:p>
        </p:txBody>
      </p:sp>
      <p:sp>
        <p:nvSpPr>
          <p:cNvPr id="3" name="Rectangle 2"/>
          <p:cNvSpPr/>
          <p:nvPr/>
        </p:nvSpPr>
        <p:spPr>
          <a:xfrm>
            <a:off x="609601" y="2209800"/>
            <a:ext cx="7924800" cy="2369880"/>
          </a:xfrm>
          <a:prstGeom prst="rect">
            <a:avLst/>
          </a:prstGeom>
        </p:spPr>
        <p:txBody>
          <a:bodyPr wrap="square">
            <a:spAutoFit/>
          </a:bodyPr>
          <a:lstStyle/>
          <a:p>
            <a:r>
              <a:rPr lang="en-US" sz="2800" b="1" dirty="0" smtClean="0"/>
              <a:t>Biological Fluids</a:t>
            </a:r>
          </a:p>
          <a:p>
            <a:r>
              <a:rPr lang="en-US" sz="2400" dirty="0" smtClean="0"/>
              <a:t>                             The various biological fluids used as culture medium (e.g. amniotic fluid, pleural fluid, aqueous </a:t>
            </a:r>
            <a:r>
              <a:rPr lang="en-US" sz="2400" dirty="0" smtClean="0"/>
              <a:t>humor  from </a:t>
            </a:r>
            <a:r>
              <a:rPr lang="en-US" sz="2400" dirty="0" smtClean="0"/>
              <a:t>eye etc). Serum is widely used, obtained from adult human blood, placental cord blood, horse and calf blood.</a:t>
            </a:r>
            <a:endParaRPr lang="en-US" sz="2400" dirty="0"/>
          </a:p>
        </p:txBody>
      </p:sp>
      <p:sp>
        <p:nvSpPr>
          <p:cNvPr id="4" name="Rectangle 3"/>
          <p:cNvSpPr/>
          <p:nvPr/>
        </p:nvSpPr>
        <p:spPr>
          <a:xfrm>
            <a:off x="609600" y="4572000"/>
            <a:ext cx="7924800" cy="1631216"/>
          </a:xfrm>
          <a:prstGeom prst="rect">
            <a:avLst/>
          </a:prstGeom>
        </p:spPr>
        <p:txBody>
          <a:bodyPr wrap="square">
            <a:spAutoFit/>
          </a:bodyPr>
          <a:lstStyle/>
          <a:p>
            <a:r>
              <a:rPr lang="en-US" sz="2800" b="1" dirty="0" smtClean="0"/>
              <a:t>Tissue Extracts</a:t>
            </a:r>
          </a:p>
          <a:p>
            <a:r>
              <a:rPr lang="en-US" sz="2400" dirty="0" smtClean="0"/>
              <a:t>                            Chick embryo extract is most commonly used , but bovine embryo extract is also used. Other are spleen, liver, Bone marrow, leucocytes extracts etc.</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85800"/>
            <a:ext cx="8001000" cy="5509200"/>
          </a:xfrm>
          <a:prstGeom prst="rect">
            <a:avLst/>
          </a:prstGeom>
          <a:noFill/>
        </p:spPr>
        <p:txBody>
          <a:bodyPr wrap="square" rtlCol="0">
            <a:spAutoFit/>
          </a:bodyPr>
          <a:lstStyle/>
          <a:p>
            <a:r>
              <a:rPr lang="en-US" sz="2800" b="1" dirty="0" smtClean="0"/>
              <a:t>Artificial </a:t>
            </a:r>
            <a:r>
              <a:rPr lang="en-US" sz="2800" b="1" dirty="0" smtClean="0"/>
              <a:t>Media</a:t>
            </a:r>
          </a:p>
          <a:p>
            <a:endParaRPr lang="en-US" sz="2800" b="1" dirty="0" smtClean="0"/>
          </a:p>
          <a:p>
            <a:r>
              <a:rPr lang="en-US" sz="2400" dirty="0" smtClean="0"/>
              <a:t>                            They are chemically synthesized e.g. Serum </a:t>
            </a:r>
            <a:r>
              <a:rPr lang="en-US" sz="2400" dirty="0" smtClean="0"/>
              <a:t>containing </a:t>
            </a:r>
            <a:r>
              <a:rPr lang="en-US" sz="2400" dirty="0" smtClean="0"/>
              <a:t>media, serum free media , chemically defined media, protein free media etc.</a:t>
            </a:r>
          </a:p>
          <a:p>
            <a:endParaRPr lang="en-US" sz="2400" dirty="0" smtClean="0"/>
          </a:p>
          <a:p>
            <a:r>
              <a:rPr lang="en-US" sz="2800" b="1" dirty="0" smtClean="0"/>
              <a:t>Synthetic </a:t>
            </a:r>
            <a:r>
              <a:rPr lang="en-US" sz="2800" b="1" dirty="0" smtClean="0"/>
              <a:t>media:</a:t>
            </a:r>
          </a:p>
          <a:p>
            <a:r>
              <a:rPr lang="en-US" sz="2800" b="1" dirty="0" smtClean="0"/>
              <a:t> </a:t>
            </a:r>
            <a:r>
              <a:rPr lang="en-US" sz="2800" b="1" dirty="0" smtClean="0"/>
              <a:t>                            </a:t>
            </a:r>
            <a:r>
              <a:rPr lang="en-US" sz="2800" b="1" dirty="0" smtClean="0"/>
              <a:t> </a:t>
            </a:r>
            <a:r>
              <a:rPr lang="en-US" sz="2400" dirty="0" smtClean="0"/>
              <a:t>were prepared artificially but adding several nutrients </a:t>
            </a:r>
            <a:r>
              <a:rPr lang="en-US" sz="2400" dirty="0" smtClean="0"/>
              <a:t> (organic </a:t>
            </a:r>
            <a:r>
              <a:rPr lang="en-US" sz="2400" dirty="0" smtClean="0"/>
              <a:t>and inorganic), vitamins, salts, oxygen and carbon dioxide gas phase, serum proteins, carbohydrates, co-factors etc.</a:t>
            </a:r>
          </a:p>
          <a:p>
            <a:endParaRPr lang="en-US" sz="2400" dirty="0" smtClean="0"/>
          </a:p>
          <a:p>
            <a:r>
              <a:rPr lang="en-US" sz="2400" dirty="0" smtClean="0"/>
              <a:t>Different types of media and their composition is defines according to their uses</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990600"/>
            <a:ext cx="6477000" cy="523220"/>
          </a:xfrm>
          <a:prstGeom prst="rect">
            <a:avLst/>
          </a:prstGeom>
          <a:noFill/>
        </p:spPr>
        <p:txBody>
          <a:bodyPr wrap="square" rtlCol="0">
            <a:spAutoFit/>
          </a:bodyPr>
          <a:lstStyle/>
          <a:p>
            <a:r>
              <a:rPr lang="en-US" sz="2800" b="1" dirty="0" smtClean="0"/>
              <a:t>Synthetic medias are of two types</a:t>
            </a:r>
            <a:endParaRPr lang="en-US" sz="2800" b="1" dirty="0"/>
          </a:p>
        </p:txBody>
      </p:sp>
      <p:sp>
        <p:nvSpPr>
          <p:cNvPr id="3" name="TextBox 2"/>
          <p:cNvSpPr txBox="1"/>
          <p:nvPr/>
        </p:nvSpPr>
        <p:spPr>
          <a:xfrm>
            <a:off x="533400" y="1905000"/>
            <a:ext cx="8153400" cy="4278094"/>
          </a:xfrm>
          <a:prstGeom prst="rect">
            <a:avLst/>
          </a:prstGeom>
          <a:noFill/>
        </p:spPr>
        <p:txBody>
          <a:bodyPr wrap="square" rtlCol="0">
            <a:spAutoFit/>
          </a:bodyPr>
          <a:lstStyle/>
          <a:p>
            <a:r>
              <a:rPr lang="en-US" sz="2800" b="1" dirty="0" smtClean="0"/>
              <a:t>Serum Free Media</a:t>
            </a:r>
            <a:r>
              <a:rPr lang="en-US" sz="2800" b="1" dirty="0" smtClean="0"/>
              <a:t>:</a:t>
            </a:r>
          </a:p>
          <a:p>
            <a:endParaRPr lang="en-US" sz="2800" b="1" dirty="0" smtClean="0"/>
          </a:p>
          <a:p>
            <a:r>
              <a:rPr lang="en-US" sz="2400" dirty="0" smtClean="0"/>
              <a:t>                                 When synthetic media are devoid of serum in culture, it is called serum free media. Crude protein fractions, such as bovine serum Albumin, or </a:t>
            </a:r>
            <a:r>
              <a:rPr lang="el-GR" sz="2400" dirty="0" smtClean="0"/>
              <a:t>α</a:t>
            </a:r>
            <a:r>
              <a:rPr lang="en-US" sz="2400" dirty="0" smtClean="0"/>
              <a:t>-</a:t>
            </a:r>
            <a:r>
              <a:rPr lang="el-GR" sz="2400" dirty="0" smtClean="0"/>
              <a:t>β</a:t>
            </a:r>
            <a:r>
              <a:rPr lang="en-US" sz="2400" dirty="0" smtClean="0"/>
              <a:t>-globulin are used as nutritional supplements.</a:t>
            </a:r>
          </a:p>
          <a:p>
            <a:endParaRPr lang="en-US" sz="2400" dirty="0" smtClean="0"/>
          </a:p>
          <a:p>
            <a:r>
              <a:rPr lang="en-US" sz="2400" dirty="0" smtClean="0"/>
              <a:t>   They include serum extract (not serum) tissue extract or tissue </a:t>
            </a:r>
            <a:r>
              <a:rPr lang="en-US" sz="2400" dirty="0" err="1" smtClean="0"/>
              <a:t>hydrolysate</a:t>
            </a:r>
            <a:r>
              <a:rPr lang="en-US" sz="2400" dirty="0" smtClean="0"/>
              <a:t>, growth factors, hormones, carrier proteins like albumin and </a:t>
            </a:r>
            <a:r>
              <a:rPr lang="en-US" sz="2400" dirty="0" err="1" smtClean="0"/>
              <a:t>transferrin</a:t>
            </a:r>
            <a:r>
              <a:rPr lang="en-US" sz="2400" dirty="0" smtClean="0"/>
              <a:t>. Lipids, metal ions, vitamins, poly-amines etc.</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371600"/>
            <a:ext cx="8001000" cy="4647426"/>
          </a:xfrm>
          <a:prstGeom prst="rect">
            <a:avLst/>
          </a:prstGeom>
          <a:noFill/>
        </p:spPr>
        <p:txBody>
          <a:bodyPr wrap="square" rtlCol="0">
            <a:spAutoFit/>
          </a:bodyPr>
          <a:lstStyle/>
          <a:p>
            <a:r>
              <a:rPr lang="en-US" sz="2800" b="1" dirty="0" smtClean="0"/>
              <a:t>Serum Containing Media</a:t>
            </a:r>
            <a:r>
              <a:rPr lang="en-US" sz="2800" b="1" dirty="0" smtClean="0"/>
              <a:t>:</a:t>
            </a:r>
          </a:p>
          <a:p>
            <a:endParaRPr lang="en-US" sz="2800" b="1" dirty="0" smtClean="0"/>
          </a:p>
          <a:p>
            <a:r>
              <a:rPr lang="en-US" sz="2400" dirty="0" smtClean="0"/>
              <a:t>                                             Serum contains a complete set of essential growth factors, hormones, attachment and spreading factors, binding and transporting proteins, human and bovine serum etc.</a:t>
            </a:r>
          </a:p>
          <a:p>
            <a:endParaRPr lang="en-US" sz="2400" dirty="0" smtClean="0"/>
          </a:p>
          <a:p>
            <a:r>
              <a:rPr lang="en-US" sz="2400" dirty="0" smtClean="0"/>
              <a:t>Serum serves as source of amino acids, proteins, vitamins, growth factors, lipids, and other nutritional supplements.</a:t>
            </a:r>
          </a:p>
          <a:p>
            <a:endParaRPr lang="en-US" sz="2400" dirty="0" smtClean="0"/>
          </a:p>
          <a:p>
            <a:r>
              <a:rPr lang="en-US" sz="2400" dirty="0" smtClean="0"/>
              <a:t>It also suppress effect of shear stress to protect cells from physical damage. </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685800"/>
            <a:ext cx="6553200" cy="707886"/>
          </a:xfrm>
          <a:prstGeom prst="rect">
            <a:avLst/>
          </a:prstGeom>
          <a:noFill/>
        </p:spPr>
        <p:txBody>
          <a:bodyPr wrap="square" rtlCol="0">
            <a:spAutoFit/>
          </a:bodyPr>
          <a:lstStyle/>
          <a:p>
            <a:r>
              <a:rPr lang="en-US" sz="4000" b="1" dirty="0" smtClean="0"/>
              <a:t>Cell Culture Techniques</a:t>
            </a:r>
            <a:endParaRPr lang="en-US" sz="4000" b="1" dirty="0"/>
          </a:p>
        </p:txBody>
      </p:sp>
      <p:sp>
        <p:nvSpPr>
          <p:cNvPr id="3" name="TextBox 2"/>
          <p:cNvSpPr txBox="1"/>
          <p:nvPr/>
        </p:nvSpPr>
        <p:spPr>
          <a:xfrm>
            <a:off x="381000" y="1447800"/>
            <a:ext cx="8153400" cy="5107603"/>
          </a:xfrm>
          <a:prstGeom prst="rect">
            <a:avLst/>
          </a:prstGeom>
          <a:noFill/>
        </p:spPr>
        <p:txBody>
          <a:bodyPr wrap="square" rtlCol="0">
            <a:spAutoFit/>
          </a:bodyPr>
          <a:lstStyle/>
          <a:p>
            <a:r>
              <a:rPr lang="en-US" sz="2800" b="1" dirty="0" smtClean="0"/>
              <a:t>Anchorage dependent cell culture:</a:t>
            </a:r>
          </a:p>
          <a:p>
            <a:r>
              <a:rPr lang="en-US" sz="2400" dirty="0" smtClean="0"/>
              <a:t>                                                                Some tissue cells need attachment for growth are anchored dependent cells i.e. cells from kidney</a:t>
            </a:r>
          </a:p>
          <a:p>
            <a:endParaRPr lang="en-US" sz="2400" dirty="0" smtClean="0"/>
          </a:p>
          <a:p>
            <a:r>
              <a:rPr lang="en-US" sz="2400" dirty="0" smtClean="0"/>
              <a:t>All normal tissue derived cells are anchorage dependent cells and need surface or any support for their proliferation. </a:t>
            </a:r>
          </a:p>
          <a:p>
            <a:endParaRPr lang="en-US" sz="2400" dirty="0" smtClean="0"/>
          </a:p>
          <a:p>
            <a:r>
              <a:rPr lang="en-US" sz="2400" dirty="0" smtClean="0"/>
              <a:t>In the absence of any support surface, </a:t>
            </a:r>
            <a:r>
              <a:rPr lang="en-US" sz="2400" dirty="0" err="1" smtClean="0"/>
              <a:t>aminol</a:t>
            </a:r>
            <a:r>
              <a:rPr lang="en-US" sz="2400" dirty="0" smtClean="0"/>
              <a:t> anchorage cells growth is arrested and cell gets destroyed due to induction of programmed cell death. These cells are sensitive to shear stress, and these cell require cell to cell communication and interaction  and cell </a:t>
            </a:r>
            <a:r>
              <a:rPr lang="en-US" sz="2400" dirty="0" smtClean="0"/>
              <a:t>signaling </a:t>
            </a:r>
            <a:r>
              <a:rPr lang="en-US" sz="2400" smtClean="0"/>
              <a:t>pathway </a:t>
            </a:r>
            <a:r>
              <a:rPr lang="en-US" sz="2400" smtClean="0"/>
              <a:t>for </a:t>
            </a:r>
            <a:r>
              <a:rPr lang="en-US" sz="2400" dirty="0" smtClean="0"/>
              <a:t>their survival.</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066800"/>
            <a:ext cx="8077200" cy="5016758"/>
          </a:xfrm>
          <a:prstGeom prst="rect">
            <a:avLst/>
          </a:prstGeom>
          <a:noFill/>
        </p:spPr>
        <p:txBody>
          <a:bodyPr wrap="square" rtlCol="0">
            <a:spAutoFit/>
          </a:bodyPr>
          <a:lstStyle/>
          <a:p>
            <a:r>
              <a:rPr lang="en-US" sz="2800" b="1" dirty="0" smtClean="0"/>
              <a:t>Anchorage Independent Cell Culture</a:t>
            </a:r>
            <a:r>
              <a:rPr lang="en-US" sz="2800" b="1" dirty="0" smtClean="0"/>
              <a:t>:</a:t>
            </a:r>
          </a:p>
          <a:p>
            <a:endParaRPr lang="en-US" sz="2800" b="1" dirty="0" smtClean="0"/>
          </a:p>
          <a:p>
            <a:r>
              <a:rPr lang="en-US" sz="2400" dirty="0" smtClean="0"/>
              <a:t>                                                                   Cells which does not require attachment for growth  or do not attach to the surface of the culture vessel are anchorage independent cells e.g. lymphocytes.</a:t>
            </a:r>
          </a:p>
          <a:p>
            <a:endParaRPr lang="en-US" sz="2400" dirty="0" smtClean="0"/>
          </a:p>
          <a:p>
            <a:r>
              <a:rPr lang="en-US" sz="2400" dirty="0" smtClean="0"/>
              <a:t>Cells derived from hematopoietic system and transformed cells like cancer (myeloma cells) are non-anchorage dependent cells and does not require any surface or support for growth, they proliferate in free suspended form of culture, Because in this form they get </a:t>
            </a:r>
            <a:r>
              <a:rPr lang="en-US" sz="2400" dirty="0" smtClean="0"/>
              <a:t>nutritional </a:t>
            </a:r>
            <a:r>
              <a:rPr lang="en-US" sz="2400" dirty="0" smtClean="0"/>
              <a:t>material  better growth</a:t>
            </a: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IVER PNG 1108178.jpg"/>
          <p:cNvPicPr>
            <a:picLocks noChangeAspect="1"/>
          </p:cNvPicPr>
          <p:nvPr/>
        </p:nvPicPr>
        <p:blipFill>
          <a:blip r:embed="rId2" cstate="print"/>
          <a:stretch>
            <a:fillRect/>
          </a:stretch>
        </p:blipFill>
        <p:spPr>
          <a:xfrm>
            <a:off x="3352800" y="609600"/>
            <a:ext cx="1295400" cy="533400"/>
          </a:xfrm>
          <a:prstGeom prst="rect">
            <a:avLst/>
          </a:prstGeom>
        </p:spPr>
      </p:pic>
      <p:cxnSp>
        <p:nvCxnSpPr>
          <p:cNvPr id="4" name="Straight Arrow Connector 3"/>
          <p:cNvCxnSpPr/>
          <p:nvPr/>
        </p:nvCxnSpPr>
        <p:spPr>
          <a:xfrm>
            <a:off x="4038600" y="1066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 name="Picture 4" descr="sca11_img2.jpg"/>
          <p:cNvPicPr>
            <a:picLocks noChangeAspect="1"/>
          </p:cNvPicPr>
          <p:nvPr/>
        </p:nvPicPr>
        <p:blipFill>
          <a:blip r:embed="rId3" cstate="print"/>
          <a:srcRect l="57831" t="53983" r="9398" b="40019"/>
          <a:stretch>
            <a:fillRect/>
          </a:stretch>
        </p:blipFill>
        <p:spPr>
          <a:xfrm>
            <a:off x="3048000" y="2667000"/>
            <a:ext cx="2438400" cy="685800"/>
          </a:xfrm>
          <a:prstGeom prst="rect">
            <a:avLst/>
          </a:prstGeom>
        </p:spPr>
      </p:pic>
      <p:cxnSp>
        <p:nvCxnSpPr>
          <p:cNvPr id="12" name="Straight Arrow Connector 11"/>
          <p:cNvCxnSpPr/>
          <p:nvPr/>
        </p:nvCxnSpPr>
        <p:spPr>
          <a:xfrm flipH="1">
            <a:off x="2209800" y="3505200"/>
            <a:ext cx="11430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495800" y="3429000"/>
            <a:ext cx="19050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66800" y="3429000"/>
            <a:ext cx="1905000" cy="646331"/>
          </a:xfrm>
          <a:prstGeom prst="rect">
            <a:avLst/>
          </a:prstGeom>
          <a:noFill/>
        </p:spPr>
        <p:txBody>
          <a:bodyPr wrap="square" rtlCol="0">
            <a:spAutoFit/>
          </a:bodyPr>
          <a:lstStyle/>
          <a:p>
            <a:r>
              <a:rPr lang="en-US" dirty="0" smtClean="0"/>
              <a:t>Normal Cells/ Stem cells</a:t>
            </a:r>
            <a:endParaRPr lang="en-US" dirty="0"/>
          </a:p>
        </p:txBody>
      </p:sp>
      <p:sp>
        <p:nvSpPr>
          <p:cNvPr id="17" name="TextBox 16"/>
          <p:cNvSpPr txBox="1"/>
          <p:nvPr/>
        </p:nvSpPr>
        <p:spPr>
          <a:xfrm>
            <a:off x="5867400" y="3505200"/>
            <a:ext cx="2481577" cy="369332"/>
          </a:xfrm>
          <a:prstGeom prst="rect">
            <a:avLst/>
          </a:prstGeom>
          <a:noFill/>
        </p:spPr>
        <p:txBody>
          <a:bodyPr wrap="none" rtlCol="0">
            <a:spAutoFit/>
          </a:bodyPr>
          <a:lstStyle/>
          <a:p>
            <a:r>
              <a:rPr lang="en-US" dirty="0" smtClean="0"/>
              <a:t>Myeloma/ Cancer Cells</a:t>
            </a:r>
            <a:endParaRPr lang="en-US" dirty="0"/>
          </a:p>
        </p:txBody>
      </p:sp>
      <p:sp>
        <p:nvSpPr>
          <p:cNvPr id="18" name="TextBox 17"/>
          <p:cNvSpPr txBox="1"/>
          <p:nvPr/>
        </p:nvSpPr>
        <p:spPr>
          <a:xfrm>
            <a:off x="457200" y="5105400"/>
            <a:ext cx="4973893" cy="369332"/>
          </a:xfrm>
          <a:prstGeom prst="rect">
            <a:avLst/>
          </a:prstGeom>
          <a:noFill/>
        </p:spPr>
        <p:txBody>
          <a:bodyPr wrap="square" rtlCol="0">
            <a:spAutoFit/>
          </a:bodyPr>
          <a:lstStyle/>
          <a:p>
            <a:r>
              <a:rPr lang="en-US" dirty="0" smtClean="0"/>
              <a:t>Anchorage dependent cell culture</a:t>
            </a:r>
            <a:endParaRPr lang="en-US" dirty="0"/>
          </a:p>
        </p:txBody>
      </p:sp>
      <p:sp>
        <p:nvSpPr>
          <p:cNvPr id="19" name="TextBox 18"/>
          <p:cNvSpPr txBox="1"/>
          <p:nvPr/>
        </p:nvSpPr>
        <p:spPr>
          <a:xfrm>
            <a:off x="304801" y="5562600"/>
            <a:ext cx="3809999" cy="646331"/>
          </a:xfrm>
          <a:prstGeom prst="rect">
            <a:avLst/>
          </a:prstGeom>
          <a:noFill/>
        </p:spPr>
        <p:txBody>
          <a:bodyPr wrap="square" rtlCol="0">
            <a:spAutoFit/>
          </a:bodyPr>
          <a:lstStyle/>
          <a:p>
            <a:r>
              <a:rPr lang="en-US" dirty="0" smtClean="0"/>
              <a:t>Cell proliferate on any support surface inside culture medium</a:t>
            </a:r>
            <a:endParaRPr lang="en-US" dirty="0"/>
          </a:p>
        </p:txBody>
      </p:sp>
      <p:sp>
        <p:nvSpPr>
          <p:cNvPr id="20" name="TextBox 19"/>
          <p:cNvSpPr txBox="1"/>
          <p:nvPr/>
        </p:nvSpPr>
        <p:spPr>
          <a:xfrm>
            <a:off x="5562600" y="4800600"/>
            <a:ext cx="3650328" cy="369332"/>
          </a:xfrm>
          <a:prstGeom prst="rect">
            <a:avLst/>
          </a:prstGeom>
          <a:noFill/>
        </p:spPr>
        <p:txBody>
          <a:bodyPr wrap="square" rtlCol="0">
            <a:spAutoFit/>
          </a:bodyPr>
          <a:lstStyle/>
          <a:p>
            <a:r>
              <a:rPr lang="en-US" dirty="0" smtClean="0"/>
              <a:t>Anchorage independent</a:t>
            </a:r>
            <a:endParaRPr lang="en-US" dirty="0"/>
          </a:p>
        </p:txBody>
      </p:sp>
      <p:sp>
        <p:nvSpPr>
          <p:cNvPr id="21" name="TextBox 20"/>
          <p:cNvSpPr txBox="1"/>
          <p:nvPr/>
        </p:nvSpPr>
        <p:spPr>
          <a:xfrm>
            <a:off x="5105400" y="5334000"/>
            <a:ext cx="3810000" cy="923330"/>
          </a:xfrm>
          <a:prstGeom prst="rect">
            <a:avLst/>
          </a:prstGeom>
          <a:noFill/>
        </p:spPr>
        <p:txBody>
          <a:bodyPr wrap="square" rtlCol="0">
            <a:spAutoFit/>
          </a:bodyPr>
          <a:lstStyle/>
          <a:p>
            <a:r>
              <a:rPr lang="en-US" dirty="0" smtClean="0"/>
              <a:t>Cell doesn’t need any support surface for proliferation inside culture medium</a:t>
            </a:r>
            <a:endParaRPr lang="en-US" dirty="0"/>
          </a:p>
        </p:txBody>
      </p:sp>
      <p:pic>
        <p:nvPicPr>
          <p:cNvPr id="23" name="Picture 22" descr="sca11_img2.jpg"/>
          <p:cNvPicPr>
            <a:picLocks noChangeAspect="1"/>
          </p:cNvPicPr>
          <p:nvPr/>
        </p:nvPicPr>
        <p:blipFill>
          <a:blip r:embed="rId3" cstate="print"/>
          <a:srcRect l="68083" t="41154" r="18698" b="52654"/>
          <a:stretch>
            <a:fillRect/>
          </a:stretch>
        </p:blipFill>
        <p:spPr>
          <a:xfrm>
            <a:off x="3276600" y="1600200"/>
            <a:ext cx="1752600" cy="685800"/>
          </a:xfrm>
          <a:prstGeom prst="rect">
            <a:avLst/>
          </a:prstGeom>
        </p:spPr>
      </p:pic>
      <p:cxnSp>
        <p:nvCxnSpPr>
          <p:cNvPr id="26" name="Straight Arrow Connector 25"/>
          <p:cNvCxnSpPr/>
          <p:nvPr/>
        </p:nvCxnSpPr>
        <p:spPr>
          <a:xfrm>
            <a:off x="4038600" y="23622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295400"/>
            <a:ext cx="9899469" cy="646331"/>
          </a:xfrm>
          <a:prstGeom prst="rect">
            <a:avLst/>
          </a:prstGeom>
          <a:noFill/>
        </p:spPr>
        <p:txBody>
          <a:bodyPr wrap="square" rtlCol="0">
            <a:spAutoFit/>
          </a:bodyPr>
          <a:lstStyle/>
          <a:p>
            <a:r>
              <a:rPr lang="en-US" sz="3600" b="1" dirty="0" smtClean="0"/>
              <a:t>Application of Animal Cell Culture</a:t>
            </a:r>
            <a:endParaRPr lang="en-US" sz="3600" b="1" dirty="0"/>
          </a:p>
        </p:txBody>
      </p:sp>
      <p:sp>
        <p:nvSpPr>
          <p:cNvPr id="3" name="TextBox 2"/>
          <p:cNvSpPr txBox="1"/>
          <p:nvPr/>
        </p:nvSpPr>
        <p:spPr>
          <a:xfrm>
            <a:off x="838200" y="2286000"/>
            <a:ext cx="7391400" cy="2308324"/>
          </a:xfrm>
          <a:prstGeom prst="rect">
            <a:avLst/>
          </a:prstGeom>
          <a:noFill/>
        </p:spPr>
        <p:txBody>
          <a:bodyPr wrap="square" rtlCol="0">
            <a:spAutoFit/>
          </a:bodyPr>
          <a:lstStyle/>
          <a:p>
            <a:r>
              <a:rPr lang="en-US" sz="2400" dirty="0" smtClean="0"/>
              <a:t>Animal cell culture several uses in medical sciences, in virology , in biotechnology and in pharmaceutical industry and research as production of valuable bio molecules and in research to study cell behavior. It is also used in the treatment of various genetic and non-genetic diseases.  </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762000"/>
            <a:ext cx="3124200" cy="646331"/>
          </a:xfrm>
          <a:prstGeom prst="rect">
            <a:avLst/>
          </a:prstGeom>
        </p:spPr>
        <p:txBody>
          <a:bodyPr wrap="square">
            <a:spAutoFit/>
          </a:bodyPr>
          <a:lstStyle/>
          <a:p>
            <a:r>
              <a:rPr lang="en-US" sz="3600" b="1" dirty="0" smtClean="0"/>
              <a:t>Introduction</a:t>
            </a:r>
            <a:endParaRPr lang="en-US" sz="3600" b="1" dirty="0"/>
          </a:p>
        </p:txBody>
      </p:sp>
      <p:sp>
        <p:nvSpPr>
          <p:cNvPr id="3" name="Rectangle 2"/>
          <p:cNvSpPr/>
          <p:nvPr/>
        </p:nvSpPr>
        <p:spPr>
          <a:xfrm>
            <a:off x="533400" y="1752600"/>
            <a:ext cx="8077200" cy="1938992"/>
          </a:xfrm>
          <a:prstGeom prst="rect">
            <a:avLst/>
          </a:prstGeom>
        </p:spPr>
        <p:txBody>
          <a:bodyPr wrap="square">
            <a:spAutoFit/>
          </a:bodyPr>
          <a:lstStyle/>
          <a:p>
            <a:r>
              <a:rPr lang="en-US" sz="2400" dirty="0" smtClean="0"/>
              <a:t>Tissue Culture is the general term for the removal of cells, tissue, or organ from an animal and</a:t>
            </a:r>
          </a:p>
          <a:p>
            <a:endParaRPr lang="en-US" sz="2400" dirty="0" smtClean="0"/>
          </a:p>
          <a:p>
            <a:r>
              <a:rPr lang="en-US" sz="2400" dirty="0" smtClean="0"/>
              <a:t>Their subsequent placement into an artificial environment suitable for  cell growth </a:t>
            </a:r>
            <a:endParaRPr lang="en-US" sz="2400" dirty="0"/>
          </a:p>
        </p:txBody>
      </p:sp>
      <p:sp>
        <p:nvSpPr>
          <p:cNvPr id="4" name="Rectangle 3"/>
          <p:cNvSpPr/>
          <p:nvPr/>
        </p:nvSpPr>
        <p:spPr>
          <a:xfrm>
            <a:off x="1524000" y="4038600"/>
            <a:ext cx="5791201" cy="1569660"/>
          </a:xfrm>
          <a:prstGeom prst="rect">
            <a:avLst/>
          </a:prstGeom>
        </p:spPr>
        <p:txBody>
          <a:bodyPr wrap="square">
            <a:spAutoFit/>
          </a:bodyPr>
          <a:lstStyle/>
          <a:p>
            <a:r>
              <a:rPr lang="en-US" sz="2400" dirty="0" smtClean="0"/>
              <a:t>The cells were removed from the organ fragment separate it in single cell condition, place in the suitable culture media is called animal cell culture</a:t>
            </a: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1066800"/>
            <a:ext cx="6553200" cy="4524315"/>
          </a:xfrm>
          <a:prstGeom prst="rect">
            <a:avLst/>
          </a:prstGeom>
          <a:noFill/>
        </p:spPr>
        <p:txBody>
          <a:bodyPr wrap="square" rtlCol="0">
            <a:spAutoFit/>
          </a:bodyPr>
          <a:lstStyle/>
          <a:p>
            <a:pPr marL="514350" indent="-514350">
              <a:buFont typeface="+mj-lt"/>
              <a:buAutoNum type="romanUcPeriod"/>
            </a:pPr>
            <a:r>
              <a:rPr lang="en-US" sz="2400" dirty="0" smtClean="0"/>
              <a:t>Model systems</a:t>
            </a:r>
          </a:p>
          <a:p>
            <a:pPr marL="514350" indent="-514350">
              <a:buFont typeface="+mj-lt"/>
              <a:buAutoNum type="romanUcPeriod"/>
            </a:pPr>
            <a:r>
              <a:rPr lang="en-US" sz="2400" dirty="0" smtClean="0"/>
              <a:t>Toxicity Testing</a:t>
            </a:r>
          </a:p>
          <a:p>
            <a:pPr marL="514350" indent="-514350">
              <a:buFont typeface="+mj-lt"/>
              <a:buAutoNum type="romanUcPeriod"/>
            </a:pPr>
            <a:r>
              <a:rPr lang="en-US" sz="2400" dirty="0" smtClean="0"/>
              <a:t>Cancer Research</a:t>
            </a:r>
          </a:p>
          <a:p>
            <a:pPr marL="514350" indent="-514350">
              <a:buFont typeface="+mj-lt"/>
              <a:buAutoNum type="romanUcPeriod"/>
            </a:pPr>
            <a:r>
              <a:rPr lang="en-US" sz="2400" dirty="0" smtClean="0"/>
              <a:t>Virology</a:t>
            </a:r>
          </a:p>
          <a:p>
            <a:pPr marL="514350" indent="-514350">
              <a:buFont typeface="+mj-lt"/>
              <a:buAutoNum type="romanUcPeriod"/>
            </a:pPr>
            <a:r>
              <a:rPr lang="en-US" sz="2400" dirty="0" smtClean="0"/>
              <a:t>Cell-Based Manufacturing</a:t>
            </a:r>
          </a:p>
          <a:p>
            <a:pPr marL="514350" indent="-514350">
              <a:buFont typeface="+mj-lt"/>
              <a:buAutoNum type="romanUcPeriod"/>
            </a:pPr>
            <a:r>
              <a:rPr lang="en-US" sz="2400" dirty="0" smtClean="0"/>
              <a:t>Genetic Counseling</a:t>
            </a:r>
          </a:p>
          <a:p>
            <a:pPr marL="514350" indent="-514350">
              <a:buFont typeface="+mj-lt"/>
              <a:buAutoNum type="romanUcPeriod"/>
            </a:pPr>
            <a:r>
              <a:rPr lang="en-US" sz="2400" dirty="0" smtClean="0"/>
              <a:t>Genetic Engineering</a:t>
            </a:r>
          </a:p>
          <a:p>
            <a:pPr marL="514350" indent="-514350">
              <a:buFont typeface="+mj-lt"/>
              <a:buAutoNum type="romanUcPeriod"/>
            </a:pPr>
            <a:r>
              <a:rPr lang="en-US" sz="2400" dirty="0" smtClean="0"/>
              <a:t>Drug Screening and Development</a:t>
            </a:r>
          </a:p>
          <a:p>
            <a:pPr marL="514350" indent="-514350">
              <a:buFont typeface="+mj-lt"/>
              <a:buAutoNum type="romanUcPeriod"/>
            </a:pPr>
            <a:r>
              <a:rPr lang="en-US" sz="2400" dirty="0" smtClean="0"/>
              <a:t>Stem Cell Therapy</a:t>
            </a:r>
          </a:p>
          <a:p>
            <a:pPr marL="514350" indent="-514350">
              <a:buFont typeface="+mj-lt"/>
              <a:buAutoNum type="romanUcPeriod"/>
            </a:pPr>
            <a:r>
              <a:rPr lang="en-US" sz="2400" dirty="0" smtClean="0"/>
              <a:t>Vaccines Production </a:t>
            </a:r>
          </a:p>
          <a:p>
            <a:pPr marL="514350" indent="-514350">
              <a:buFont typeface="+mj-lt"/>
              <a:buAutoNum type="romanUcPeriod"/>
            </a:pPr>
            <a:r>
              <a:rPr lang="en-US" sz="2400" dirty="0" smtClean="0"/>
              <a:t>Production of </a:t>
            </a:r>
            <a:r>
              <a:rPr lang="en-US" sz="2400" dirty="0" smtClean="0"/>
              <a:t>M</a:t>
            </a:r>
            <a:r>
              <a:rPr lang="en-US" sz="2400" dirty="0" smtClean="0"/>
              <a:t>onoclonal Antibodies</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90600"/>
            <a:ext cx="8001000" cy="5632311"/>
          </a:xfrm>
          <a:prstGeom prst="rect">
            <a:avLst/>
          </a:prstGeom>
          <a:noFill/>
        </p:spPr>
        <p:txBody>
          <a:bodyPr wrap="square" rtlCol="0">
            <a:spAutoFit/>
          </a:bodyPr>
          <a:lstStyle/>
          <a:p>
            <a:r>
              <a:rPr lang="en-US" sz="2400" dirty="0" smtClean="0"/>
              <a:t>History of animal cell culture is about 100 years old.</a:t>
            </a:r>
          </a:p>
          <a:p>
            <a:endParaRPr lang="en-US" sz="2400" dirty="0" smtClean="0"/>
          </a:p>
          <a:p>
            <a:r>
              <a:rPr lang="en-US" sz="2400" dirty="0" smtClean="0"/>
              <a:t>When in 1907 Ross Harrison for the first time tried to culture nerve tissue from a frog embryo in serum extracted from the blood clot.</a:t>
            </a:r>
          </a:p>
          <a:p>
            <a:endParaRPr lang="en-US" sz="2400" dirty="0" smtClean="0"/>
          </a:p>
          <a:p>
            <a:r>
              <a:rPr lang="en-US" sz="2400" dirty="0" smtClean="0"/>
              <a:t>Following Harrison’s experiments, </a:t>
            </a:r>
          </a:p>
          <a:p>
            <a:r>
              <a:rPr lang="en-US" sz="2400" dirty="0" smtClean="0"/>
              <a:t>    </a:t>
            </a:r>
          </a:p>
          <a:p>
            <a:r>
              <a:rPr lang="en-US" sz="2400" dirty="0" smtClean="0"/>
              <a:t>Carrel in 1912 attempted to study the behavior of the fragment of the heart of chick embryo. </a:t>
            </a:r>
          </a:p>
          <a:p>
            <a:endParaRPr lang="en-US" sz="2400" dirty="0" smtClean="0"/>
          </a:p>
          <a:p>
            <a:r>
              <a:rPr lang="en-US" sz="2400" dirty="0" smtClean="0"/>
              <a:t>These experiments laid the foundation of animal and tissue culture technology.</a:t>
            </a:r>
          </a:p>
          <a:p>
            <a:endParaRPr lang="en-US" sz="2400" dirty="0" smtClean="0"/>
          </a:p>
          <a:p>
            <a:r>
              <a:rPr lang="en-US" sz="2400" dirty="0" smtClean="0"/>
              <a:t>.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971800"/>
            <a:ext cx="7696200" cy="2893100"/>
          </a:xfrm>
          <a:prstGeom prst="rect">
            <a:avLst/>
          </a:prstGeom>
          <a:noFill/>
        </p:spPr>
        <p:txBody>
          <a:bodyPr wrap="square" rtlCol="0">
            <a:spAutoFit/>
          </a:bodyPr>
          <a:lstStyle/>
          <a:p>
            <a:r>
              <a:rPr lang="en-US" sz="2400" dirty="0" smtClean="0"/>
              <a:t>Immortal cell lines are derived from malignant tissues. The famous example of He La (derived from the cervical carcinoma of a patient Helen Lane) Cell cultures can be cited.</a:t>
            </a:r>
          </a:p>
          <a:p>
            <a:endParaRPr lang="en-US" sz="2400" dirty="0" smtClean="0"/>
          </a:p>
          <a:p>
            <a:r>
              <a:rPr lang="en-US" sz="2400" dirty="0" smtClean="0"/>
              <a:t>Normal cells transformed by Epstein Barr Virus also become immortal. </a:t>
            </a:r>
          </a:p>
          <a:p>
            <a:endParaRPr lang="en-US" sz="1400" dirty="0" smtClean="0"/>
          </a:p>
        </p:txBody>
      </p:sp>
      <p:sp>
        <p:nvSpPr>
          <p:cNvPr id="3" name="Rectangle 2"/>
          <p:cNvSpPr/>
          <p:nvPr/>
        </p:nvSpPr>
        <p:spPr>
          <a:xfrm>
            <a:off x="838200" y="685800"/>
            <a:ext cx="7620000" cy="1938992"/>
          </a:xfrm>
          <a:prstGeom prst="rect">
            <a:avLst/>
          </a:prstGeom>
        </p:spPr>
        <p:txBody>
          <a:bodyPr wrap="square">
            <a:spAutoFit/>
          </a:bodyPr>
          <a:lstStyle/>
          <a:p>
            <a:r>
              <a:rPr lang="en-US" sz="2400" dirty="0" smtClean="0"/>
              <a:t>In 1946, Bark and his colleagues  used rodent tissues to produce continuous cell lines. Cell lines established in this way generally die after 50 generations in case of human cell cultures, chicken cells have even a shorter span of population doublings</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90599"/>
            <a:ext cx="7620000" cy="3785652"/>
          </a:xfrm>
          <a:prstGeom prst="rect">
            <a:avLst/>
          </a:prstGeom>
        </p:spPr>
        <p:txBody>
          <a:bodyPr wrap="square">
            <a:spAutoFit/>
          </a:bodyPr>
          <a:lstStyle/>
          <a:p>
            <a:r>
              <a:rPr lang="en-US" sz="2400" dirty="0" smtClean="0"/>
              <a:t>However, the cells of mammalian origin have to be sub-cultured in order to maintain continuous cell lines.  </a:t>
            </a:r>
          </a:p>
          <a:p>
            <a:endParaRPr lang="en-US" sz="2400" dirty="0" smtClean="0"/>
          </a:p>
          <a:p>
            <a:r>
              <a:rPr lang="en-US" sz="2400" dirty="0" smtClean="0"/>
              <a:t>There are number of established cell lines that have been made to survive for very long periods that include 6T6 cells of mouse embryo, Chinese hamster ovary (CHO), Baby hamster kidney cells (BHK) and human fibroblast cell lines. </a:t>
            </a:r>
          </a:p>
          <a:p>
            <a:endParaRPr lang="en-US" sz="2400" dirty="0" smtClean="0"/>
          </a:p>
          <a:p>
            <a:r>
              <a:rPr lang="en-US" sz="2400" dirty="0" smtClean="0"/>
              <a:t>These cell lines survive prolonged periods if sub-cultured at regular intervals.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990600"/>
            <a:ext cx="8001000" cy="5816977"/>
          </a:xfrm>
          <a:prstGeom prst="rect">
            <a:avLst/>
          </a:prstGeom>
          <a:noFill/>
        </p:spPr>
        <p:txBody>
          <a:bodyPr wrap="square" rtlCol="0">
            <a:spAutoFit/>
          </a:bodyPr>
          <a:lstStyle/>
          <a:p>
            <a:r>
              <a:rPr lang="en-US" sz="2400" dirty="0" smtClean="0"/>
              <a:t>Alex </a:t>
            </a:r>
            <a:r>
              <a:rPr lang="en-US" sz="2400" dirty="0" err="1" smtClean="0"/>
              <a:t>Issacs</a:t>
            </a:r>
            <a:r>
              <a:rPr lang="en-US" sz="2400" dirty="0" smtClean="0"/>
              <a:t> in 1966 reported the production of some antiviral substances in the cells of many vertebrates after viral infections.</a:t>
            </a:r>
          </a:p>
          <a:p>
            <a:endParaRPr lang="en-US" sz="2400" dirty="0" smtClean="0"/>
          </a:p>
          <a:p>
            <a:r>
              <a:rPr lang="en-US" sz="2400" dirty="0" err="1" smtClean="0"/>
              <a:t>Issacs</a:t>
            </a:r>
            <a:r>
              <a:rPr lang="en-US" sz="2400" dirty="0" smtClean="0"/>
              <a:t> named these substances interferon's  as they interfered the entry of viruses in uninfected cells and also inhibited the proliferation cycle of virus.</a:t>
            </a:r>
          </a:p>
          <a:p>
            <a:endParaRPr lang="en-US" sz="2400" dirty="0" smtClean="0"/>
          </a:p>
          <a:p>
            <a:r>
              <a:rPr lang="en-US" sz="2400" dirty="0" smtClean="0"/>
              <a:t>The cell culture have been used for decades for propagation of viruses for vaccine preparations.</a:t>
            </a:r>
          </a:p>
          <a:p>
            <a:r>
              <a:rPr lang="en-US" sz="2400" dirty="0" smtClean="0"/>
              <a:t>  </a:t>
            </a:r>
          </a:p>
          <a:p>
            <a:r>
              <a:rPr lang="en-US" sz="2400" dirty="0" smtClean="0"/>
              <a:t>Interest has been furthered by exploiting viruses to produce specific proteins and monoclonal bodies</a:t>
            </a:r>
          </a:p>
          <a:p>
            <a:r>
              <a:rPr lang="en-US" sz="2400" dirty="0" smtClean="0"/>
              <a:t> </a:t>
            </a:r>
          </a:p>
          <a:p>
            <a:endParaRPr lang="en-US" dirty="0" smtClean="0"/>
          </a:p>
          <a:p>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295399"/>
            <a:ext cx="7924800" cy="3416320"/>
          </a:xfrm>
          <a:prstGeom prst="rect">
            <a:avLst/>
          </a:prstGeom>
        </p:spPr>
        <p:txBody>
          <a:bodyPr wrap="square">
            <a:spAutoFit/>
          </a:bodyPr>
          <a:lstStyle/>
          <a:p>
            <a:r>
              <a:rPr lang="en-US" sz="2400" dirty="0" smtClean="0"/>
              <a:t>There are three types of interferon's:</a:t>
            </a:r>
          </a:p>
          <a:p>
            <a:r>
              <a:rPr lang="en-US" sz="2400" dirty="0" smtClean="0"/>
              <a:t>Alpha interferon</a:t>
            </a:r>
          </a:p>
          <a:p>
            <a:r>
              <a:rPr lang="en-US" sz="2400" dirty="0" smtClean="0"/>
              <a:t>Beta interferon</a:t>
            </a:r>
          </a:p>
          <a:p>
            <a:r>
              <a:rPr lang="en-US" sz="2400" dirty="0" smtClean="0"/>
              <a:t>Gamma interferon</a:t>
            </a:r>
          </a:p>
          <a:p>
            <a:endParaRPr lang="en-US" sz="2400" dirty="0" smtClean="0"/>
          </a:p>
          <a:p>
            <a:r>
              <a:rPr lang="en-US" sz="2400" dirty="0" smtClean="0"/>
              <a:t>Each one having antigenic properties</a:t>
            </a:r>
          </a:p>
          <a:p>
            <a:endParaRPr lang="en-US" sz="2400" dirty="0" smtClean="0"/>
          </a:p>
          <a:p>
            <a:r>
              <a:rPr lang="en-US" sz="2400" dirty="0" smtClean="0"/>
              <a:t>Since 1980 interferon’s used for genetic engineering techniques.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38200"/>
            <a:ext cx="8229600" cy="4524315"/>
          </a:xfrm>
          <a:prstGeom prst="rect">
            <a:avLst/>
          </a:prstGeom>
          <a:noFill/>
        </p:spPr>
        <p:txBody>
          <a:bodyPr wrap="square" rtlCol="0">
            <a:spAutoFit/>
          </a:bodyPr>
          <a:lstStyle/>
          <a:p>
            <a:r>
              <a:rPr lang="en-US" sz="2400" dirty="0" smtClean="0"/>
              <a:t>Another product of important is the protein called </a:t>
            </a:r>
            <a:r>
              <a:rPr lang="en-US" sz="2400" i="1" dirty="0" smtClean="0"/>
              <a:t>Erythropoietin, </a:t>
            </a:r>
            <a:r>
              <a:rPr lang="en-US" sz="2400" dirty="0" smtClean="0"/>
              <a:t>which has put the biotechnology industry  on a high pedestal.</a:t>
            </a:r>
          </a:p>
          <a:p>
            <a:endParaRPr lang="en-US" sz="2400" dirty="0" smtClean="0"/>
          </a:p>
          <a:p>
            <a:r>
              <a:rPr lang="en-US" sz="2400" dirty="0" smtClean="0"/>
              <a:t>This protein stimulates cells in the bone marrow to differentiate into blood cells.</a:t>
            </a:r>
          </a:p>
          <a:p>
            <a:endParaRPr lang="en-US" sz="2400" dirty="0" smtClean="0"/>
          </a:p>
          <a:p>
            <a:r>
              <a:rPr lang="en-US" sz="2400" dirty="0" smtClean="0"/>
              <a:t>This is being manufactured by recombinant DNA technology. </a:t>
            </a:r>
          </a:p>
          <a:p>
            <a:endParaRPr lang="en-US" sz="2400" dirty="0" smtClean="0"/>
          </a:p>
          <a:p>
            <a:r>
              <a:rPr lang="en-US" sz="2400" dirty="0" smtClean="0"/>
              <a:t>In addition to these products, insulin, human growth hormones, enzymes are also being produced on a large scale by this technique. </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332</TotalTime>
  <Words>1864</Words>
  <Application>Microsoft Office PowerPoint</Application>
  <PresentationFormat>On-screen Show (4:3)</PresentationFormat>
  <Paragraphs>196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Fareeha Nosheen</dc:creator>
  <cp:lastModifiedBy>Hp</cp:lastModifiedBy>
  <cp:revision>37</cp:revision>
  <dcterms:created xsi:type="dcterms:W3CDTF">2006-08-16T00:00:00Z</dcterms:created>
  <dcterms:modified xsi:type="dcterms:W3CDTF">2020-03-31T17:09:34Z</dcterms:modified>
</cp:coreProperties>
</file>