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1343A3-161D-4DE3-A63F-FD383D037EC5}" type="datetimeFigureOut">
              <a:rPr lang="en-US" smtClean="0"/>
              <a:t>02-May-20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528571-E6C9-4DCC-B33B-87AB9EDF9122}" type="slidenum">
              <a:rPr lang="en-US" smtClean="0"/>
              <a:t>‹#›</a:t>
            </a:fld>
            <a:endParaRPr lang="en-US"/>
          </a:p>
        </p:txBody>
      </p:sp>
    </p:spTree>
    <p:extLst>
      <p:ext uri="{BB962C8B-B14F-4D97-AF65-F5344CB8AC3E}">
        <p14:creationId xmlns:p14="http://schemas.microsoft.com/office/powerpoint/2010/main" val="3575123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Oryza</a:t>
            </a:r>
            <a:r>
              <a:rPr lang="en-US" i="1" dirty="0" smtClean="0"/>
              <a:t> sativa</a:t>
            </a:r>
          </a:p>
          <a:p>
            <a:r>
              <a:rPr lang="en-US" i="0" dirty="0" smtClean="0"/>
              <a:t>Largest</a:t>
            </a:r>
            <a:r>
              <a:rPr lang="en-US" i="0" baseline="0" dirty="0" smtClean="0"/>
              <a:t> staple food of the globe. Mostly consumed in Asian countries (90% of the world). </a:t>
            </a:r>
            <a:r>
              <a:rPr lang="en-US" i="0" dirty="0" smtClean="0"/>
              <a:t>Pakistan</a:t>
            </a:r>
            <a:r>
              <a:rPr lang="en-US" i="0" baseline="0" dirty="0" smtClean="0"/>
              <a:t> most important staple crop, 11</a:t>
            </a:r>
            <a:r>
              <a:rPr lang="en-US" i="0" baseline="30000" dirty="0" smtClean="0"/>
              <a:t>th</a:t>
            </a:r>
            <a:r>
              <a:rPr lang="en-US" i="0" baseline="0" dirty="0" smtClean="0"/>
              <a:t> largest producer in world and 10</a:t>
            </a:r>
            <a:r>
              <a:rPr lang="en-US" i="0" baseline="30000" dirty="0" smtClean="0"/>
              <a:t>th</a:t>
            </a:r>
            <a:r>
              <a:rPr lang="en-US" i="0" baseline="0" dirty="0" smtClean="0"/>
              <a:t> in Asia</a:t>
            </a:r>
          </a:p>
          <a:p>
            <a:r>
              <a:rPr lang="en-US" i="0" baseline="0" dirty="0" smtClean="0"/>
              <a:t>Pakistan cultivation 2.85 (3) M ha. / India 43 M ha</a:t>
            </a: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Production in Pakistan 7.4 Mt (2017-18)  / 6.2 Mt in 2013-14.  (China 143Mt: India 99 Mt).</a:t>
            </a:r>
          </a:p>
          <a:p>
            <a:r>
              <a:rPr lang="en-US" i="0" baseline="0" dirty="0" smtClean="0"/>
              <a:t>2.7 % agriculture value-added and 0.6% of GDP.</a:t>
            </a:r>
          </a:p>
          <a:p>
            <a:endParaRPr lang="en-US" i="0" baseline="0" dirty="0" smtClean="0"/>
          </a:p>
          <a:p>
            <a:r>
              <a:rPr lang="en-US" i="0" baseline="0" dirty="0" smtClean="0"/>
              <a:t>There are 3 kinds of rice varieties in Pakistan which are produced for local consumption and </a:t>
            </a:r>
            <a:r>
              <a:rPr lang="en-US" i="0" baseline="0" dirty="0" err="1" smtClean="0"/>
              <a:t>export_Basmati</a:t>
            </a:r>
            <a:r>
              <a:rPr lang="en-US" i="0" baseline="0" dirty="0" smtClean="0"/>
              <a:t>, IRRI (International Rice Res. Inst. Los </a:t>
            </a:r>
            <a:r>
              <a:rPr lang="en-US" i="0" baseline="0" dirty="0" err="1" smtClean="0"/>
              <a:t>Banos</a:t>
            </a:r>
            <a:r>
              <a:rPr lang="en-US" i="0" baseline="0" dirty="0" smtClean="0"/>
              <a:t>, </a:t>
            </a:r>
            <a:r>
              <a:rPr lang="en-US" i="0" baseline="0" dirty="0" err="1" smtClean="0"/>
              <a:t>Phillipines</a:t>
            </a:r>
            <a:r>
              <a:rPr lang="en-US" i="0" baseline="0" dirty="0" smtClean="0"/>
              <a:t>) (medium long grain) , Cold tolerant (short and bold grained rice)</a:t>
            </a:r>
          </a:p>
          <a:p>
            <a:r>
              <a:rPr lang="en-US" i="0" baseline="0" dirty="0" smtClean="0"/>
              <a:t>These are Basmati (aromatic), IRRI variety and bold grain (cold tolerant varieties).</a:t>
            </a:r>
          </a:p>
          <a:p>
            <a:r>
              <a:rPr lang="en-US" i="0" baseline="0" dirty="0" smtClean="0"/>
              <a:t>IR-varieties are developed by NIAB.</a:t>
            </a:r>
          </a:p>
          <a:p>
            <a:r>
              <a:rPr lang="en-US" i="0" baseline="0" dirty="0" smtClean="0"/>
              <a:t>Most widely grown varieties are Basmati-long grained rice (</a:t>
            </a:r>
            <a:r>
              <a:rPr lang="en-US" i="0" baseline="0" dirty="0" err="1" smtClean="0"/>
              <a:t>vasmati_sansaqreet</a:t>
            </a:r>
            <a:r>
              <a:rPr lang="en-US" i="0" baseline="0" dirty="0" smtClean="0"/>
              <a:t> </a:t>
            </a:r>
            <a:r>
              <a:rPr lang="en-US" i="0" baseline="0" dirty="0" err="1" smtClean="0"/>
              <a:t>word_Vas</a:t>
            </a:r>
            <a:r>
              <a:rPr lang="en-US" i="0" baseline="0" dirty="0" smtClean="0"/>
              <a:t> means Fragrance and </a:t>
            </a:r>
            <a:r>
              <a:rPr lang="en-US" i="0" baseline="0" dirty="0" err="1" smtClean="0"/>
              <a:t>Mati</a:t>
            </a:r>
            <a:r>
              <a:rPr lang="en-US" i="0" baseline="0" dirty="0" smtClean="0"/>
              <a:t> means soil).</a:t>
            </a:r>
          </a:p>
          <a:p>
            <a:r>
              <a:rPr lang="en-US" dirty="0"/>
              <a:t>According to IRRI reports, there are over 100 species of </a:t>
            </a:r>
            <a:r>
              <a:rPr lang="en-US" b="1" dirty="0"/>
              <a:t>insect pests</a:t>
            </a:r>
            <a:r>
              <a:rPr lang="en-US" dirty="0"/>
              <a:t> to </a:t>
            </a:r>
            <a:r>
              <a:rPr lang="en-US" b="1" dirty="0"/>
              <a:t>rice</a:t>
            </a:r>
            <a:r>
              <a:rPr lang="en-US" dirty="0"/>
              <a:t> around the world but only </a:t>
            </a:r>
            <a:r>
              <a:rPr lang="en-US" b="1" dirty="0"/>
              <a:t>about 20 species </a:t>
            </a:r>
            <a:r>
              <a:rPr lang="en-US" dirty="0"/>
              <a:t>can cause economic damage.</a:t>
            </a:r>
            <a:endParaRPr lang="en-US" i="0"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err="1" smtClean="0"/>
              <a:t>Adults</a:t>
            </a:r>
            <a:r>
              <a:rPr lang="fr-FR" dirty="0" smtClean="0"/>
              <a:t>:</a:t>
            </a:r>
            <a:r>
              <a:rPr lang="fr-FR" baseline="0" dirty="0" smtClean="0"/>
              <a:t> </a:t>
            </a:r>
            <a:r>
              <a:rPr lang="fr-FR" baseline="0" dirty="0" err="1" smtClean="0"/>
              <a:t>spiny</a:t>
            </a:r>
            <a:r>
              <a:rPr lang="fr-FR" baseline="0" dirty="0" smtClean="0"/>
              <a:t> </a:t>
            </a:r>
            <a:r>
              <a:rPr lang="fr-FR" baseline="0" dirty="0" err="1" smtClean="0"/>
              <a:t>bluish</a:t>
            </a:r>
            <a:r>
              <a:rPr lang="fr-FR" baseline="0" dirty="0" smtClean="0"/>
              <a:t> black </a:t>
            </a:r>
            <a:r>
              <a:rPr lang="fr-FR" baseline="0" dirty="0" err="1" smtClean="0"/>
              <a:t>beetles</a:t>
            </a:r>
            <a:r>
              <a:rPr lang="fr-FR" baseline="0" dirty="0" smtClean="0"/>
              <a:t> (5mm long)/ </a:t>
            </a:r>
            <a:r>
              <a:rPr lang="fr-FR" baseline="0" dirty="0" err="1" smtClean="0"/>
              <a:t>Grub</a:t>
            </a:r>
            <a:r>
              <a:rPr lang="fr-FR" baseline="0" dirty="0" smtClean="0"/>
              <a:t>: </a:t>
            </a:r>
            <a:r>
              <a:rPr lang="fr-FR" baseline="0" dirty="0" err="1" smtClean="0"/>
              <a:t>Creamy</a:t>
            </a:r>
            <a:r>
              <a:rPr lang="fr-FR" baseline="0" dirty="0" smtClean="0"/>
              <a:t> white or pale </a:t>
            </a:r>
            <a:r>
              <a:rPr lang="fr-FR" baseline="0" dirty="0" err="1" smtClean="0"/>
              <a:t>yellowish</a:t>
            </a:r>
            <a:r>
              <a:rPr lang="fr-FR" baseline="0" dirty="0" smtClean="0"/>
              <a:t> in </a:t>
            </a:r>
            <a:r>
              <a:rPr lang="fr-FR" baseline="0" dirty="0" err="1" smtClean="0"/>
              <a:t>color</a:t>
            </a:r>
            <a:r>
              <a:rPr lang="fr-FR" baseline="0" dirty="0" smtClean="0"/>
              <a:t>, </a:t>
            </a:r>
            <a:r>
              <a:rPr lang="fr-FR" baseline="0" dirty="0" err="1" smtClean="0"/>
              <a:t>often</a:t>
            </a:r>
            <a:r>
              <a:rPr lang="fr-FR" baseline="0" dirty="0" smtClean="0"/>
              <a:t> </a:t>
            </a:r>
            <a:r>
              <a:rPr lang="fr-FR" baseline="0" dirty="0" err="1" smtClean="0"/>
              <a:t>hidden</a:t>
            </a:r>
            <a:r>
              <a:rPr lang="fr-FR" baseline="0" dirty="0" smtClean="0"/>
              <a:t> in </a:t>
            </a:r>
            <a:r>
              <a:rPr lang="fr-FR" baseline="0" dirty="0" err="1" smtClean="0"/>
              <a:t>leaf</a:t>
            </a:r>
            <a:r>
              <a:rPr lang="fr-FR" baseline="0" dirty="0" smtClean="0"/>
              <a:t> </a:t>
            </a:r>
            <a:r>
              <a:rPr lang="fr-FR" baseline="0" dirty="0" err="1" smtClean="0"/>
              <a:t>layers</a:t>
            </a:r>
            <a:r>
              <a:rPr lang="fr-FR" baseline="0" dirty="0" smtClean="0"/>
              <a:t> : 2-3 </a:t>
            </a:r>
            <a:r>
              <a:rPr lang="fr-FR" baseline="0" dirty="0" err="1" smtClean="0"/>
              <a:t>generations</a:t>
            </a:r>
            <a:r>
              <a:rPr lang="fr-FR" baseline="0" dirty="0" smtClean="0"/>
              <a:t> per y: 20-100 </a:t>
            </a:r>
            <a:r>
              <a:rPr lang="fr-FR" baseline="0" dirty="0" err="1" smtClean="0"/>
              <a:t>eggs</a:t>
            </a:r>
            <a:r>
              <a:rPr lang="fr-FR" baseline="0" dirty="0" smtClean="0"/>
              <a:t> laid </a:t>
            </a:r>
            <a:r>
              <a:rPr lang="fr-FR" baseline="0" dirty="0" err="1" smtClean="0"/>
              <a:t>singly</a:t>
            </a:r>
            <a:r>
              <a:rPr lang="fr-FR" baseline="0" dirty="0" smtClean="0"/>
              <a:t> on </a:t>
            </a:r>
            <a:r>
              <a:rPr lang="fr-FR" baseline="0" dirty="0" err="1" smtClean="0"/>
              <a:t>leaf</a:t>
            </a:r>
            <a:r>
              <a:rPr lang="fr-FR" baseline="0" dirty="0" smtClean="0"/>
              <a:t> </a:t>
            </a:r>
            <a:r>
              <a:rPr lang="fr-FR" baseline="0" dirty="0" err="1" smtClean="0"/>
              <a:t>upper</a:t>
            </a:r>
            <a:r>
              <a:rPr lang="fr-FR" baseline="0" dirty="0" smtClean="0"/>
              <a:t> </a:t>
            </a:r>
            <a:r>
              <a:rPr lang="fr-FR" baseline="0" dirty="0" err="1" smtClean="0"/>
              <a:t>side</a:t>
            </a:r>
            <a:r>
              <a:rPr lang="fr-FR" baseline="0" dirty="0" smtClean="0"/>
              <a:t>. Maximum </a:t>
            </a:r>
            <a:r>
              <a:rPr lang="fr-FR" baseline="0" dirty="0" err="1" smtClean="0"/>
              <a:t>activity</a:t>
            </a:r>
            <a:r>
              <a:rPr lang="fr-FR" baseline="0" dirty="0" smtClean="0"/>
              <a:t>: </a:t>
            </a:r>
            <a:r>
              <a:rPr lang="fr-FR" baseline="0" dirty="0" err="1" smtClean="0"/>
              <a:t>June</a:t>
            </a:r>
            <a:r>
              <a:rPr lang="fr-FR" baseline="0" dirty="0" smtClean="0"/>
              <a:t>, July (</a:t>
            </a:r>
            <a:r>
              <a:rPr lang="fr-FR" baseline="0" dirty="0" err="1" smtClean="0"/>
              <a:t>Hibernates</a:t>
            </a:r>
            <a:r>
              <a:rPr lang="fr-FR" baseline="0" dirty="0" smtClean="0"/>
              <a:t> as </a:t>
            </a:r>
            <a:r>
              <a:rPr lang="fr-FR" baseline="0" dirty="0" err="1" smtClean="0"/>
              <a:t>adult</a:t>
            </a:r>
            <a:r>
              <a:rPr lang="fr-FR" baseline="0" dirty="0" smtClean="0"/>
              <a:t> </a:t>
            </a:r>
            <a:r>
              <a:rPr lang="fr-FR" baseline="0" dirty="0" err="1" smtClean="0"/>
              <a:t>beetle</a:t>
            </a:r>
            <a:r>
              <a:rPr lang="fr-FR" baseline="0" dirty="0" smtClean="0"/>
              <a:t> )</a:t>
            </a:r>
          </a:p>
          <a:p>
            <a:r>
              <a:rPr lang="fr-FR" dirty="0" err="1" smtClean="0"/>
              <a:t>Feeding</a:t>
            </a:r>
            <a:r>
              <a:rPr lang="fr-FR" dirty="0" smtClean="0"/>
              <a:t> of</a:t>
            </a:r>
            <a:r>
              <a:rPr lang="fr-FR" baseline="0" dirty="0" smtClean="0"/>
              <a:t> </a:t>
            </a:r>
            <a:r>
              <a:rPr lang="fr-FR" baseline="0" dirty="0" err="1" smtClean="0"/>
              <a:t>larvae</a:t>
            </a:r>
            <a:r>
              <a:rPr lang="fr-FR" baseline="0" dirty="0" smtClean="0"/>
              <a:t> in </a:t>
            </a:r>
            <a:r>
              <a:rPr lang="fr-FR" baseline="0" dirty="0" err="1" smtClean="0"/>
              <a:t>between</a:t>
            </a:r>
            <a:r>
              <a:rPr lang="fr-FR" baseline="0" dirty="0" smtClean="0"/>
              <a:t> </a:t>
            </a:r>
            <a:r>
              <a:rPr lang="fr-FR" baseline="0" dirty="0" err="1" smtClean="0"/>
              <a:t>leaf</a:t>
            </a:r>
            <a:r>
              <a:rPr lang="fr-FR" baseline="0" dirty="0" smtClean="0"/>
              <a:t> </a:t>
            </a:r>
            <a:r>
              <a:rPr lang="fr-FR" baseline="0" dirty="0" err="1" smtClean="0"/>
              <a:t>layers</a:t>
            </a:r>
            <a:r>
              <a:rPr lang="fr-FR" baseline="0" dirty="0" smtClean="0"/>
              <a:t> </a:t>
            </a:r>
            <a:r>
              <a:rPr lang="fr-FR" baseline="0" dirty="0" err="1" smtClean="0"/>
              <a:t>like</a:t>
            </a:r>
            <a:r>
              <a:rPr lang="fr-FR" baseline="0" dirty="0" smtClean="0"/>
              <a:t> </a:t>
            </a:r>
            <a:r>
              <a:rPr lang="fr-FR" baseline="0" dirty="0" err="1" smtClean="0"/>
              <a:t>leaf</a:t>
            </a:r>
            <a:r>
              <a:rPr lang="fr-FR" baseline="0" dirty="0" smtClean="0"/>
              <a:t> </a:t>
            </a:r>
            <a:r>
              <a:rPr lang="fr-FR" baseline="0" dirty="0" err="1" smtClean="0"/>
              <a:t>miners</a:t>
            </a:r>
            <a:r>
              <a:rPr lang="fr-FR" baseline="0" dirty="0" smtClean="0"/>
              <a:t>. Green </a:t>
            </a:r>
            <a:r>
              <a:rPr lang="fr-FR" baseline="0" dirty="0" err="1" smtClean="0"/>
              <a:t>matter</a:t>
            </a:r>
            <a:r>
              <a:rPr lang="fr-FR" baseline="0" dirty="0" smtClean="0"/>
              <a:t> </a:t>
            </a:r>
            <a:r>
              <a:rPr lang="fr-FR" baseline="0" dirty="0" err="1" smtClean="0"/>
              <a:t>scrapings</a:t>
            </a:r>
            <a:r>
              <a:rPr lang="fr-FR" baseline="0" dirty="0" smtClean="0"/>
              <a:t> </a:t>
            </a:r>
            <a:r>
              <a:rPr lang="fr-FR" baseline="0" dirty="0" err="1" smtClean="0"/>
              <a:t>leaving</a:t>
            </a:r>
            <a:r>
              <a:rPr lang="fr-FR" baseline="0" dirty="0" smtClean="0"/>
              <a:t> </a:t>
            </a:r>
            <a:r>
              <a:rPr lang="fr-FR" baseline="0" dirty="0" err="1" smtClean="0"/>
              <a:t>whitish</a:t>
            </a:r>
            <a:r>
              <a:rPr lang="fr-FR" baseline="0" dirty="0" smtClean="0"/>
              <a:t> </a:t>
            </a:r>
            <a:r>
              <a:rPr lang="fr-FR" baseline="0" dirty="0" err="1" smtClean="0"/>
              <a:t>parallel</a:t>
            </a:r>
            <a:r>
              <a:rPr lang="fr-FR" baseline="0" dirty="0" smtClean="0"/>
              <a:t> </a:t>
            </a:r>
            <a:r>
              <a:rPr lang="fr-FR" baseline="0" dirty="0" err="1" smtClean="0"/>
              <a:t>streaks</a:t>
            </a:r>
            <a:r>
              <a:rPr lang="fr-FR" baseline="0" dirty="0" smtClean="0"/>
              <a:t> on </a:t>
            </a:r>
            <a:r>
              <a:rPr lang="fr-FR" baseline="0" dirty="0" err="1" smtClean="0"/>
              <a:t>blades</a:t>
            </a:r>
            <a:r>
              <a:rPr lang="fr-FR" baseline="0" dirty="0" smtClean="0"/>
              <a:t>.  The damage </a:t>
            </a:r>
            <a:r>
              <a:rPr lang="fr-FR" baseline="0" dirty="0" err="1" smtClean="0"/>
              <a:t>usually</a:t>
            </a:r>
            <a:r>
              <a:rPr lang="fr-FR" baseline="0" dirty="0" smtClean="0"/>
              <a:t> </a:t>
            </a:r>
            <a:r>
              <a:rPr lang="fr-FR" baseline="0" dirty="0" err="1" smtClean="0"/>
              <a:t>starts</a:t>
            </a:r>
            <a:r>
              <a:rPr lang="fr-FR" baseline="0" dirty="0" smtClean="0"/>
              <a:t> in nurseries and </a:t>
            </a:r>
            <a:r>
              <a:rPr lang="fr-FR" baseline="0" dirty="0" err="1" smtClean="0"/>
              <a:t>spread</a:t>
            </a:r>
            <a:r>
              <a:rPr lang="fr-FR" baseline="0" dirty="0" smtClean="0"/>
              <a:t> to </a:t>
            </a:r>
            <a:r>
              <a:rPr lang="fr-FR" baseline="0" dirty="0" err="1" smtClean="0"/>
              <a:t>fields</a:t>
            </a:r>
            <a:r>
              <a:rPr lang="fr-FR" baseline="0" dirty="0" smtClean="0"/>
              <a:t>. White patches </a:t>
            </a:r>
            <a:r>
              <a:rPr lang="fr-FR" baseline="0" dirty="0" err="1" smtClean="0"/>
              <a:t>can</a:t>
            </a:r>
            <a:r>
              <a:rPr lang="fr-FR" baseline="0" dirty="0" smtClean="0"/>
              <a:t> </a:t>
            </a:r>
            <a:r>
              <a:rPr lang="fr-FR" baseline="0" dirty="0" err="1" smtClean="0"/>
              <a:t>be</a:t>
            </a:r>
            <a:r>
              <a:rPr lang="fr-FR" baseline="0" dirty="0" smtClean="0"/>
              <a:t> </a:t>
            </a:r>
            <a:r>
              <a:rPr lang="fr-FR" baseline="0" dirty="0" err="1" smtClean="0"/>
              <a:t>seen</a:t>
            </a:r>
            <a:r>
              <a:rPr lang="fr-FR" baseline="0" dirty="0" smtClean="0"/>
              <a:t> </a:t>
            </a:r>
            <a:r>
              <a:rPr lang="fr-FR" baseline="0" dirty="0" err="1" smtClean="0"/>
              <a:t>from</a:t>
            </a:r>
            <a:r>
              <a:rPr lang="fr-FR" baseline="0" dirty="0" smtClean="0"/>
              <a:t> a distance due to </a:t>
            </a:r>
            <a:r>
              <a:rPr lang="fr-FR" baseline="0" dirty="0" err="1" smtClean="0"/>
              <a:t>its</a:t>
            </a:r>
            <a:r>
              <a:rPr lang="fr-FR" baseline="0" dirty="0" smtClean="0"/>
              <a:t> </a:t>
            </a:r>
            <a:r>
              <a:rPr lang="fr-FR" baseline="0" dirty="0" err="1" smtClean="0"/>
              <a:t>attack</a:t>
            </a:r>
            <a:r>
              <a:rPr lang="fr-FR" baseline="0" dirty="0" smtClean="0"/>
              <a:t>.</a:t>
            </a:r>
          </a:p>
          <a:p>
            <a:r>
              <a:rPr lang="fr-FR" baseline="0" dirty="0" smtClean="0"/>
              <a:t>ETL = 1 </a:t>
            </a:r>
            <a:r>
              <a:rPr lang="fr-FR" baseline="0" dirty="0" err="1" smtClean="0"/>
              <a:t>adult</a:t>
            </a:r>
            <a:r>
              <a:rPr lang="fr-FR" baseline="0" dirty="0" smtClean="0"/>
              <a:t> or 1-2 </a:t>
            </a:r>
            <a:r>
              <a:rPr lang="fr-FR" baseline="0" dirty="0" err="1" smtClean="0"/>
              <a:t>damaged</a:t>
            </a:r>
            <a:r>
              <a:rPr lang="fr-FR" baseline="0" dirty="0" smtClean="0"/>
              <a:t> </a:t>
            </a:r>
            <a:r>
              <a:rPr lang="fr-FR" baseline="0" dirty="0" err="1" smtClean="0"/>
              <a:t>leaves</a:t>
            </a:r>
            <a:r>
              <a:rPr lang="fr-FR" baseline="0" dirty="0" smtClean="0"/>
              <a:t> per </a:t>
            </a:r>
            <a:r>
              <a:rPr lang="fr-FR" baseline="0" dirty="0" err="1" smtClean="0"/>
              <a:t>hill</a:t>
            </a:r>
            <a:r>
              <a:rPr lang="fr-FR" baseline="0" dirty="0" smtClean="0"/>
              <a:t> or tiller</a:t>
            </a:r>
          </a:p>
          <a:p>
            <a:r>
              <a:rPr lang="fr-FR" baseline="0" dirty="0" smtClean="0"/>
              <a:t>Control: </a:t>
            </a:r>
            <a:r>
              <a:rPr lang="fr-FR" baseline="0" dirty="0" err="1" smtClean="0"/>
              <a:t>while</a:t>
            </a:r>
            <a:r>
              <a:rPr lang="fr-FR" baseline="0" dirty="0" smtClean="0"/>
              <a:t> </a:t>
            </a:r>
            <a:r>
              <a:rPr lang="fr-FR" baseline="0" dirty="0" err="1" smtClean="0"/>
              <a:t>transplanting</a:t>
            </a:r>
            <a:r>
              <a:rPr lang="fr-FR" baseline="0" dirty="0" smtClean="0"/>
              <a:t> </a:t>
            </a:r>
            <a:r>
              <a:rPr lang="fr-FR" baseline="0" dirty="0" err="1" smtClean="0"/>
              <a:t>remove</a:t>
            </a:r>
            <a:r>
              <a:rPr lang="fr-FR" baseline="0" dirty="0" smtClean="0"/>
              <a:t> </a:t>
            </a:r>
            <a:r>
              <a:rPr lang="fr-FR" baseline="0" dirty="0" err="1" smtClean="0"/>
              <a:t>infested</a:t>
            </a:r>
            <a:r>
              <a:rPr lang="fr-FR" baseline="0" dirty="0" smtClean="0"/>
              <a:t> </a:t>
            </a:r>
            <a:r>
              <a:rPr lang="fr-FR" baseline="0" dirty="0" err="1" smtClean="0"/>
              <a:t>tips</a:t>
            </a:r>
            <a:r>
              <a:rPr lang="fr-FR" baseline="0" dirty="0" smtClean="0"/>
              <a:t> of </a:t>
            </a:r>
            <a:r>
              <a:rPr lang="fr-FR" baseline="0" dirty="0" err="1" smtClean="0"/>
              <a:t>leaves</a:t>
            </a:r>
            <a:r>
              <a:rPr lang="fr-FR" baseline="0" dirty="0" smtClean="0"/>
              <a:t>., </a:t>
            </a:r>
            <a:r>
              <a:rPr lang="fr-FR" baseline="0" dirty="0" err="1" smtClean="0"/>
              <a:t>adult</a:t>
            </a:r>
            <a:r>
              <a:rPr lang="fr-FR" baseline="0" dirty="0" smtClean="0"/>
              <a:t> </a:t>
            </a:r>
            <a:r>
              <a:rPr lang="fr-FR" baseline="0" dirty="0" err="1" smtClean="0"/>
              <a:t>beetles</a:t>
            </a:r>
            <a:r>
              <a:rPr lang="fr-FR" baseline="0" dirty="0" smtClean="0"/>
              <a:t> </a:t>
            </a:r>
            <a:r>
              <a:rPr lang="fr-FR" baseline="0" dirty="0" err="1" smtClean="0"/>
              <a:t>removal</a:t>
            </a:r>
            <a:r>
              <a:rPr lang="fr-FR" baseline="0" dirty="0" smtClean="0"/>
              <a:t> and destruction </a:t>
            </a:r>
            <a:r>
              <a:rPr lang="fr-FR" baseline="0" dirty="0" err="1" smtClean="0"/>
              <a:t>after</a:t>
            </a:r>
            <a:r>
              <a:rPr lang="fr-FR" baseline="0" dirty="0" smtClean="0"/>
              <a:t> flood irrigation of </a:t>
            </a:r>
            <a:r>
              <a:rPr lang="fr-FR" baseline="0" dirty="0" err="1" smtClean="0"/>
              <a:t>field</a:t>
            </a:r>
            <a:r>
              <a:rPr lang="fr-FR" baseline="0" dirty="0" smtClean="0"/>
              <a:t> or nursery.</a:t>
            </a:r>
          </a:p>
          <a:p>
            <a:r>
              <a:rPr lang="fr-FR" baseline="0" dirty="0" err="1" smtClean="0"/>
              <a:t>Chemical</a:t>
            </a:r>
            <a:r>
              <a:rPr lang="fr-FR" baseline="0" dirty="0" smtClean="0"/>
              <a:t>: </a:t>
            </a:r>
            <a:r>
              <a:rPr lang="fr-FR" baseline="0" dirty="0" err="1" smtClean="0"/>
              <a:t>Carbaryl</a:t>
            </a:r>
            <a:r>
              <a:rPr lang="fr-FR" baseline="0" dirty="0" smtClean="0"/>
              <a:t> (</a:t>
            </a:r>
            <a:r>
              <a:rPr lang="fr-FR" baseline="0" dirty="0" err="1" smtClean="0"/>
              <a:t>Sevin</a:t>
            </a:r>
            <a:r>
              <a:rPr lang="fr-FR" baseline="0" dirty="0" smtClean="0"/>
              <a:t> 10D) @ 5kg/acre</a:t>
            </a:r>
          </a:p>
          <a:p>
            <a:r>
              <a:rPr lang="fr-FR" baseline="0" dirty="0" smtClean="0"/>
              <a:t>                </a:t>
            </a:r>
            <a:r>
              <a:rPr lang="fr-FR" baseline="0" dirty="0" err="1" smtClean="0"/>
              <a:t>Cartap</a:t>
            </a:r>
            <a:r>
              <a:rPr lang="fr-FR" baseline="0" dirty="0" smtClean="0"/>
              <a:t> (Padan 4G) @ 10 Kg/acre</a:t>
            </a:r>
          </a:p>
          <a:p>
            <a:r>
              <a:rPr lang="fr-FR" baseline="0" dirty="0" smtClean="0"/>
              <a:t>	</a:t>
            </a:r>
            <a:r>
              <a:rPr lang="fr-FR" baseline="0" dirty="0" err="1" smtClean="0"/>
              <a:t>Methamidophos</a:t>
            </a:r>
            <a:r>
              <a:rPr lang="fr-FR" baseline="0" dirty="0" smtClean="0"/>
              <a:t> @ 500 ml/acre</a:t>
            </a:r>
            <a:endParaRPr lang="fr-FR"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Widely distributed</a:t>
            </a:r>
            <a:r>
              <a:rPr lang="en-US" baseline="0" noProof="0" dirty="0" smtClean="0"/>
              <a:t> in </a:t>
            </a:r>
            <a:r>
              <a:rPr lang="en-US" baseline="0" noProof="0" dirty="0" err="1" smtClean="0"/>
              <a:t>Kallar</a:t>
            </a:r>
            <a:r>
              <a:rPr lang="en-US" baseline="0" noProof="0" dirty="0" smtClean="0"/>
              <a:t> tract of Pakistan (</a:t>
            </a:r>
            <a:r>
              <a:rPr lang="en-US" baseline="0" noProof="0" dirty="0" err="1" smtClean="0"/>
              <a:t>Sialkaot</a:t>
            </a:r>
            <a:r>
              <a:rPr lang="en-US" baseline="0" noProof="0" dirty="0" smtClean="0"/>
              <a:t>, Gujranwala, </a:t>
            </a:r>
            <a:r>
              <a:rPr lang="en-US" baseline="0" noProof="0" dirty="0" err="1" smtClean="0"/>
              <a:t>Sheikhupura</a:t>
            </a:r>
            <a:r>
              <a:rPr lang="en-US" baseline="0" noProof="0" dirty="0" smtClean="0"/>
              <a:t> etc). Host plants: Rice and wild grasses.</a:t>
            </a:r>
          </a:p>
          <a:p>
            <a:r>
              <a:rPr lang="en-US" baseline="0" noProof="0" dirty="0" smtClean="0"/>
              <a:t>Adults: Grayish straw colored with white back, mass egg-laying (cylindrical orange colored with red spot visible near tip) in leaf-sheaths, Nymph: grayish white then turns dark grey</a:t>
            </a:r>
          </a:p>
          <a:p>
            <a:r>
              <a:rPr lang="en-US" baseline="0" noProof="0" dirty="0" smtClean="0"/>
              <a:t>Life cycle: 3-4 weeks, active period: March to November, overwinters as egg or nymph, several generations per y. </a:t>
            </a:r>
          </a:p>
          <a:p>
            <a:r>
              <a:rPr lang="en-US" baseline="0" noProof="0" dirty="0" smtClean="0"/>
              <a:t>Congregate near plant base around leaf sheaths, desaping gives yellowish color, devitalize plants and then dries up and gives burned appearance (hopper-</a:t>
            </a:r>
            <a:r>
              <a:rPr lang="en-US" baseline="0" noProof="0" dirty="0" err="1" smtClean="0"/>
              <a:t>brun</a:t>
            </a:r>
            <a:r>
              <a:rPr lang="en-US" baseline="0" noProof="0" dirty="0" smtClean="0"/>
              <a:t>) to the whole crop. Lower rice yield </a:t>
            </a:r>
            <a:r>
              <a:rPr lang="en-US" baseline="0" noProof="0" dirty="0" err="1" smtClean="0"/>
              <a:t>upto</a:t>
            </a:r>
            <a:r>
              <a:rPr lang="en-US" baseline="0" noProof="0" dirty="0" smtClean="0"/>
              <a:t> 10-70%. Also transmits some rice viral diseases.</a:t>
            </a:r>
          </a:p>
          <a:p>
            <a:endParaRPr lang="en-US" baseline="0" noProof="0" dirty="0" smtClean="0"/>
          </a:p>
          <a:p>
            <a:r>
              <a:rPr lang="en-US" baseline="0" noProof="0" dirty="0" smtClean="0"/>
              <a:t>Crop should be transplanted at 20 cm (</a:t>
            </a:r>
            <a:r>
              <a:rPr lang="en-US" baseline="0" noProof="0" dirty="0" err="1" smtClean="0"/>
              <a:t>RxR</a:t>
            </a:r>
            <a:r>
              <a:rPr lang="en-US" baseline="0" noProof="0" dirty="0" smtClean="0"/>
              <a:t>) and 15 cm (</a:t>
            </a:r>
            <a:r>
              <a:rPr lang="en-US" baseline="0" noProof="0" dirty="0" err="1" smtClean="0"/>
              <a:t>PxP</a:t>
            </a:r>
            <a:r>
              <a:rPr lang="en-US" baseline="0" noProof="0" dirty="0" smtClean="0"/>
              <a:t>) distance otherwise microclimate favors hopper infestation and multiplication.</a:t>
            </a:r>
          </a:p>
          <a:p>
            <a:r>
              <a:rPr lang="en-US" baseline="0" noProof="0" dirty="0" err="1" smtClean="0"/>
              <a:t>Drainning</a:t>
            </a:r>
            <a:r>
              <a:rPr lang="en-US" baseline="0" noProof="0" dirty="0" smtClean="0"/>
              <a:t> out standing water in crop for 2-3 times in case of hopper attack can reduce infestation.</a:t>
            </a:r>
          </a:p>
          <a:p>
            <a:r>
              <a:rPr lang="en-US" baseline="0" noProof="0" dirty="0" smtClean="0"/>
              <a:t>Grow some resistant rice varieties such as IRRI than Basmati if hopper infestation risk is more.</a:t>
            </a:r>
          </a:p>
          <a:p>
            <a:r>
              <a:rPr lang="en-US" baseline="0" noProof="0" dirty="0" smtClean="0"/>
              <a:t>ETL = 5 insects per hill</a:t>
            </a:r>
          </a:p>
          <a:p>
            <a:r>
              <a:rPr lang="en-US" baseline="0" noProof="0" dirty="0" smtClean="0"/>
              <a:t>Spraying of some systemic and contact insecticides with </a:t>
            </a:r>
            <a:r>
              <a:rPr lang="en-US" baseline="0" noProof="0" dirty="0" err="1" smtClean="0"/>
              <a:t>nozzel</a:t>
            </a:r>
            <a:r>
              <a:rPr lang="en-US" baseline="0" noProof="0" dirty="0" smtClean="0"/>
              <a:t> direction towards plant bases.</a:t>
            </a:r>
          </a:p>
        </p:txBody>
      </p:sp>
      <p:sp>
        <p:nvSpPr>
          <p:cNvPr id="4" name="Slide Number Placeholder 3"/>
          <p:cNvSpPr>
            <a:spLocks noGrp="1"/>
          </p:cNvSpPr>
          <p:nvPr>
            <p:ph type="sldNum" sz="quarter" idx="10"/>
          </p:nvPr>
        </p:nvSpPr>
        <p:spPr/>
        <p:txBody>
          <a:bodyPr/>
          <a:lstStyle/>
          <a:p>
            <a:fld id="{424EB557-F11F-4B66-9B85-7E297EEFDEE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Desaping</a:t>
            </a:r>
            <a:r>
              <a:rPr lang="en-US" baseline="0" noProof="0" dirty="0" smtClean="0"/>
              <a:t> leads to yellowish leaf color and later turns brown. Damage symptoms start from leaf tips and goes downward to rest of plant. Several brown spots on feeding sites leads to stunted growth of ears without grain formation.</a:t>
            </a:r>
          </a:p>
          <a:p>
            <a:endParaRPr lang="en-US" baseline="0" noProof="0" dirty="0" smtClean="0"/>
          </a:p>
          <a:p>
            <a:r>
              <a:rPr lang="en-US" baseline="0" noProof="0" dirty="0" smtClean="0"/>
              <a:t>Brown leafhopper (</a:t>
            </a:r>
            <a:r>
              <a:rPr lang="en-US" baseline="0" noProof="0" dirty="0" err="1" smtClean="0"/>
              <a:t>Nilaparvata</a:t>
            </a:r>
            <a:r>
              <a:rPr lang="en-US" baseline="0" noProof="0" dirty="0" smtClean="0"/>
              <a:t> </a:t>
            </a:r>
            <a:r>
              <a:rPr lang="en-US" baseline="0" noProof="0" dirty="0" err="1" smtClean="0"/>
              <a:t>lugens</a:t>
            </a:r>
            <a:r>
              <a:rPr lang="en-US" baseline="0" noProof="0" dirty="0" smtClean="0"/>
              <a:t>) is most destructive sucking insect pest of rice in some areas. Its adult is 4-5 mm long. Active throughout year. Female lays about 120 small eggs in clusters.</a:t>
            </a:r>
          </a:p>
          <a:p>
            <a:r>
              <a:rPr lang="en-US" baseline="0" noProof="0" dirty="0" smtClean="0"/>
              <a:t>High humidity, optimum temp. (15-30C), high nitrogen application to crop and no wind favors rapid multiplication of the hopper and hopper-burns appears.</a:t>
            </a:r>
          </a:p>
          <a:p>
            <a:endParaRPr lang="en-US" noProof="0" dirty="0" smtClean="0"/>
          </a:p>
          <a:p>
            <a:r>
              <a:rPr lang="en-US" noProof="0" dirty="0" smtClean="0"/>
              <a:t>Whit</a:t>
            </a:r>
            <a:r>
              <a:rPr lang="en-US" baseline="0" noProof="0" dirty="0" smtClean="0"/>
              <a:t>e leaf-hopper is about 7mm long and nymphs are pale white in color.</a:t>
            </a:r>
            <a:endParaRPr lang="en-US" noProof="0"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 </a:t>
            </a:r>
            <a:r>
              <a:rPr lang="fr-FR" dirty="0" err="1" smtClean="0"/>
              <a:t>sporadic</a:t>
            </a:r>
            <a:r>
              <a:rPr lang="fr-FR" baseline="0" dirty="0" smtClean="0"/>
              <a:t> </a:t>
            </a:r>
            <a:r>
              <a:rPr lang="fr-FR" baseline="0" dirty="0" err="1" smtClean="0"/>
              <a:t>pest</a:t>
            </a:r>
            <a:endParaRPr lang="fr-FR" dirty="0" smtClean="0"/>
          </a:p>
          <a:p>
            <a:r>
              <a:rPr lang="fr-FR" dirty="0" err="1" smtClean="0"/>
              <a:t>Adult</a:t>
            </a:r>
            <a:r>
              <a:rPr lang="fr-FR" dirty="0" smtClean="0"/>
              <a:t>: Golden or </a:t>
            </a:r>
            <a:r>
              <a:rPr lang="fr-FR" dirty="0" err="1" smtClean="0"/>
              <a:t>yellowish</a:t>
            </a:r>
            <a:r>
              <a:rPr lang="fr-FR" dirty="0" smtClean="0"/>
              <a:t> </a:t>
            </a:r>
            <a:r>
              <a:rPr lang="fr-FR" dirty="0" err="1" smtClean="0"/>
              <a:t>brown</a:t>
            </a:r>
            <a:r>
              <a:rPr lang="fr-FR" baseline="0" dirty="0" smtClean="0"/>
              <a:t> in </a:t>
            </a:r>
            <a:r>
              <a:rPr lang="fr-FR" baseline="0" dirty="0" err="1" smtClean="0"/>
              <a:t>color</a:t>
            </a:r>
            <a:r>
              <a:rPr lang="fr-FR" baseline="0" dirty="0" smtClean="0"/>
              <a:t>, </a:t>
            </a:r>
            <a:r>
              <a:rPr lang="fr-FR" baseline="0" dirty="0" err="1" smtClean="0"/>
              <a:t>with</a:t>
            </a:r>
            <a:r>
              <a:rPr lang="fr-FR" baseline="0" dirty="0" smtClean="0"/>
              <a:t> 2-3 </a:t>
            </a:r>
            <a:r>
              <a:rPr lang="fr-FR" baseline="0" dirty="0" err="1" smtClean="0"/>
              <a:t>dark</a:t>
            </a:r>
            <a:r>
              <a:rPr lang="fr-FR" baseline="0" dirty="0" smtClean="0"/>
              <a:t> </a:t>
            </a:r>
            <a:r>
              <a:rPr lang="fr-FR" baseline="0" dirty="0" err="1" smtClean="0"/>
              <a:t>brown</a:t>
            </a:r>
            <a:r>
              <a:rPr lang="fr-FR" baseline="0" dirty="0" smtClean="0"/>
              <a:t> </a:t>
            </a:r>
            <a:r>
              <a:rPr lang="fr-FR" baseline="0" dirty="0" err="1" smtClean="0"/>
              <a:t>wavy</a:t>
            </a:r>
            <a:r>
              <a:rPr lang="fr-FR" baseline="0" dirty="0" smtClean="0"/>
              <a:t> </a:t>
            </a:r>
            <a:r>
              <a:rPr lang="fr-FR" baseline="0" dirty="0" err="1" smtClean="0"/>
              <a:t>lines</a:t>
            </a:r>
            <a:r>
              <a:rPr lang="fr-FR" baseline="0" dirty="0" smtClean="0"/>
              <a:t>.</a:t>
            </a:r>
          </a:p>
          <a:p>
            <a:r>
              <a:rPr lang="fr-FR" baseline="0" dirty="0" err="1" smtClean="0"/>
              <a:t>Larva</a:t>
            </a:r>
            <a:r>
              <a:rPr lang="fr-FR" baseline="0" dirty="0" smtClean="0"/>
              <a:t>: (20-25mm) light </a:t>
            </a:r>
            <a:r>
              <a:rPr lang="fr-FR" baseline="0" dirty="0" err="1" smtClean="0"/>
              <a:t>greeninsh</a:t>
            </a:r>
            <a:r>
              <a:rPr lang="fr-FR" baseline="0" dirty="0" smtClean="0"/>
              <a:t> or </a:t>
            </a:r>
            <a:r>
              <a:rPr lang="fr-FR" baseline="0" dirty="0" err="1" smtClean="0"/>
              <a:t>yellowish</a:t>
            </a:r>
            <a:r>
              <a:rPr lang="fr-FR" baseline="0" dirty="0" smtClean="0"/>
              <a:t> </a:t>
            </a:r>
            <a:r>
              <a:rPr lang="fr-FR" baseline="0" dirty="0" err="1" smtClean="0"/>
              <a:t>with</a:t>
            </a:r>
            <a:r>
              <a:rPr lang="fr-FR" baseline="0" dirty="0" smtClean="0"/>
              <a:t> orange </a:t>
            </a:r>
            <a:r>
              <a:rPr lang="fr-FR" baseline="0" dirty="0" err="1" smtClean="0"/>
              <a:t>brown</a:t>
            </a:r>
            <a:r>
              <a:rPr lang="fr-FR" baseline="0" dirty="0" smtClean="0"/>
              <a:t> </a:t>
            </a:r>
            <a:r>
              <a:rPr lang="fr-FR" baseline="0" dirty="0" err="1" smtClean="0"/>
              <a:t>head</a:t>
            </a:r>
            <a:r>
              <a:rPr lang="fr-FR" baseline="0" dirty="0" smtClean="0"/>
              <a:t> capsule. </a:t>
            </a:r>
            <a:r>
              <a:rPr lang="fr-FR" baseline="0" dirty="0" err="1" smtClean="0"/>
              <a:t>Usually</a:t>
            </a:r>
            <a:r>
              <a:rPr lang="fr-FR" baseline="0" dirty="0" smtClean="0"/>
              <a:t> </a:t>
            </a:r>
            <a:r>
              <a:rPr lang="fr-FR" baseline="0" dirty="0" err="1" smtClean="0"/>
              <a:t>very</a:t>
            </a:r>
            <a:r>
              <a:rPr lang="fr-FR" baseline="0" dirty="0" smtClean="0"/>
              <a:t> agile and moves </a:t>
            </a:r>
            <a:r>
              <a:rPr lang="fr-FR" baseline="0" dirty="0" err="1" smtClean="0"/>
              <a:t>quickly</a:t>
            </a:r>
            <a:r>
              <a:rPr lang="fr-FR" baseline="0" dirty="0" smtClean="0"/>
              <a:t> </a:t>
            </a:r>
            <a:r>
              <a:rPr lang="fr-FR" baseline="0" dirty="0" err="1" smtClean="0"/>
              <a:t>inside</a:t>
            </a:r>
            <a:r>
              <a:rPr lang="fr-FR" baseline="0" dirty="0" smtClean="0"/>
              <a:t> </a:t>
            </a:r>
            <a:r>
              <a:rPr lang="fr-FR" baseline="0" dirty="0" err="1" smtClean="0"/>
              <a:t>leaf</a:t>
            </a:r>
            <a:r>
              <a:rPr lang="fr-FR" baseline="0" dirty="0" smtClean="0"/>
              <a:t> </a:t>
            </a:r>
            <a:r>
              <a:rPr lang="fr-FR" baseline="0" dirty="0" err="1" smtClean="0"/>
              <a:t>fold</a:t>
            </a:r>
            <a:r>
              <a:rPr lang="fr-FR" baseline="0" dirty="0" smtClean="0"/>
              <a:t> made by </a:t>
            </a:r>
            <a:r>
              <a:rPr lang="fr-FR" baseline="0" dirty="0" err="1" smtClean="0"/>
              <a:t>larva</a:t>
            </a:r>
            <a:r>
              <a:rPr lang="fr-FR" baseline="0" dirty="0" smtClean="0"/>
              <a:t> </a:t>
            </a:r>
            <a:r>
              <a:rPr lang="fr-FR" baseline="0" dirty="0" err="1" smtClean="0"/>
              <a:t>be</a:t>
            </a:r>
            <a:r>
              <a:rPr lang="fr-FR" baseline="0" dirty="0" smtClean="0"/>
              <a:t> </a:t>
            </a:r>
            <a:r>
              <a:rPr lang="fr-FR" baseline="0" dirty="0" err="1" smtClean="0"/>
              <a:t>fastening</a:t>
            </a:r>
            <a:r>
              <a:rPr lang="fr-FR" baseline="0" dirty="0" smtClean="0"/>
              <a:t> </a:t>
            </a:r>
            <a:r>
              <a:rPr lang="fr-FR" baseline="0" dirty="0" err="1" smtClean="0"/>
              <a:t>leaf</a:t>
            </a:r>
            <a:r>
              <a:rPr lang="fr-FR" baseline="0" dirty="0" smtClean="0"/>
              <a:t> </a:t>
            </a:r>
            <a:r>
              <a:rPr lang="fr-FR" baseline="0" dirty="0" err="1" smtClean="0"/>
              <a:t>edges</a:t>
            </a:r>
            <a:r>
              <a:rPr lang="fr-FR" baseline="0" dirty="0" smtClean="0"/>
              <a:t> </a:t>
            </a:r>
            <a:r>
              <a:rPr lang="fr-FR" baseline="0" dirty="0" err="1" smtClean="0"/>
              <a:t>together</a:t>
            </a:r>
            <a:r>
              <a:rPr lang="fr-FR" baseline="0" dirty="0" smtClean="0"/>
              <a:t>.</a:t>
            </a:r>
          </a:p>
          <a:p>
            <a:r>
              <a:rPr lang="fr-FR" baseline="0" dirty="0" smtClean="0"/>
              <a:t>4 </a:t>
            </a:r>
            <a:r>
              <a:rPr lang="fr-FR" baseline="0" dirty="0" err="1" smtClean="0"/>
              <a:t>generations</a:t>
            </a:r>
            <a:r>
              <a:rPr lang="fr-FR" baseline="0" dirty="0" smtClean="0"/>
              <a:t> per </a:t>
            </a:r>
            <a:r>
              <a:rPr lang="fr-FR" baseline="0" dirty="0" err="1" smtClean="0"/>
              <a:t>year</a:t>
            </a:r>
            <a:r>
              <a:rPr lang="fr-FR" baseline="0" dirty="0" smtClean="0"/>
              <a:t>; Total life cycle </a:t>
            </a:r>
            <a:r>
              <a:rPr lang="fr-FR" baseline="0" dirty="0" err="1" smtClean="0"/>
              <a:t>is</a:t>
            </a:r>
            <a:r>
              <a:rPr lang="fr-FR" baseline="0" dirty="0" smtClean="0"/>
              <a:t> about one </a:t>
            </a:r>
            <a:r>
              <a:rPr lang="fr-FR" baseline="0" dirty="0" err="1" smtClean="0"/>
              <a:t>month</a:t>
            </a:r>
            <a:r>
              <a:rPr lang="fr-FR" baseline="0" dirty="0" smtClean="0"/>
              <a:t>. Active </a:t>
            </a:r>
            <a:r>
              <a:rPr lang="fr-FR" baseline="0" dirty="0" err="1" smtClean="0"/>
              <a:t>period</a:t>
            </a:r>
            <a:r>
              <a:rPr lang="fr-FR" baseline="0" dirty="0" smtClean="0"/>
              <a:t> </a:t>
            </a:r>
            <a:r>
              <a:rPr lang="fr-FR" baseline="0" dirty="0" err="1" smtClean="0"/>
              <a:t>is</a:t>
            </a:r>
            <a:r>
              <a:rPr lang="fr-FR" baseline="0" dirty="0" smtClean="0"/>
              <a:t> July to </a:t>
            </a:r>
            <a:r>
              <a:rPr lang="fr-FR" baseline="0" dirty="0" err="1" smtClean="0"/>
              <a:t>October</a:t>
            </a:r>
            <a:r>
              <a:rPr lang="fr-FR" baseline="0" dirty="0" smtClean="0"/>
              <a:t>.</a:t>
            </a:r>
          </a:p>
          <a:p>
            <a:r>
              <a:rPr lang="fr-FR" baseline="0" dirty="0" smtClean="0"/>
              <a:t>Young </a:t>
            </a:r>
            <a:r>
              <a:rPr lang="fr-FR" baseline="0" dirty="0" err="1" smtClean="0"/>
              <a:t>larvae</a:t>
            </a:r>
            <a:r>
              <a:rPr lang="fr-FR" baseline="0" dirty="0" smtClean="0"/>
              <a:t> </a:t>
            </a:r>
            <a:r>
              <a:rPr lang="fr-FR" baseline="0" dirty="0" err="1" smtClean="0"/>
              <a:t>feeds</a:t>
            </a:r>
            <a:r>
              <a:rPr lang="fr-FR" baseline="0" dirty="0" smtClean="0"/>
              <a:t> on tender </a:t>
            </a:r>
            <a:r>
              <a:rPr lang="fr-FR" baseline="0" dirty="0" err="1" smtClean="0"/>
              <a:t>leaves</a:t>
            </a:r>
            <a:r>
              <a:rPr lang="fr-FR" baseline="0" dirty="0" smtClean="0"/>
              <a:t> and </a:t>
            </a:r>
            <a:r>
              <a:rPr lang="fr-FR" baseline="0" dirty="0" err="1" smtClean="0"/>
              <a:t>then</a:t>
            </a:r>
            <a:r>
              <a:rPr lang="fr-FR" baseline="0" dirty="0" smtClean="0"/>
              <a:t> </a:t>
            </a:r>
            <a:r>
              <a:rPr lang="fr-FR" baseline="0" dirty="0" err="1" smtClean="0"/>
              <a:t>lateral</a:t>
            </a:r>
            <a:r>
              <a:rPr lang="fr-FR" baseline="0" dirty="0" smtClean="0"/>
              <a:t> </a:t>
            </a:r>
            <a:r>
              <a:rPr lang="fr-FR" baseline="0" dirty="0" err="1" smtClean="0"/>
              <a:t>larval</a:t>
            </a:r>
            <a:r>
              <a:rPr lang="fr-FR" baseline="0" dirty="0" smtClean="0"/>
              <a:t> instars </a:t>
            </a:r>
            <a:r>
              <a:rPr lang="fr-FR" baseline="0" dirty="0" err="1" smtClean="0"/>
              <a:t>tightens</a:t>
            </a:r>
            <a:r>
              <a:rPr lang="fr-FR" baseline="0" dirty="0" smtClean="0"/>
              <a:t> the </a:t>
            </a:r>
            <a:r>
              <a:rPr lang="fr-FR" baseline="0" dirty="0" err="1" smtClean="0"/>
              <a:t>leaf</a:t>
            </a:r>
            <a:r>
              <a:rPr lang="fr-FR" baseline="0" dirty="0" smtClean="0"/>
              <a:t> longitudinal </a:t>
            </a:r>
            <a:r>
              <a:rPr lang="fr-FR" baseline="0" dirty="0" err="1" smtClean="0"/>
              <a:t>margins</a:t>
            </a:r>
            <a:r>
              <a:rPr lang="fr-FR" baseline="0" dirty="0" smtClean="0"/>
              <a:t> </a:t>
            </a:r>
            <a:r>
              <a:rPr lang="fr-FR" baseline="0" dirty="0" err="1" smtClean="0"/>
              <a:t>with</a:t>
            </a:r>
            <a:r>
              <a:rPr lang="fr-FR" baseline="0" dirty="0" smtClean="0"/>
              <a:t> </a:t>
            </a:r>
            <a:r>
              <a:rPr lang="fr-FR" baseline="0" dirty="0" err="1" smtClean="0"/>
              <a:t>sticky</a:t>
            </a:r>
            <a:r>
              <a:rPr lang="fr-FR" baseline="0" dirty="0" smtClean="0"/>
              <a:t> </a:t>
            </a:r>
            <a:r>
              <a:rPr lang="fr-FR" baseline="0" dirty="0" err="1" smtClean="0"/>
              <a:t>substacne</a:t>
            </a:r>
            <a:r>
              <a:rPr lang="fr-FR" baseline="0" dirty="0" smtClean="0"/>
              <a:t> and </a:t>
            </a:r>
            <a:r>
              <a:rPr lang="fr-FR" baseline="0" dirty="0" err="1" smtClean="0"/>
              <a:t>feeds</a:t>
            </a:r>
            <a:r>
              <a:rPr lang="fr-FR" baseline="0" dirty="0" smtClean="0"/>
              <a:t> </a:t>
            </a:r>
            <a:r>
              <a:rPr lang="fr-FR" baseline="0" dirty="0" err="1" smtClean="0"/>
              <a:t>inside</a:t>
            </a:r>
            <a:r>
              <a:rPr lang="fr-FR" baseline="0" dirty="0" smtClean="0"/>
              <a:t> </a:t>
            </a:r>
            <a:r>
              <a:rPr lang="fr-FR" baseline="0" dirty="0" err="1" smtClean="0"/>
              <a:t>these</a:t>
            </a:r>
            <a:r>
              <a:rPr lang="fr-FR" baseline="0" dirty="0" smtClean="0"/>
              <a:t> </a:t>
            </a:r>
            <a:r>
              <a:rPr lang="fr-FR" baseline="0" dirty="0" err="1" smtClean="0"/>
              <a:t>folds</a:t>
            </a:r>
            <a:r>
              <a:rPr lang="fr-FR" baseline="0" dirty="0" smtClean="0"/>
              <a:t> by </a:t>
            </a:r>
            <a:r>
              <a:rPr lang="fr-FR" baseline="0" dirty="0" err="1" smtClean="0"/>
              <a:t>rasping</a:t>
            </a:r>
            <a:r>
              <a:rPr lang="fr-FR" baseline="0" dirty="0" smtClean="0"/>
              <a:t> green </a:t>
            </a:r>
            <a:r>
              <a:rPr lang="fr-FR" baseline="0" dirty="0" err="1" smtClean="0"/>
              <a:t>matter</a:t>
            </a:r>
            <a:r>
              <a:rPr lang="fr-FR" baseline="0" dirty="0" smtClean="0"/>
              <a:t> and </a:t>
            </a:r>
            <a:r>
              <a:rPr lang="fr-FR" baseline="0" dirty="0" err="1" smtClean="0"/>
              <a:t>leaving</a:t>
            </a:r>
            <a:r>
              <a:rPr lang="fr-FR" baseline="0" dirty="0" smtClean="0"/>
              <a:t> </a:t>
            </a:r>
            <a:r>
              <a:rPr lang="fr-FR" baseline="0" dirty="0" err="1" smtClean="0"/>
              <a:t>membraneous</a:t>
            </a:r>
            <a:r>
              <a:rPr lang="fr-FR" baseline="0" dirty="0" smtClean="0"/>
              <a:t> </a:t>
            </a:r>
            <a:r>
              <a:rPr lang="fr-FR" baseline="0" dirty="0" err="1" smtClean="0"/>
              <a:t>leaf</a:t>
            </a:r>
            <a:r>
              <a:rPr lang="fr-FR" baseline="0" dirty="0" smtClean="0"/>
              <a:t> </a:t>
            </a:r>
            <a:r>
              <a:rPr lang="fr-FR" baseline="0" dirty="0" err="1" smtClean="0"/>
              <a:t>appearance</a:t>
            </a:r>
            <a:r>
              <a:rPr lang="fr-FR" baseline="0" dirty="0" smtClean="0"/>
              <a:t> </a:t>
            </a:r>
            <a:r>
              <a:rPr lang="fr-FR" baseline="0" dirty="0" err="1" smtClean="0"/>
              <a:t>that</a:t>
            </a:r>
            <a:r>
              <a:rPr lang="fr-FR" baseline="0" dirty="0" smtClean="0"/>
              <a:t> </a:t>
            </a:r>
            <a:r>
              <a:rPr lang="fr-FR" baseline="0" dirty="0" err="1" smtClean="0"/>
              <a:t>later</a:t>
            </a:r>
            <a:r>
              <a:rPr lang="fr-FR" baseline="0" dirty="0" smtClean="0"/>
              <a:t> </a:t>
            </a:r>
            <a:r>
              <a:rPr lang="fr-FR" baseline="0" dirty="0" err="1" smtClean="0"/>
              <a:t>dries</a:t>
            </a:r>
            <a:r>
              <a:rPr lang="fr-FR" baseline="0" dirty="0" smtClean="0"/>
              <a:t> up.</a:t>
            </a:r>
          </a:p>
          <a:p>
            <a:endParaRPr lang="fr-FR" baseline="0" dirty="0" smtClean="0"/>
          </a:p>
          <a:p>
            <a:r>
              <a:rPr lang="fr-FR" baseline="0" dirty="0" smtClean="0"/>
              <a:t>Egg parasitoid </a:t>
            </a:r>
            <a:r>
              <a:rPr lang="fr-FR" i="1" baseline="0" dirty="0" smtClean="0"/>
              <a:t>Trichogramma </a:t>
            </a:r>
            <a:r>
              <a:rPr lang="fr-FR" i="1" baseline="0" dirty="0" err="1" smtClean="0"/>
              <a:t>japonicum</a:t>
            </a:r>
            <a:r>
              <a:rPr lang="fr-FR" i="1" baseline="0" dirty="0" smtClean="0"/>
              <a:t> or T. chilonis </a:t>
            </a:r>
          </a:p>
          <a:p>
            <a:r>
              <a:rPr lang="fr-FR" i="0" baseline="0" dirty="0" smtClean="0"/>
              <a:t>Clean </a:t>
            </a:r>
            <a:r>
              <a:rPr lang="fr-FR" i="0" baseline="0" dirty="0" err="1" smtClean="0"/>
              <a:t>cultivation</a:t>
            </a:r>
            <a:r>
              <a:rPr lang="fr-FR" i="0" baseline="0" dirty="0" smtClean="0"/>
              <a:t> </a:t>
            </a:r>
            <a:r>
              <a:rPr lang="fr-FR" i="0" baseline="0" dirty="0" err="1" smtClean="0"/>
              <a:t>around</a:t>
            </a:r>
            <a:r>
              <a:rPr lang="fr-FR" i="0" baseline="0" dirty="0" smtClean="0"/>
              <a:t> </a:t>
            </a:r>
            <a:r>
              <a:rPr lang="fr-FR" i="0" baseline="0" dirty="0" err="1" smtClean="0"/>
              <a:t>rice</a:t>
            </a:r>
            <a:r>
              <a:rPr lang="fr-FR" i="0" baseline="0" dirty="0" smtClean="0"/>
              <a:t> </a:t>
            </a:r>
            <a:r>
              <a:rPr lang="fr-FR" i="0" baseline="0" dirty="0" err="1" smtClean="0"/>
              <a:t>fields</a:t>
            </a:r>
            <a:r>
              <a:rPr lang="fr-FR" i="0" baseline="0" dirty="0" smtClean="0"/>
              <a:t>.</a:t>
            </a:r>
          </a:p>
          <a:p>
            <a:r>
              <a:rPr lang="fr-FR" i="0" baseline="0" dirty="0" smtClean="0"/>
              <a:t>Light </a:t>
            </a:r>
            <a:r>
              <a:rPr lang="fr-FR" i="0" baseline="0" dirty="0" err="1" smtClean="0"/>
              <a:t>traps</a:t>
            </a:r>
            <a:r>
              <a:rPr lang="fr-FR" i="0" baseline="0" dirty="0" smtClean="0"/>
              <a:t> for </a:t>
            </a:r>
            <a:r>
              <a:rPr lang="fr-FR" i="0" baseline="0" dirty="0" err="1" smtClean="0"/>
              <a:t>moth</a:t>
            </a:r>
            <a:r>
              <a:rPr lang="fr-FR" i="0" baseline="0" dirty="0" smtClean="0"/>
              <a:t> </a:t>
            </a:r>
            <a:r>
              <a:rPr lang="fr-FR" i="0" baseline="0" dirty="0" err="1" smtClean="0"/>
              <a:t>intensity</a:t>
            </a:r>
            <a:r>
              <a:rPr lang="fr-FR" i="0" baseline="0" dirty="0" smtClean="0"/>
              <a:t> or infestation estimation.</a:t>
            </a:r>
          </a:p>
          <a:p>
            <a:r>
              <a:rPr lang="fr-FR" i="0" baseline="0" dirty="0" smtClean="0"/>
              <a:t>ETL = 5-10% </a:t>
            </a:r>
            <a:r>
              <a:rPr lang="fr-FR" i="0" baseline="0" dirty="0" err="1" smtClean="0"/>
              <a:t>damaged</a:t>
            </a:r>
            <a:r>
              <a:rPr lang="fr-FR" i="0" baseline="0" dirty="0" smtClean="0"/>
              <a:t> or </a:t>
            </a:r>
            <a:r>
              <a:rPr lang="fr-FR" i="0" baseline="0" dirty="0" err="1" smtClean="0"/>
              <a:t>folded</a:t>
            </a:r>
            <a:r>
              <a:rPr lang="fr-FR" i="0" baseline="0" dirty="0" smtClean="0"/>
              <a:t> </a:t>
            </a:r>
            <a:r>
              <a:rPr lang="fr-FR" i="0" baseline="0" dirty="0" err="1" smtClean="0"/>
              <a:t>leaves</a:t>
            </a:r>
            <a:r>
              <a:rPr lang="fr-FR" i="0" baseline="0" dirty="0" smtClean="0"/>
              <a:t>.</a:t>
            </a:r>
            <a:endParaRPr lang="fr-FR" i="0"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FC9CF7-A1D5-46AD-96BC-66B036E1CAB5}"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D4563-83A3-4025-A774-477E52FF88DF}" type="slidenum">
              <a:rPr lang="en-US" smtClean="0"/>
              <a:t>‹#›</a:t>
            </a:fld>
            <a:endParaRPr lang="en-US"/>
          </a:p>
        </p:txBody>
      </p:sp>
    </p:spTree>
    <p:extLst>
      <p:ext uri="{BB962C8B-B14F-4D97-AF65-F5344CB8AC3E}">
        <p14:creationId xmlns:p14="http://schemas.microsoft.com/office/powerpoint/2010/main" val="302835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C9CF7-A1D5-46AD-96BC-66B036E1CAB5}"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D4563-83A3-4025-A774-477E52FF88DF}" type="slidenum">
              <a:rPr lang="en-US" smtClean="0"/>
              <a:t>‹#›</a:t>
            </a:fld>
            <a:endParaRPr lang="en-US"/>
          </a:p>
        </p:txBody>
      </p:sp>
    </p:spTree>
    <p:extLst>
      <p:ext uri="{BB962C8B-B14F-4D97-AF65-F5344CB8AC3E}">
        <p14:creationId xmlns:p14="http://schemas.microsoft.com/office/powerpoint/2010/main" val="51460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C9CF7-A1D5-46AD-96BC-66B036E1CAB5}"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D4563-83A3-4025-A774-477E52FF88DF}" type="slidenum">
              <a:rPr lang="en-US" smtClean="0"/>
              <a:t>‹#›</a:t>
            </a:fld>
            <a:endParaRPr lang="en-US"/>
          </a:p>
        </p:txBody>
      </p:sp>
    </p:spTree>
    <p:extLst>
      <p:ext uri="{BB962C8B-B14F-4D97-AF65-F5344CB8AC3E}">
        <p14:creationId xmlns:p14="http://schemas.microsoft.com/office/powerpoint/2010/main" val="50138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C9CF7-A1D5-46AD-96BC-66B036E1CAB5}"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D4563-83A3-4025-A774-477E52FF88DF}" type="slidenum">
              <a:rPr lang="en-US" smtClean="0"/>
              <a:t>‹#›</a:t>
            </a:fld>
            <a:endParaRPr lang="en-US"/>
          </a:p>
        </p:txBody>
      </p:sp>
    </p:spTree>
    <p:extLst>
      <p:ext uri="{BB962C8B-B14F-4D97-AF65-F5344CB8AC3E}">
        <p14:creationId xmlns:p14="http://schemas.microsoft.com/office/powerpoint/2010/main" val="3216038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FC9CF7-A1D5-46AD-96BC-66B036E1CAB5}"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D4563-83A3-4025-A774-477E52FF88DF}" type="slidenum">
              <a:rPr lang="en-US" smtClean="0"/>
              <a:t>‹#›</a:t>
            </a:fld>
            <a:endParaRPr lang="en-US"/>
          </a:p>
        </p:txBody>
      </p:sp>
    </p:spTree>
    <p:extLst>
      <p:ext uri="{BB962C8B-B14F-4D97-AF65-F5344CB8AC3E}">
        <p14:creationId xmlns:p14="http://schemas.microsoft.com/office/powerpoint/2010/main" val="85143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FC9CF7-A1D5-46AD-96BC-66B036E1CAB5}"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D4563-83A3-4025-A774-477E52FF88DF}" type="slidenum">
              <a:rPr lang="en-US" smtClean="0"/>
              <a:t>‹#›</a:t>
            </a:fld>
            <a:endParaRPr lang="en-US"/>
          </a:p>
        </p:txBody>
      </p:sp>
    </p:spTree>
    <p:extLst>
      <p:ext uri="{BB962C8B-B14F-4D97-AF65-F5344CB8AC3E}">
        <p14:creationId xmlns:p14="http://schemas.microsoft.com/office/powerpoint/2010/main" val="302585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FC9CF7-A1D5-46AD-96BC-66B036E1CAB5}" type="datetimeFigureOut">
              <a:rPr lang="en-US" smtClean="0"/>
              <a:t>02-May-20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7D4563-83A3-4025-A774-477E52FF88DF}" type="slidenum">
              <a:rPr lang="en-US" smtClean="0"/>
              <a:t>‹#›</a:t>
            </a:fld>
            <a:endParaRPr lang="en-US"/>
          </a:p>
        </p:txBody>
      </p:sp>
    </p:spTree>
    <p:extLst>
      <p:ext uri="{BB962C8B-B14F-4D97-AF65-F5344CB8AC3E}">
        <p14:creationId xmlns:p14="http://schemas.microsoft.com/office/powerpoint/2010/main" val="1186203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FC9CF7-A1D5-46AD-96BC-66B036E1CAB5}" type="datetimeFigureOut">
              <a:rPr lang="en-US" smtClean="0"/>
              <a:t>02-May-20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D4563-83A3-4025-A774-477E52FF88DF}" type="slidenum">
              <a:rPr lang="en-US" smtClean="0"/>
              <a:t>‹#›</a:t>
            </a:fld>
            <a:endParaRPr lang="en-US"/>
          </a:p>
        </p:txBody>
      </p:sp>
    </p:spTree>
    <p:extLst>
      <p:ext uri="{BB962C8B-B14F-4D97-AF65-F5344CB8AC3E}">
        <p14:creationId xmlns:p14="http://schemas.microsoft.com/office/powerpoint/2010/main" val="18290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C9CF7-A1D5-46AD-96BC-66B036E1CAB5}" type="datetimeFigureOut">
              <a:rPr lang="en-US" smtClean="0"/>
              <a:t>02-May-20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7D4563-83A3-4025-A774-477E52FF88DF}" type="slidenum">
              <a:rPr lang="en-US" smtClean="0"/>
              <a:t>‹#›</a:t>
            </a:fld>
            <a:endParaRPr lang="en-US"/>
          </a:p>
        </p:txBody>
      </p:sp>
    </p:spTree>
    <p:extLst>
      <p:ext uri="{BB962C8B-B14F-4D97-AF65-F5344CB8AC3E}">
        <p14:creationId xmlns:p14="http://schemas.microsoft.com/office/powerpoint/2010/main" val="416899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C9CF7-A1D5-46AD-96BC-66B036E1CAB5}"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D4563-83A3-4025-A774-477E52FF88DF}" type="slidenum">
              <a:rPr lang="en-US" smtClean="0"/>
              <a:t>‹#›</a:t>
            </a:fld>
            <a:endParaRPr lang="en-US"/>
          </a:p>
        </p:txBody>
      </p:sp>
    </p:spTree>
    <p:extLst>
      <p:ext uri="{BB962C8B-B14F-4D97-AF65-F5344CB8AC3E}">
        <p14:creationId xmlns:p14="http://schemas.microsoft.com/office/powerpoint/2010/main" val="326446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C9CF7-A1D5-46AD-96BC-66B036E1CAB5}"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D4563-83A3-4025-A774-477E52FF88DF}" type="slidenum">
              <a:rPr lang="en-US" smtClean="0"/>
              <a:t>‹#›</a:t>
            </a:fld>
            <a:endParaRPr lang="en-US"/>
          </a:p>
        </p:txBody>
      </p:sp>
    </p:spTree>
    <p:extLst>
      <p:ext uri="{BB962C8B-B14F-4D97-AF65-F5344CB8AC3E}">
        <p14:creationId xmlns:p14="http://schemas.microsoft.com/office/powerpoint/2010/main" val="347380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C9CF7-A1D5-46AD-96BC-66B036E1CAB5}" type="datetimeFigureOut">
              <a:rPr lang="en-US" smtClean="0"/>
              <a:t>02-May-20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D4563-83A3-4025-A774-477E52FF88DF}" type="slidenum">
              <a:rPr lang="en-US" smtClean="0"/>
              <a:t>‹#›</a:t>
            </a:fld>
            <a:endParaRPr lang="en-US"/>
          </a:p>
        </p:txBody>
      </p:sp>
    </p:spTree>
    <p:extLst>
      <p:ext uri="{BB962C8B-B14F-4D97-AF65-F5344CB8AC3E}">
        <p14:creationId xmlns:p14="http://schemas.microsoft.com/office/powerpoint/2010/main" val="3853619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57724"/>
            <a:ext cx="9906000" cy="6986528"/>
          </a:xfrm>
          <a:prstGeom prst="rect">
            <a:avLst/>
          </a:prstGeom>
          <a:noFill/>
          <a:effectLst/>
        </p:spPr>
        <p:txBody>
          <a:bodyPr wrap="square" rtlCol="0">
            <a:spAutoFit/>
          </a:bodyPr>
          <a:lstStyle/>
          <a:p>
            <a:pPr algn="ctr"/>
            <a:r>
              <a:rPr lang="en-US" sz="2800" b="1" dirty="0" smtClean="0">
                <a:solidFill>
                  <a:schemeClr val="tx1">
                    <a:lumMod val="50000"/>
                    <a:lumOff val="50000"/>
                  </a:schemeClr>
                </a:solidFill>
              </a:rPr>
              <a:t>ENTO-306</a:t>
            </a:r>
          </a:p>
          <a:p>
            <a:pPr algn="ctr"/>
            <a:endParaRPr lang="en-US" sz="2800" b="1" dirty="0" smtClean="0">
              <a:solidFill>
                <a:schemeClr val="tx1">
                  <a:lumMod val="50000"/>
                  <a:lumOff val="50000"/>
                </a:schemeClr>
              </a:solidFill>
            </a:endParaRPr>
          </a:p>
          <a:p>
            <a:pPr algn="ctr"/>
            <a:r>
              <a:rPr lang="en-US" sz="3200" b="1" cap="all" dirty="0" smtClean="0">
                <a:solidFill>
                  <a:schemeClr val="tx1">
                    <a:lumMod val="50000"/>
                    <a:lumOff val="50000"/>
                  </a:schemeClr>
                </a:solidFill>
              </a:rPr>
              <a:t>Agricultural pests and their management</a:t>
            </a:r>
          </a:p>
          <a:p>
            <a:pPr algn="ctr"/>
            <a:endParaRPr lang="en-US" sz="2800" b="1" cap="all" dirty="0" smtClean="0">
              <a:solidFill>
                <a:schemeClr val="tx1">
                  <a:lumMod val="50000"/>
                  <a:lumOff val="50000"/>
                </a:schemeClr>
              </a:solidFill>
            </a:endParaRPr>
          </a:p>
          <a:p>
            <a:pPr algn="ctr"/>
            <a:endParaRPr lang="en-US" sz="1400" b="1" cap="all" dirty="0" smtClean="0">
              <a:solidFill>
                <a:schemeClr val="tx1">
                  <a:lumMod val="50000"/>
                  <a:lumOff val="50000"/>
                </a:schemeClr>
              </a:solidFill>
            </a:endParaRPr>
          </a:p>
          <a:p>
            <a:pPr lvl="3">
              <a:lnSpc>
                <a:spcPct val="200000"/>
              </a:lnSpc>
              <a:buFont typeface="Arial" pitchFamily="34" charset="0"/>
              <a:buChar char="•"/>
            </a:pPr>
            <a:r>
              <a:rPr lang="en-US" sz="2800" b="1" cap="small" dirty="0" smtClean="0">
                <a:solidFill>
                  <a:schemeClr val="tx2"/>
                </a:solidFill>
              </a:rPr>
              <a:t> 	Identification of important agricultural pests </a:t>
            </a:r>
          </a:p>
          <a:p>
            <a:pPr lvl="3">
              <a:lnSpc>
                <a:spcPct val="200000"/>
              </a:lnSpc>
              <a:buFont typeface="Arial" pitchFamily="34" charset="0"/>
              <a:buChar char="•"/>
            </a:pPr>
            <a:r>
              <a:rPr lang="en-US" sz="2800" b="1" cap="small" dirty="0" smtClean="0">
                <a:solidFill>
                  <a:schemeClr val="tx2"/>
                </a:solidFill>
              </a:rPr>
              <a:t> 	Their mode of damages</a:t>
            </a:r>
          </a:p>
          <a:p>
            <a:pPr lvl="3">
              <a:lnSpc>
                <a:spcPct val="200000"/>
              </a:lnSpc>
              <a:buFont typeface="Arial" pitchFamily="34" charset="0"/>
              <a:buChar char="•"/>
            </a:pPr>
            <a:r>
              <a:rPr lang="en-US" sz="2800" b="1" cap="small" dirty="0" smtClean="0">
                <a:solidFill>
                  <a:schemeClr val="tx2"/>
                </a:solidFill>
              </a:rPr>
              <a:t> 	Control measures</a:t>
            </a:r>
            <a:endParaRPr lang="en-US" sz="2800" b="1" dirty="0" smtClean="0">
              <a:solidFill>
                <a:schemeClr val="tx1">
                  <a:lumMod val="50000"/>
                  <a:lumOff val="50000"/>
                </a:schemeClr>
              </a:solidFill>
            </a:endParaRPr>
          </a:p>
          <a:p>
            <a:pPr algn="r"/>
            <a:endParaRPr lang="en-US" sz="2800" b="1" dirty="0" smtClean="0">
              <a:solidFill>
                <a:schemeClr val="tx1">
                  <a:lumMod val="50000"/>
                  <a:lumOff val="50000"/>
                </a:schemeClr>
              </a:solidFill>
            </a:endParaRPr>
          </a:p>
          <a:p>
            <a:pPr algn="r"/>
            <a:endParaRPr lang="en-US" sz="2800" b="1" dirty="0" smtClean="0">
              <a:solidFill>
                <a:schemeClr val="tx1">
                  <a:lumMod val="50000"/>
                  <a:lumOff val="50000"/>
                </a:schemeClr>
              </a:solidFill>
            </a:endParaRPr>
          </a:p>
          <a:p>
            <a:r>
              <a:rPr lang="en-US" sz="2800" b="1" dirty="0" smtClean="0">
                <a:solidFill>
                  <a:schemeClr val="tx1">
                    <a:lumMod val="50000"/>
                    <a:lumOff val="50000"/>
                  </a:schemeClr>
                </a:solidFill>
              </a:rPr>
              <a:t>					</a:t>
            </a:r>
          </a:p>
          <a:p>
            <a:r>
              <a:rPr lang="en-US" sz="2800" b="1" dirty="0" smtClean="0">
                <a:solidFill>
                  <a:schemeClr val="tx1">
                    <a:lumMod val="50000"/>
                    <a:lumOff val="50000"/>
                  </a:schemeClr>
                </a:solidFill>
              </a:rPr>
              <a:t>			</a:t>
            </a:r>
            <a:r>
              <a:rPr lang="en-US" sz="2000" b="1" dirty="0" smtClean="0">
                <a:solidFill>
                  <a:schemeClr val="tx1">
                    <a:lumMod val="50000"/>
                    <a:lumOff val="50000"/>
                  </a:schemeClr>
                </a:solidFill>
              </a:rPr>
              <a:t>By: 	Dr. Muhammad Zeeshan Majeed	</a:t>
            </a:r>
          </a:p>
          <a:p>
            <a:pPr algn="ctr"/>
            <a:r>
              <a:rPr lang="en-US" sz="2800" b="1" dirty="0" smtClean="0">
                <a:solidFill>
                  <a:schemeClr val="tx1">
                    <a:lumMod val="50000"/>
                    <a:lumOff val="50000"/>
                  </a:schemeClr>
                </a:solidFill>
              </a:rPr>
              <a:t>	</a:t>
            </a:r>
            <a:endParaRPr lang="en-US" sz="2800" b="1" dirty="0">
              <a:solidFill>
                <a:schemeClr val="tx1">
                  <a:lumMod val="50000"/>
                  <a:lumOff val="50000"/>
                </a:schemeClr>
              </a:solidFill>
            </a:endParaRPr>
          </a:p>
        </p:txBody>
      </p:sp>
    </p:spTree>
    <p:extLst>
      <p:ext uri="{BB962C8B-B14F-4D97-AF65-F5344CB8AC3E}">
        <p14:creationId xmlns:p14="http://schemas.microsoft.com/office/powerpoint/2010/main" val="4191914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486400"/>
            <a:ext cx="7214411" cy="584775"/>
          </a:xfrm>
          <a:prstGeom prst="rect">
            <a:avLst/>
          </a:prstGeom>
          <a:noFill/>
        </p:spPr>
        <p:txBody>
          <a:bodyPr wrap="none" rtlCol="0">
            <a:spAutoFit/>
          </a:bodyPr>
          <a:lstStyle/>
          <a:p>
            <a:r>
              <a:rPr lang="en-US" sz="3200" u="sng" dirty="0" smtClean="0"/>
              <a:t>Major Insect Pests </a:t>
            </a:r>
            <a:r>
              <a:rPr lang="en-US" sz="3200" dirty="0" smtClean="0"/>
              <a:t>of Rice Crop in Pakistan</a:t>
            </a:r>
          </a:p>
        </p:txBody>
      </p:sp>
      <p:pic>
        <p:nvPicPr>
          <p:cNvPr id="3" name="Picture 2" descr="http://www.agricorner.com/wp-content/uploads/2011/01/rice-crop-sindh.jpg"/>
          <p:cNvPicPr>
            <a:picLocks noChangeAspect="1" noChangeArrowheads="1"/>
          </p:cNvPicPr>
          <p:nvPr/>
        </p:nvPicPr>
        <p:blipFill>
          <a:blip r:embed="rId3" cstate="print"/>
          <a:srcRect/>
          <a:stretch>
            <a:fillRect/>
          </a:stretch>
        </p:blipFill>
        <p:spPr bwMode="auto">
          <a:xfrm>
            <a:off x="1219200" y="304800"/>
            <a:ext cx="6705600" cy="5029200"/>
          </a:xfrm>
          <a:prstGeom prst="rect">
            <a:avLst/>
          </a:prstGeom>
          <a:ln>
            <a:noFill/>
          </a:ln>
          <a:effectLst>
            <a:softEdge rad="112500"/>
          </a:effectLst>
        </p:spPr>
      </p:pic>
    </p:spTree>
    <p:extLst>
      <p:ext uri="{BB962C8B-B14F-4D97-AF65-F5344CB8AC3E}">
        <p14:creationId xmlns:p14="http://schemas.microsoft.com/office/powerpoint/2010/main" val="3745137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2" name="Picture 6" descr="http://cdn.c.photoshelter.com/img-get/I000012BqQeSzi4A/s/600/512489.jpg"/>
          <p:cNvPicPr>
            <a:picLocks noChangeAspect="1" noChangeArrowheads="1"/>
          </p:cNvPicPr>
          <p:nvPr/>
        </p:nvPicPr>
        <p:blipFill>
          <a:blip r:embed="rId3" cstate="print"/>
          <a:srcRect/>
          <a:stretch>
            <a:fillRect/>
          </a:stretch>
        </p:blipFill>
        <p:spPr bwMode="auto">
          <a:xfrm>
            <a:off x="4419600" y="990600"/>
            <a:ext cx="2743200" cy="5410200"/>
          </a:xfrm>
          <a:prstGeom prst="rect">
            <a:avLst/>
          </a:prstGeom>
          <a:ln>
            <a:noFill/>
          </a:ln>
          <a:effectLst>
            <a:softEdge rad="635000"/>
          </a:effectLst>
        </p:spPr>
      </p:pic>
      <p:pic>
        <p:nvPicPr>
          <p:cNvPr id="111626" name="Picture 10" descr="http://static.flickr.com/6098/6282950178_47b0171b09.jpg"/>
          <p:cNvPicPr>
            <a:picLocks noChangeAspect="1" noChangeArrowheads="1"/>
          </p:cNvPicPr>
          <p:nvPr/>
        </p:nvPicPr>
        <p:blipFill>
          <a:blip r:embed="rId4" cstate="print"/>
          <a:srcRect/>
          <a:stretch>
            <a:fillRect/>
          </a:stretch>
        </p:blipFill>
        <p:spPr bwMode="auto">
          <a:xfrm>
            <a:off x="2057400" y="1066800"/>
            <a:ext cx="3505200" cy="2990374"/>
          </a:xfrm>
          <a:prstGeom prst="ellipse">
            <a:avLst/>
          </a:prstGeom>
          <a:ln>
            <a:noFill/>
          </a:ln>
          <a:effectLst>
            <a:softEdge rad="317500"/>
          </a:effectLst>
        </p:spPr>
      </p:pic>
      <p:sp>
        <p:nvSpPr>
          <p:cNvPr id="2" name="TextBox 1"/>
          <p:cNvSpPr txBox="1"/>
          <p:nvPr/>
        </p:nvSpPr>
        <p:spPr>
          <a:xfrm>
            <a:off x="609600" y="87868"/>
            <a:ext cx="8125615"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Agricultural pests and their management		4(3-1)</a:t>
            </a:r>
            <a:endParaRPr lang="en-US" b="1" dirty="0">
              <a:solidFill>
                <a:schemeClr val="tx1">
                  <a:lumMod val="50000"/>
                  <a:lumOff val="50000"/>
                </a:schemeClr>
              </a:solidFill>
            </a:endParaRPr>
          </a:p>
        </p:txBody>
      </p:sp>
      <p:sp>
        <p:nvSpPr>
          <p:cNvPr id="3" name="TextBox 2"/>
          <p:cNvSpPr txBox="1"/>
          <p:nvPr/>
        </p:nvSpPr>
        <p:spPr>
          <a:xfrm>
            <a:off x="76200" y="609600"/>
            <a:ext cx="7046160"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Rice		</a:t>
            </a:r>
            <a:r>
              <a:rPr lang="en-US" dirty="0" err="1" smtClean="0"/>
              <a:t>Hispa</a:t>
            </a:r>
            <a:r>
              <a:rPr lang="en-US" dirty="0" smtClean="0"/>
              <a:t> (</a:t>
            </a:r>
            <a:r>
              <a:rPr lang="en-US" i="1" dirty="0" err="1" smtClean="0"/>
              <a:t>Dicladispa</a:t>
            </a:r>
            <a:r>
              <a:rPr lang="en-US" i="1" dirty="0" smtClean="0"/>
              <a:t> </a:t>
            </a:r>
            <a:r>
              <a:rPr lang="en-US" i="1" dirty="0" err="1" smtClean="0"/>
              <a:t>armigera</a:t>
            </a:r>
            <a:r>
              <a:rPr lang="en-US" dirty="0" smtClean="0"/>
              <a:t>: </a:t>
            </a:r>
            <a:r>
              <a:rPr lang="en-US" dirty="0" err="1" smtClean="0"/>
              <a:t>Chrysomelidae</a:t>
            </a:r>
            <a:r>
              <a:rPr lang="en-US" dirty="0" smtClean="0"/>
              <a:t>)</a:t>
            </a:r>
            <a:endParaRPr lang="en-US" dirty="0"/>
          </a:p>
        </p:txBody>
      </p:sp>
      <p:pic>
        <p:nvPicPr>
          <p:cNvPr id="111618" name="Picture 2" descr="http://farm8.staticflickr.com/7090/7006803440_f4d6fa29ce_z.jpg"/>
          <p:cNvPicPr>
            <a:picLocks noChangeAspect="1" noChangeArrowheads="1"/>
          </p:cNvPicPr>
          <p:nvPr/>
        </p:nvPicPr>
        <p:blipFill>
          <a:blip r:embed="rId5" cstate="print">
            <a:lum bright="10000"/>
          </a:blip>
          <a:srcRect/>
          <a:stretch>
            <a:fillRect/>
          </a:stretch>
        </p:blipFill>
        <p:spPr bwMode="auto">
          <a:xfrm>
            <a:off x="0" y="1219200"/>
            <a:ext cx="3200400" cy="2855358"/>
          </a:xfrm>
          <a:prstGeom prst="ellipse">
            <a:avLst/>
          </a:prstGeom>
          <a:ln>
            <a:noFill/>
          </a:ln>
          <a:effectLst>
            <a:softEdge rad="112500"/>
          </a:effectLst>
        </p:spPr>
      </p:pic>
      <p:pic>
        <p:nvPicPr>
          <p:cNvPr id="111620" name="Picture 4" descr="http://kkn-rsc.ricethailand.go.th/rice/pest/insect/image_/rice_hispa3.jpg"/>
          <p:cNvPicPr>
            <a:picLocks noChangeAspect="1" noChangeArrowheads="1"/>
          </p:cNvPicPr>
          <p:nvPr/>
        </p:nvPicPr>
        <p:blipFill>
          <a:blip r:embed="rId6" cstate="print"/>
          <a:srcRect/>
          <a:stretch>
            <a:fillRect/>
          </a:stretch>
        </p:blipFill>
        <p:spPr bwMode="auto">
          <a:xfrm rot="5400000">
            <a:off x="5519737" y="2443162"/>
            <a:ext cx="4848225" cy="2400301"/>
          </a:xfrm>
          <a:prstGeom prst="rect">
            <a:avLst/>
          </a:prstGeom>
          <a:ln>
            <a:noFill/>
          </a:ln>
          <a:effectLst>
            <a:softEdge rad="112500"/>
          </a:effectLst>
        </p:spPr>
      </p:pic>
      <p:pic>
        <p:nvPicPr>
          <p:cNvPr id="111624" name="Picture 8" descr="Image"/>
          <p:cNvPicPr>
            <a:picLocks noChangeAspect="1" noChangeArrowheads="1"/>
          </p:cNvPicPr>
          <p:nvPr/>
        </p:nvPicPr>
        <p:blipFill>
          <a:blip r:embed="rId7" cstate="print"/>
          <a:srcRect/>
          <a:stretch>
            <a:fillRect/>
          </a:stretch>
        </p:blipFill>
        <p:spPr bwMode="auto">
          <a:xfrm>
            <a:off x="-1" y="3621023"/>
            <a:ext cx="4800601" cy="3236978"/>
          </a:xfrm>
          <a:prstGeom prst="rect">
            <a:avLst/>
          </a:prstGeom>
          <a:ln>
            <a:noFill/>
          </a:ln>
          <a:effectLst>
            <a:softEdge rad="112500"/>
          </a:effectLst>
        </p:spPr>
      </p:pic>
      <p:sp>
        <p:nvSpPr>
          <p:cNvPr id="9" name="TextBox 8"/>
          <p:cNvSpPr txBox="1"/>
          <p:nvPr/>
        </p:nvSpPr>
        <p:spPr>
          <a:xfrm>
            <a:off x="5029200" y="6488668"/>
            <a:ext cx="3733799" cy="369332"/>
          </a:xfrm>
          <a:prstGeom prst="rect">
            <a:avLst/>
          </a:prstGeom>
          <a:noFill/>
        </p:spPr>
        <p:txBody>
          <a:bodyPr wrap="square" rtlCol="0">
            <a:spAutoFit/>
          </a:bodyPr>
          <a:lstStyle/>
          <a:p>
            <a:r>
              <a:rPr lang="fr-FR" dirty="0" smtClean="0"/>
              <a:t>Nursery more susceptible to damage</a:t>
            </a:r>
            <a:endParaRPr lang="fr-FR" dirty="0"/>
          </a:p>
        </p:txBody>
      </p:sp>
    </p:spTree>
    <p:extLst>
      <p:ext uri="{BB962C8B-B14F-4D97-AF65-F5344CB8AC3E}">
        <p14:creationId xmlns:p14="http://schemas.microsoft.com/office/powerpoint/2010/main" val="5663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http://ricehoppers.net/wp-content/uploads/2008/12/wbph.jpg"/>
          <p:cNvPicPr>
            <a:picLocks noChangeAspect="1" noChangeArrowheads="1"/>
          </p:cNvPicPr>
          <p:nvPr/>
        </p:nvPicPr>
        <p:blipFill>
          <a:blip r:embed="rId3" cstate="print"/>
          <a:srcRect/>
          <a:stretch>
            <a:fillRect/>
          </a:stretch>
        </p:blipFill>
        <p:spPr bwMode="auto">
          <a:xfrm>
            <a:off x="4343401" y="914400"/>
            <a:ext cx="4800600" cy="4104641"/>
          </a:xfrm>
          <a:prstGeom prst="rect">
            <a:avLst/>
          </a:prstGeom>
          <a:ln>
            <a:noFill/>
          </a:ln>
          <a:effectLst>
            <a:softEdge rad="112500"/>
          </a:effectLst>
        </p:spPr>
      </p:pic>
      <p:sp>
        <p:nvSpPr>
          <p:cNvPr id="2" name="TextBox 1"/>
          <p:cNvSpPr txBox="1"/>
          <p:nvPr/>
        </p:nvSpPr>
        <p:spPr>
          <a:xfrm>
            <a:off x="609600" y="87868"/>
            <a:ext cx="8125615"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Agricultural pests and their management		4(3-1)</a:t>
            </a:r>
            <a:endParaRPr lang="en-US" b="1" dirty="0">
              <a:solidFill>
                <a:schemeClr val="tx1">
                  <a:lumMod val="50000"/>
                  <a:lumOff val="50000"/>
                </a:schemeClr>
              </a:solidFill>
            </a:endParaRPr>
          </a:p>
        </p:txBody>
      </p:sp>
      <p:sp>
        <p:nvSpPr>
          <p:cNvPr id="3" name="TextBox 2"/>
          <p:cNvSpPr txBox="1"/>
          <p:nvPr/>
        </p:nvSpPr>
        <p:spPr>
          <a:xfrm>
            <a:off x="76202" y="609600"/>
            <a:ext cx="8716938"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Rice		White-backed plant hopper (</a:t>
            </a:r>
            <a:r>
              <a:rPr lang="en-US" i="1" dirty="0" err="1" smtClean="0"/>
              <a:t>Sogatella</a:t>
            </a:r>
            <a:r>
              <a:rPr lang="en-US" i="1" dirty="0" smtClean="0"/>
              <a:t> </a:t>
            </a:r>
            <a:r>
              <a:rPr lang="en-US" i="1" dirty="0" err="1" smtClean="0"/>
              <a:t>furcifera</a:t>
            </a:r>
            <a:r>
              <a:rPr lang="en-US" dirty="0" smtClean="0"/>
              <a:t>: </a:t>
            </a:r>
            <a:r>
              <a:rPr lang="en-US" dirty="0" err="1" smtClean="0"/>
              <a:t>Delphacidae</a:t>
            </a:r>
            <a:r>
              <a:rPr lang="en-US" dirty="0" smtClean="0"/>
              <a:t>)</a:t>
            </a:r>
            <a:endParaRPr lang="en-US" dirty="0"/>
          </a:p>
        </p:txBody>
      </p:sp>
      <p:pic>
        <p:nvPicPr>
          <p:cNvPr id="4" name="Picture 8"/>
          <p:cNvPicPr>
            <a:picLocks noChangeAspect="1" noChangeArrowheads="1"/>
          </p:cNvPicPr>
          <p:nvPr/>
        </p:nvPicPr>
        <p:blipFill>
          <a:blip r:embed="rId4" cstate="print"/>
          <a:srcRect/>
          <a:stretch>
            <a:fillRect/>
          </a:stretch>
        </p:blipFill>
        <p:spPr bwMode="auto">
          <a:xfrm>
            <a:off x="7016614" y="1143000"/>
            <a:ext cx="1898785" cy="1447800"/>
          </a:xfrm>
          <a:prstGeom prst="rect">
            <a:avLst/>
          </a:prstGeom>
          <a:ln>
            <a:noFill/>
          </a:ln>
          <a:effectLst>
            <a:softEdge rad="112500"/>
          </a:effectLst>
        </p:spPr>
      </p:pic>
      <p:pic>
        <p:nvPicPr>
          <p:cNvPr id="49154" name="Picture 2" descr="http://www.rkmp.co.in/sites/default/files/eis_states/Symptom%20of%20attack%20of%20%20Whitebacked%20planthopper.JPG"/>
          <p:cNvPicPr>
            <a:picLocks noChangeAspect="1" noChangeArrowheads="1"/>
          </p:cNvPicPr>
          <p:nvPr/>
        </p:nvPicPr>
        <p:blipFill>
          <a:blip r:embed="rId5" cstate="print"/>
          <a:srcRect/>
          <a:stretch>
            <a:fillRect/>
          </a:stretch>
        </p:blipFill>
        <p:spPr bwMode="auto">
          <a:xfrm>
            <a:off x="0" y="1066800"/>
            <a:ext cx="4775200" cy="3581400"/>
          </a:xfrm>
          <a:prstGeom prst="rect">
            <a:avLst/>
          </a:prstGeom>
          <a:ln>
            <a:noFill/>
          </a:ln>
          <a:effectLst>
            <a:softEdge rad="112500"/>
          </a:effectLst>
        </p:spPr>
      </p:pic>
      <p:pic>
        <p:nvPicPr>
          <p:cNvPr id="49158" name="Picture 6" descr="https://encrypted-tbn3.gstatic.com/images?q=tbn:ANd9GcR0FY2ua5hu2rIcR_Iu-1k79t51KI39zOkyama5i3zeDsuGUvAB"/>
          <p:cNvPicPr>
            <a:picLocks noChangeAspect="1" noChangeArrowheads="1"/>
          </p:cNvPicPr>
          <p:nvPr/>
        </p:nvPicPr>
        <p:blipFill>
          <a:blip r:embed="rId6" cstate="print"/>
          <a:srcRect/>
          <a:stretch>
            <a:fillRect/>
          </a:stretch>
        </p:blipFill>
        <p:spPr bwMode="auto">
          <a:xfrm>
            <a:off x="2667000" y="3886200"/>
            <a:ext cx="4069234" cy="3048000"/>
          </a:xfrm>
          <a:prstGeom prst="rect">
            <a:avLst/>
          </a:prstGeom>
          <a:ln>
            <a:noFill/>
          </a:ln>
          <a:effectLst>
            <a:softEdge rad="112500"/>
          </a:effectLst>
        </p:spPr>
      </p:pic>
      <p:sp>
        <p:nvSpPr>
          <p:cNvPr id="8" name="TextBox 7"/>
          <p:cNvSpPr txBox="1"/>
          <p:nvPr/>
        </p:nvSpPr>
        <p:spPr>
          <a:xfrm>
            <a:off x="1219200" y="6096000"/>
            <a:ext cx="1402948" cy="369332"/>
          </a:xfrm>
          <a:prstGeom prst="rect">
            <a:avLst/>
          </a:prstGeom>
          <a:noFill/>
        </p:spPr>
        <p:txBody>
          <a:bodyPr wrap="none" rtlCol="0">
            <a:spAutoFit/>
          </a:bodyPr>
          <a:lstStyle/>
          <a:p>
            <a:r>
              <a:rPr lang="fr-FR" b="1" dirty="0" smtClean="0"/>
              <a:t>Hopper </a:t>
            </a:r>
            <a:r>
              <a:rPr lang="fr-FR" b="1" dirty="0" err="1" smtClean="0"/>
              <a:t>burn</a:t>
            </a:r>
            <a:endParaRPr lang="fr-FR" b="1" dirty="0"/>
          </a:p>
        </p:txBody>
      </p:sp>
    </p:spTree>
    <p:extLst>
      <p:ext uri="{BB962C8B-B14F-4D97-AF65-F5344CB8AC3E}">
        <p14:creationId xmlns:p14="http://schemas.microsoft.com/office/powerpoint/2010/main" val="3513867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52400"/>
            <a:ext cx="6420155" cy="584775"/>
          </a:xfrm>
          <a:prstGeom prst="rect">
            <a:avLst/>
          </a:prstGeom>
          <a:noFill/>
        </p:spPr>
        <p:txBody>
          <a:bodyPr wrap="none" rtlCol="0">
            <a:spAutoFit/>
          </a:bodyPr>
          <a:lstStyle/>
          <a:p>
            <a:r>
              <a:rPr lang="en-US" sz="3200" u="sng" dirty="0" smtClean="0"/>
              <a:t>Minor/Occasional Insect Pests </a:t>
            </a:r>
            <a:r>
              <a:rPr lang="en-US" sz="3200" dirty="0" smtClean="0"/>
              <a:t>of Rice</a:t>
            </a:r>
          </a:p>
        </p:txBody>
      </p:sp>
      <p:pic>
        <p:nvPicPr>
          <p:cNvPr id="80898" name="Picture 2" descr="http://www.agricorner.com/wp-content/uploads/2011/01/rice-crop-sindh.jpg"/>
          <p:cNvPicPr>
            <a:picLocks noChangeAspect="1" noChangeArrowheads="1"/>
          </p:cNvPicPr>
          <p:nvPr/>
        </p:nvPicPr>
        <p:blipFill>
          <a:blip r:embed="rId3" cstate="print"/>
          <a:srcRect/>
          <a:stretch>
            <a:fillRect/>
          </a:stretch>
        </p:blipFill>
        <p:spPr bwMode="auto">
          <a:xfrm>
            <a:off x="1066800" y="990600"/>
            <a:ext cx="6705600" cy="5029200"/>
          </a:xfrm>
          <a:prstGeom prst="rect">
            <a:avLst/>
          </a:prstGeom>
          <a:ln>
            <a:noFill/>
          </a:ln>
          <a:effectLst>
            <a:softEdge rad="112500"/>
          </a:effectLst>
        </p:spPr>
      </p:pic>
    </p:spTree>
    <p:extLst>
      <p:ext uri="{BB962C8B-B14F-4D97-AF65-F5344CB8AC3E}">
        <p14:creationId xmlns:p14="http://schemas.microsoft.com/office/powerpoint/2010/main" val="1388264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2" name="Picture 8" descr="http://www.rkmp.co.in/sites/default/files/eis_states/Symptoms%20of%20attack%20of%20%20Green%20leafhopper.JPG"/>
          <p:cNvPicPr>
            <a:picLocks noChangeAspect="1" noChangeArrowheads="1"/>
          </p:cNvPicPr>
          <p:nvPr/>
        </p:nvPicPr>
        <p:blipFill>
          <a:blip r:embed="rId3" cstate="print"/>
          <a:srcRect/>
          <a:stretch>
            <a:fillRect/>
          </a:stretch>
        </p:blipFill>
        <p:spPr bwMode="auto">
          <a:xfrm>
            <a:off x="2514600" y="3657600"/>
            <a:ext cx="4267200" cy="3200400"/>
          </a:xfrm>
          <a:prstGeom prst="rect">
            <a:avLst/>
          </a:prstGeom>
          <a:ln>
            <a:noFill/>
          </a:ln>
          <a:effectLst>
            <a:softEdge rad="112500"/>
          </a:effectLst>
        </p:spPr>
      </p:pic>
      <p:sp>
        <p:nvSpPr>
          <p:cNvPr id="2" name="TextBox 1"/>
          <p:cNvSpPr txBox="1"/>
          <p:nvPr/>
        </p:nvSpPr>
        <p:spPr>
          <a:xfrm>
            <a:off x="609600" y="87868"/>
            <a:ext cx="8125615"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Agricultural pests and their management		4(3-1)</a:t>
            </a:r>
            <a:endParaRPr lang="en-US" b="1" dirty="0">
              <a:solidFill>
                <a:schemeClr val="tx1">
                  <a:lumMod val="50000"/>
                  <a:lumOff val="50000"/>
                </a:schemeClr>
              </a:solidFill>
            </a:endParaRPr>
          </a:p>
        </p:txBody>
      </p:sp>
      <p:sp>
        <p:nvSpPr>
          <p:cNvPr id="3" name="TextBox 2"/>
          <p:cNvSpPr txBox="1"/>
          <p:nvPr/>
        </p:nvSpPr>
        <p:spPr>
          <a:xfrm>
            <a:off x="76200" y="609601"/>
            <a:ext cx="8247066" cy="92333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Rice		White leaf-hopper (</a:t>
            </a:r>
            <a:r>
              <a:rPr lang="en-US" i="1" dirty="0" err="1" smtClean="0"/>
              <a:t>Cofana</a:t>
            </a:r>
            <a:r>
              <a:rPr lang="en-US" i="1" dirty="0" smtClean="0"/>
              <a:t> spectra</a:t>
            </a:r>
            <a:r>
              <a:rPr lang="en-US" dirty="0" smtClean="0"/>
              <a:t>: </a:t>
            </a:r>
            <a:r>
              <a:rPr lang="en-US" dirty="0" err="1" smtClean="0"/>
              <a:t>Cicadellidae</a:t>
            </a:r>
            <a:r>
              <a:rPr lang="en-US" dirty="0" smtClean="0"/>
              <a:t>)</a:t>
            </a:r>
          </a:p>
          <a:p>
            <a:r>
              <a:rPr lang="en-US" dirty="0" smtClean="0"/>
              <a:t>			Green leaf-hopper (</a:t>
            </a:r>
            <a:r>
              <a:rPr lang="en-US" i="1" dirty="0" err="1" smtClean="0"/>
              <a:t>Nephotettix</a:t>
            </a:r>
            <a:r>
              <a:rPr lang="en-US" i="1" dirty="0" smtClean="0"/>
              <a:t> </a:t>
            </a:r>
            <a:r>
              <a:rPr lang="en-US" i="1" dirty="0" err="1" smtClean="0"/>
              <a:t>nigropictus</a:t>
            </a:r>
            <a:r>
              <a:rPr lang="en-US" dirty="0" smtClean="0"/>
              <a:t>: </a:t>
            </a:r>
            <a:r>
              <a:rPr lang="en-US" dirty="0" err="1" smtClean="0"/>
              <a:t>Cicadellidae</a:t>
            </a:r>
            <a:r>
              <a:rPr lang="en-US" dirty="0" smtClean="0"/>
              <a:t>)</a:t>
            </a:r>
          </a:p>
          <a:p>
            <a:r>
              <a:rPr lang="en-US" dirty="0" smtClean="0"/>
              <a:t>			Brown plant-hopper (</a:t>
            </a:r>
            <a:r>
              <a:rPr lang="en-US" i="1" dirty="0" err="1" smtClean="0"/>
              <a:t>Nilaparvata</a:t>
            </a:r>
            <a:r>
              <a:rPr lang="en-US" i="1" dirty="0" smtClean="0"/>
              <a:t> </a:t>
            </a:r>
            <a:r>
              <a:rPr lang="en-US" i="1" dirty="0" err="1" smtClean="0"/>
              <a:t>lugens</a:t>
            </a:r>
            <a:r>
              <a:rPr lang="en-US" dirty="0" smtClean="0"/>
              <a:t>: </a:t>
            </a:r>
            <a:r>
              <a:rPr lang="en-US" dirty="0" err="1" smtClean="0"/>
              <a:t>Delphacidae</a:t>
            </a:r>
            <a:r>
              <a:rPr lang="en-US" dirty="0" smtClean="0"/>
              <a:t>)</a:t>
            </a:r>
            <a:endParaRPr lang="en-US" dirty="0"/>
          </a:p>
        </p:txBody>
      </p:sp>
      <p:grpSp>
        <p:nvGrpSpPr>
          <p:cNvPr id="9" name="Group 8"/>
          <p:cNvGrpSpPr/>
          <p:nvPr/>
        </p:nvGrpSpPr>
        <p:grpSpPr>
          <a:xfrm>
            <a:off x="5638800" y="1600200"/>
            <a:ext cx="3505200" cy="4000500"/>
            <a:chOff x="5638800" y="2362200"/>
            <a:chExt cx="3505200" cy="4000500"/>
          </a:xfrm>
        </p:grpSpPr>
        <p:pic>
          <p:nvPicPr>
            <p:cNvPr id="47110" name="Picture 6" descr="http://ricehoppers.net/wp-content/uploads/2009/03/bph-gp1.gif"/>
            <p:cNvPicPr>
              <a:picLocks noChangeAspect="1" noChangeArrowheads="1"/>
            </p:cNvPicPr>
            <p:nvPr/>
          </p:nvPicPr>
          <p:blipFill>
            <a:blip r:embed="rId4" cstate="print"/>
            <a:srcRect/>
            <a:stretch>
              <a:fillRect/>
            </a:stretch>
          </p:blipFill>
          <p:spPr bwMode="auto">
            <a:xfrm>
              <a:off x="5695293" y="2362200"/>
              <a:ext cx="3448707" cy="4000500"/>
            </a:xfrm>
            <a:prstGeom prst="rect">
              <a:avLst/>
            </a:prstGeom>
            <a:ln>
              <a:noFill/>
            </a:ln>
            <a:effectLst>
              <a:softEdge rad="112500"/>
            </a:effectLst>
          </p:spPr>
        </p:pic>
        <p:pic>
          <p:nvPicPr>
            <p:cNvPr id="47106" name="Picture 2" descr="http://farm2.static.flickr.com/1128/1461076588_42778b9ff2.jpg"/>
            <p:cNvPicPr>
              <a:picLocks noChangeAspect="1" noChangeArrowheads="1"/>
            </p:cNvPicPr>
            <p:nvPr/>
          </p:nvPicPr>
          <p:blipFill>
            <a:blip r:embed="rId5" cstate="print"/>
            <a:srcRect/>
            <a:stretch>
              <a:fillRect/>
            </a:stretch>
          </p:blipFill>
          <p:spPr bwMode="auto">
            <a:xfrm>
              <a:off x="5638800" y="4951626"/>
              <a:ext cx="914400" cy="1372973"/>
            </a:xfrm>
            <a:prstGeom prst="rect">
              <a:avLst/>
            </a:prstGeom>
            <a:ln>
              <a:noFill/>
            </a:ln>
            <a:effectLst>
              <a:outerShdw blurRad="292100" dist="139700" dir="2700000" algn="tl" rotWithShape="0">
                <a:srgbClr val="333333">
                  <a:alpha val="65000"/>
                </a:srgbClr>
              </a:outerShdw>
            </a:effectLst>
          </p:spPr>
        </p:pic>
        <p:pic>
          <p:nvPicPr>
            <p:cNvPr id="47108" name="Picture 4" descr="http://www.forestryimages.org/images/768x512/5190055.jpg"/>
            <p:cNvPicPr>
              <a:picLocks noChangeAspect="1" noChangeArrowheads="1"/>
            </p:cNvPicPr>
            <p:nvPr/>
          </p:nvPicPr>
          <p:blipFill>
            <a:blip r:embed="rId6" cstate="print"/>
            <a:srcRect/>
            <a:stretch>
              <a:fillRect/>
            </a:stretch>
          </p:blipFill>
          <p:spPr bwMode="auto">
            <a:xfrm>
              <a:off x="5715000" y="2438400"/>
              <a:ext cx="838200" cy="1325058"/>
            </a:xfrm>
            <a:prstGeom prst="rect">
              <a:avLst/>
            </a:prstGeom>
            <a:ln>
              <a:noFill/>
            </a:ln>
            <a:effectLst>
              <a:outerShdw blurRad="292100" dist="139700" dir="2700000" algn="tl" rotWithShape="0">
                <a:srgbClr val="333333">
                  <a:alpha val="65000"/>
                </a:srgbClr>
              </a:outerShdw>
            </a:effectLst>
          </p:spPr>
        </p:pic>
      </p:grpSp>
      <p:pic>
        <p:nvPicPr>
          <p:cNvPr id="47113" name="Picture 9"/>
          <p:cNvPicPr>
            <a:picLocks noChangeAspect="1" noChangeArrowheads="1"/>
          </p:cNvPicPr>
          <p:nvPr/>
        </p:nvPicPr>
        <p:blipFill>
          <a:blip r:embed="rId7" cstate="print"/>
          <a:srcRect/>
          <a:stretch>
            <a:fillRect/>
          </a:stretch>
        </p:blipFill>
        <p:spPr bwMode="auto">
          <a:xfrm>
            <a:off x="0" y="1543050"/>
            <a:ext cx="2819400" cy="4394484"/>
          </a:xfrm>
          <a:prstGeom prst="rect">
            <a:avLst/>
          </a:prstGeom>
          <a:ln>
            <a:noFill/>
          </a:ln>
          <a:effectLst>
            <a:softEdge rad="112500"/>
          </a:effectLst>
        </p:spPr>
      </p:pic>
    </p:spTree>
    <p:extLst>
      <p:ext uri="{BB962C8B-B14F-4D97-AF65-F5344CB8AC3E}">
        <p14:creationId xmlns:p14="http://schemas.microsoft.com/office/powerpoint/2010/main" val="230295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7868"/>
            <a:ext cx="8125615"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Agricultural pests and their management		4(3-1)</a:t>
            </a:r>
            <a:endParaRPr lang="en-US" b="1" dirty="0">
              <a:solidFill>
                <a:schemeClr val="tx1">
                  <a:lumMod val="50000"/>
                  <a:lumOff val="50000"/>
                </a:schemeClr>
              </a:solidFill>
            </a:endParaRPr>
          </a:p>
        </p:txBody>
      </p:sp>
      <p:sp>
        <p:nvSpPr>
          <p:cNvPr id="3" name="TextBox 2"/>
          <p:cNvSpPr txBox="1"/>
          <p:nvPr/>
        </p:nvSpPr>
        <p:spPr>
          <a:xfrm>
            <a:off x="76200" y="609600"/>
            <a:ext cx="7446269"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Rice		Leaf-folder (</a:t>
            </a:r>
            <a:r>
              <a:rPr lang="en-US" i="1" dirty="0" err="1" smtClean="0"/>
              <a:t>Cnaphalocrocis</a:t>
            </a:r>
            <a:r>
              <a:rPr lang="en-US" i="1" dirty="0" smtClean="0"/>
              <a:t> </a:t>
            </a:r>
            <a:r>
              <a:rPr lang="en-US" i="1" dirty="0" err="1" smtClean="0"/>
              <a:t>medinalis</a:t>
            </a:r>
            <a:r>
              <a:rPr lang="en-US" dirty="0" smtClean="0"/>
              <a:t>: </a:t>
            </a:r>
            <a:r>
              <a:rPr lang="en-US" dirty="0" err="1" smtClean="0"/>
              <a:t>Pyralidae</a:t>
            </a:r>
            <a:r>
              <a:rPr lang="en-US" dirty="0" smtClean="0"/>
              <a:t>)</a:t>
            </a:r>
            <a:endParaRPr lang="en-US" dirty="0"/>
          </a:p>
        </p:txBody>
      </p:sp>
      <p:pic>
        <p:nvPicPr>
          <p:cNvPr id="46082" name="Picture 2" descr="http://www.corbisimages.com/images/Corbis-42-27851554.jpg?size=67&amp;uid=6a752ae0-7f88-4743-abae-a3f12ec73842"/>
          <p:cNvPicPr>
            <a:picLocks noChangeAspect="1" noChangeArrowheads="1"/>
          </p:cNvPicPr>
          <p:nvPr/>
        </p:nvPicPr>
        <p:blipFill>
          <a:blip r:embed="rId3" cstate="print"/>
          <a:srcRect/>
          <a:stretch>
            <a:fillRect/>
          </a:stretch>
        </p:blipFill>
        <p:spPr bwMode="auto">
          <a:xfrm>
            <a:off x="5181600" y="914400"/>
            <a:ext cx="3181985" cy="3936476"/>
          </a:xfrm>
          <a:prstGeom prst="rect">
            <a:avLst/>
          </a:prstGeom>
          <a:ln>
            <a:noFill/>
          </a:ln>
          <a:effectLst>
            <a:softEdge rad="317500"/>
          </a:effectLst>
        </p:spPr>
      </p:pic>
      <p:pic>
        <p:nvPicPr>
          <p:cNvPr id="46084" name="Picture 4" descr="http://14.139.94.102/diagnostic/disease_images/l_lf_adult_1310652473.jpg"/>
          <p:cNvPicPr>
            <a:picLocks noChangeAspect="1" noChangeArrowheads="1"/>
          </p:cNvPicPr>
          <p:nvPr/>
        </p:nvPicPr>
        <p:blipFill>
          <a:blip r:embed="rId4" cstate="print"/>
          <a:srcRect/>
          <a:stretch>
            <a:fillRect/>
          </a:stretch>
        </p:blipFill>
        <p:spPr bwMode="auto">
          <a:xfrm>
            <a:off x="381000" y="990600"/>
            <a:ext cx="3352800" cy="4749800"/>
          </a:xfrm>
          <a:prstGeom prst="rect">
            <a:avLst/>
          </a:prstGeom>
          <a:ln>
            <a:noFill/>
          </a:ln>
          <a:effectLst>
            <a:softEdge rad="317500"/>
          </a:effectLst>
        </p:spPr>
      </p:pic>
      <p:pic>
        <p:nvPicPr>
          <p:cNvPr id="46086" name="Picture 6" descr="http://blogfiles8.naver.net/data11/2005/8/10/39/%BA%AD-%C8%A4%B8%ED%B3%AA%B9%E6-11429-ipmkorea.jpg"/>
          <p:cNvPicPr>
            <a:picLocks noChangeAspect="1" noChangeArrowheads="1"/>
          </p:cNvPicPr>
          <p:nvPr/>
        </p:nvPicPr>
        <p:blipFill>
          <a:blip r:embed="rId5" cstate="print"/>
          <a:srcRect/>
          <a:stretch>
            <a:fillRect/>
          </a:stretch>
        </p:blipFill>
        <p:spPr bwMode="auto">
          <a:xfrm>
            <a:off x="2743200" y="3800474"/>
            <a:ext cx="4591050" cy="3057526"/>
          </a:xfrm>
          <a:prstGeom prst="rect">
            <a:avLst/>
          </a:prstGeom>
          <a:ln>
            <a:noFill/>
          </a:ln>
          <a:effectLst>
            <a:softEdge rad="317500"/>
          </a:effectLst>
        </p:spPr>
      </p:pic>
    </p:spTree>
    <p:extLst>
      <p:ext uri="{BB962C8B-B14F-4D97-AF65-F5344CB8AC3E}">
        <p14:creationId xmlns:p14="http://schemas.microsoft.com/office/powerpoint/2010/main" val="1904496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849</Words>
  <Application>Microsoft Office PowerPoint</Application>
  <PresentationFormat>On-screen Show (4:3)</PresentationFormat>
  <Paragraphs>78</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Hafiz Abdul Ghafoor</dc:creator>
  <cp:lastModifiedBy>Hafiz Abdul Ghafoor</cp:lastModifiedBy>
  <cp:revision>1</cp:revision>
  <dcterms:created xsi:type="dcterms:W3CDTF">2020-05-02T07:16:37Z</dcterms:created>
  <dcterms:modified xsi:type="dcterms:W3CDTF">2020-05-02T07:16:55Z</dcterms:modified>
</cp:coreProperties>
</file>