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p:scale>
          <a:sx n="75" d="100"/>
          <a:sy n="75" d="100"/>
        </p:scale>
        <p:origin x="-1824" y="-3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65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positivepsychology.com/therapy-interventions-techniques/"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positivepsychology.com/self-expressive-writing-worksheets-collection-11-pdfs/"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positivepsychology.com/psychotherap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Positive Psychotherapy</a:t>
            </a:r>
            <a:endParaRPr lang="en-US" dirty="0"/>
          </a:p>
        </p:txBody>
      </p:sp>
      <p:sp>
        <p:nvSpPr>
          <p:cNvPr id="3" name="Subtitle 2"/>
          <p:cNvSpPr>
            <a:spLocks noGrp="1"/>
          </p:cNvSpPr>
          <p:nvPr>
            <p:ph type="subTitle" idx="1"/>
          </p:nvPr>
        </p:nvSpPr>
        <p:spPr/>
        <p:txBody>
          <a:bodyPr/>
          <a:lstStyle/>
          <a:p>
            <a:r>
              <a:rPr lang="en-US" dirty="0" smtClean="0"/>
              <a:t>BS 8 </a:t>
            </a:r>
            <a:endParaRPr lang="en-US" dirty="0"/>
          </a:p>
        </p:txBody>
      </p:sp>
    </p:spTree>
    <p:extLst>
      <p:ext uri="{BB962C8B-B14F-4D97-AF65-F5344CB8AC3E}">
        <p14:creationId xmlns:p14="http://schemas.microsoft.com/office/powerpoint/2010/main" val="1036655053"/>
      </p:ext>
    </p:extLst>
  </p:cSld>
  <p:clrMapOvr>
    <a:masterClrMapping/>
  </p:clrMapOvr>
  <mc:AlternateContent xmlns:mc="http://schemas.openxmlformats.org/markup-compatibility/2006" xmlns:p14="http://schemas.microsoft.com/office/powerpoint/2010/main">
    <mc:Choice Requires="p14">
      <p:transition spd="slow" p14:dur="2000" advTm="2369"/>
    </mc:Choice>
    <mc:Fallback xmlns="">
      <p:transition spd="slow" advTm="2369"/>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a:t>
            </a:r>
            <a:endParaRPr lang="en-US" dirty="0"/>
          </a:p>
        </p:txBody>
      </p:sp>
      <p:sp>
        <p:nvSpPr>
          <p:cNvPr id="3" name="Content Placeholder 2"/>
          <p:cNvSpPr>
            <a:spLocks noGrp="1"/>
          </p:cNvSpPr>
          <p:nvPr>
            <p:ph idx="1"/>
          </p:nvPr>
        </p:nvSpPr>
        <p:spPr/>
        <p:txBody>
          <a:bodyPr/>
          <a:lstStyle/>
          <a:p>
            <a:r>
              <a:rPr lang="en-US" dirty="0"/>
              <a:t>where the individual provides an account of the issues, challenges, or situations that are upsetting them and those that are making them happy.</a:t>
            </a:r>
          </a:p>
        </p:txBody>
      </p:sp>
    </p:spTree>
    <p:extLst>
      <p:ext uri="{BB962C8B-B14F-4D97-AF65-F5344CB8AC3E}">
        <p14:creationId xmlns:p14="http://schemas.microsoft.com/office/powerpoint/2010/main" val="1329321497"/>
      </p:ext>
    </p:extLst>
  </p:cSld>
  <p:clrMapOvr>
    <a:masterClrMapping/>
  </p:clrMapOvr>
  <mc:AlternateContent xmlns:mc="http://schemas.openxmlformats.org/markup-compatibility/2006" xmlns:p14="http://schemas.microsoft.com/office/powerpoint/2010/main">
    <mc:Choice Requires="p14">
      <p:transition spd="slow" p14:dur="2000" advTm="29390"/>
    </mc:Choice>
    <mc:Fallback xmlns="">
      <p:transition spd="slow" advTm="2939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inventory</a:t>
            </a:r>
            <a:endParaRPr lang="en-US" dirty="0"/>
          </a:p>
        </p:txBody>
      </p:sp>
      <p:sp>
        <p:nvSpPr>
          <p:cNvPr id="3" name="Content Placeholder 2"/>
          <p:cNvSpPr>
            <a:spLocks noGrp="1"/>
          </p:cNvSpPr>
          <p:nvPr>
            <p:ph idx="1"/>
          </p:nvPr>
        </p:nvSpPr>
        <p:spPr/>
        <p:txBody>
          <a:bodyPr/>
          <a:lstStyle/>
          <a:p>
            <a:r>
              <a:rPr lang="en-US" dirty="0"/>
              <a:t>where the therapist and individual work together to explore and highlight the correlation between negative feelings/symptoms and the individual’s true capabilities</a:t>
            </a:r>
          </a:p>
        </p:txBody>
      </p:sp>
    </p:spTree>
    <p:extLst>
      <p:ext uri="{BB962C8B-B14F-4D97-AF65-F5344CB8AC3E}">
        <p14:creationId xmlns:p14="http://schemas.microsoft.com/office/powerpoint/2010/main" val="3904845344"/>
      </p:ext>
    </p:extLst>
  </p:cSld>
  <p:clrMapOvr>
    <a:masterClrMapping/>
  </p:clrMapOvr>
  <mc:AlternateContent xmlns:mc="http://schemas.openxmlformats.org/markup-compatibility/2006" xmlns:p14="http://schemas.microsoft.com/office/powerpoint/2010/main">
    <mc:Choice Requires="p14">
      <p:transition spd="slow" p14:dur="2000" advTm="19475"/>
    </mc:Choice>
    <mc:Fallback xmlns="">
      <p:transition spd="slow" advTm="19475"/>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Situational support</a:t>
            </a:r>
            <a:endParaRPr lang="en-US" dirty="0"/>
          </a:p>
        </p:txBody>
      </p:sp>
      <p:sp>
        <p:nvSpPr>
          <p:cNvPr id="3" name="Content Placeholder 2"/>
          <p:cNvSpPr>
            <a:spLocks noGrp="1"/>
          </p:cNvSpPr>
          <p:nvPr>
            <p:ph idx="1"/>
          </p:nvPr>
        </p:nvSpPr>
        <p:spPr/>
        <p:txBody>
          <a:bodyPr/>
          <a:lstStyle/>
          <a:p>
            <a:r>
              <a:rPr lang="en-US" dirty="0"/>
              <a:t>where the individual is asked to focus on their positive traits and those of the people around them who significantly offer them support.</a:t>
            </a:r>
          </a:p>
        </p:txBody>
      </p:sp>
    </p:spTree>
    <p:extLst>
      <p:ext uri="{BB962C8B-B14F-4D97-AF65-F5344CB8AC3E}">
        <p14:creationId xmlns:p14="http://schemas.microsoft.com/office/powerpoint/2010/main" val="2825638108"/>
      </p:ext>
    </p:extLst>
  </p:cSld>
  <p:clrMapOvr>
    <a:masterClrMapping/>
  </p:clrMapOvr>
  <mc:AlternateContent xmlns:mc="http://schemas.openxmlformats.org/markup-compatibility/2006" xmlns:p14="http://schemas.microsoft.com/office/powerpoint/2010/main">
    <mc:Choice Requires="p14">
      <p:transition spd="slow" p14:dur="2000" advTm="15754"/>
    </mc:Choice>
    <mc:Fallback xmlns="">
      <p:transition spd="slow" advTm="15754"/>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Verbalization </a:t>
            </a:r>
            <a:endParaRPr lang="en-US" dirty="0"/>
          </a:p>
        </p:txBody>
      </p:sp>
      <p:sp>
        <p:nvSpPr>
          <p:cNvPr id="3" name="Content Placeholder 2"/>
          <p:cNvSpPr>
            <a:spLocks noGrp="1"/>
          </p:cNvSpPr>
          <p:nvPr>
            <p:ph idx="1"/>
          </p:nvPr>
        </p:nvSpPr>
        <p:spPr/>
        <p:txBody>
          <a:bodyPr/>
          <a:lstStyle/>
          <a:p>
            <a:r>
              <a:rPr lang="en-US" dirty="0"/>
              <a:t>where the individual is encouraged to verbally discuss and talk openly about any negative feelings, challenges, or symptoms.</a:t>
            </a:r>
            <a:br>
              <a:rPr lang="en-US" dirty="0"/>
            </a:br>
            <a:endParaRPr lang="en-US" dirty="0"/>
          </a:p>
        </p:txBody>
      </p:sp>
    </p:spTree>
    <p:extLst>
      <p:ext uri="{BB962C8B-B14F-4D97-AF65-F5344CB8AC3E}">
        <p14:creationId xmlns:p14="http://schemas.microsoft.com/office/powerpoint/2010/main" val="2558321135"/>
      </p:ext>
    </p:extLst>
  </p:cSld>
  <p:clrMapOvr>
    <a:masterClrMapping/>
  </p:clrMapOvr>
  <mc:AlternateContent xmlns:mc="http://schemas.openxmlformats.org/markup-compatibility/2006" xmlns:p14="http://schemas.microsoft.com/office/powerpoint/2010/main">
    <mc:Choice Requires="p14">
      <p:transition spd="slow" p14:dur="2000" advTm="20777"/>
    </mc:Choice>
    <mc:Fallback xmlns="">
      <p:transition spd="slow" advTm="20777"/>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of goals </a:t>
            </a:r>
            <a:endParaRPr lang="en-US" dirty="0"/>
          </a:p>
        </p:txBody>
      </p:sp>
      <p:sp>
        <p:nvSpPr>
          <p:cNvPr id="3" name="Content Placeholder 2"/>
          <p:cNvSpPr>
            <a:spLocks noGrp="1"/>
          </p:cNvSpPr>
          <p:nvPr>
            <p:ph idx="1"/>
          </p:nvPr>
        </p:nvSpPr>
        <p:spPr/>
        <p:txBody>
          <a:bodyPr/>
          <a:lstStyle/>
          <a:p>
            <a:r>
              <a:rPr lang="en-US" dirty="0"/>
              <a:t>where the individual is invited to turn their focus to the future, setting positive goals, and envisioning the positive feelings they want to cultivate, as well as connecting these with their unique strengths.</a:t>
            </a:r>
          </a:p>
        </p:txBody>
      </p:sp>
    </p:spTree>
    <p:extLst>
      <p:ext uri="{BB962C8B-B14F-4D97-AF65-F5344CB8AC3E}">
        <p14:creationId xmlns:p14="http://schemas.microsoft.com/office/powerpoint/2010/main" val="3792832705"/>
      </p:ext>
    </p:extLst>
  </p:cSld>
  <p:clrMapOvr>
    <a:masterClrMapping/>
  </p:clrMapOvr>
  <mc:AlternateContent xmlns:mc="http://schemas.openxmlformats.org/markup-compatibility/2006" xmlns:p14="http://schemas.microsoft.com/office/powerpoint/2010/main">
    <mc:Choice Requires="p14">
      <p:transition spd="slow" p14:dur="2000" advTm="77451"/>
    </mc:Choice>
    <mc:Fallback xmlns="">
      <p:transition spd="slow" advTm="77451"/>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Another core component of PPT is the emphasis it places on core capabilities. According to PPT theory, everyone – regardless of gender, age, class, ethnicity, or preconceived ideas of their mental health – has two core capabilities</a:t>
            </a:r>
            <a:r>
              <a:rPr lang="en-US" dirty="0" smtClean="0"/>
              <a:t>:</a:t>
            </a:r>
          </a:p>
          <a:p>
            <a:r>
              <a:rPr lang="en-US" dirty="0" smtClean="0"/>
              <a:t>Capability of love </a:t>
            </a:r>
          </a:p>
          <a:p>
            <a:r>
              <a:rPr lang="en-US" dirty="0" smtClean="0"/>
              <a:t>Capability of perception</a:t>
            </a:r>
            <a:endParaRPr lang="en-US" dirty="0"/>
          </a:p>
        </p:txBody>
      </p:sp>
    </p:spTree>
    <p:extLst>
      <p:ext uri="{BB962C8B-B14F-4D97-AF65-F5344CB8AC3E}">
        <p14:creationId xmlns:p14="http://schemas.microsoft.com/office/powerpoint/2010/main" val="3104528563"/>
      </p:ext>
    </p:extLst>
  </p:cSld>
  <p:clrMapOvr>
    <a:masterClrMapping/>
  </p:clrMapOvr>
  <mc:AlternateContent xmlns:mc="http://schemas.openxmlformats.org/markup-compatibility/2006" xmlns:p14="http://schemas.microsoft.com/office/powerpoint/2010/main">
    <mc:Choice Requires="p14">
      <p:transition spd="slow" p14:dur="2000" advTm="13621"/>
    </mc:Choice>
    <mc:Fallback xmlns="">
      <p:transition spd="slow" advTm="13621"/>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Capability of love </a:t>
            </a:r>
            <a:endParaRPr lang="en-US" dirty="0"/>
          </a:p>
        </p:txBody>
      </p:sp>
      <p:sp>
        <p:nvSpPr>
          <p:cNvPr id="3" name="Content Placeholder 2"/>
          <p:cNvSpPr>
            <a:spLocks noGrp="1"/>
          </p:cNvSpPr>
          <p:nvPr>
            <p:ph idx="1"/>
          </p:nvPr>
        </p:nvSpPr>
        <p:spPr/>
        <p:txBody>
          <a:bodyPr>
            <a:normAutofit lnSpcReduction="10000"/>
          </a:bodyPr>
          <a:lstStyle/>
          <a:p>
            <a:r>
              <a:rPr lang="en-US" dirty="0"/>
              <a:t>Our ability to develop emotionally and </a:t>
            </a:r>
            <a:r>
              <a:rPr lang="en-US" dirty="0" smtClean="0"/>
              <a:t>develop </a:t>
            </a:r>
            <a:r>
              <a:rPr lang="en-US" dirty="0"/>
              <a:t>interpersonal relationships</a:t>
            </a:r>
            <a:r>
              <a:rPr lang="en-US" dirty="0" smtClean="0"/>
              <a:t>.</a:t>
            </a:r>
          </a:p>
          <a:p>
            <a:endParaRPr lang="en-US" dirty="0" smtClean="0"/>
          </a:p>
          <a:p>
            <a:r>
              <a:rPr lang="en-US" b="1" i="1" dirty="0"/>
              <a:t>Capability of Perception</a:t>
            </a:r>
            <a:r>
              <a:rPr lang="en-US" b="1" dirty="0"/>
              <a:t>: </a:t>
            </a:r>
            <a:r>
              <a:rPr lang="en-US" dirty="0"/>
              <a:t>Our ability to draw connections between the different areas of life with more significant reasons behind the meaning of not only our own existence but the existence of everything around us.</a:t>
            </a:r>
            <a:br>
              <a:rPr lang="en-US" dirty="0"/>
            </a:br>
            <a:endParaRPr lang="en-US" dirty="0"/>
          </a:p>
        </p:txBody>
      </p:sp>
    </p:spTree>
    <p:extLst>
      <p:ext uri="{BB962C8B-B14F-4D97-AF65-F5344CB8AC3E}">
        <p14:creationId xmlns:p14="http://schemas.microsoft.com/office/powerpoint/2010/main" val="662790258"/>
      </p:ext>
    </p:extLst>
  </p:cSld>
  <p:clrMapOvr>
    <a:masterClrMapping/>
  </p:clrMapOvr>
  <mc:AlternateContent xmlns:mc="http://schemas.openxmlformats.org/markup-compatibility/2006" xmlns:p14="http://schemas.microsoft.com/office/powerpoint/2010/main">
    <mc:Choice Requires="p14">
      <p:transition spd="slow" p14:dur="2000" advTm="69194"/>
    </mc:Choice>
    <mc:Fallback xmlns="">
      <p:transition spd="slow" advTm="69194"/>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a:t>Pesechkian</a:t>
            </a:r>
            <a:r>
              <a:rPr lang="en-US" dirty="0"/>
              <a:t> (1979) concluded that these two core capabilities are what lay behind our further abilities. PPT seeks to explore an individual’s two core capabilities to understand better and, where appropriate, address imbalances to create additional positive outcomes</a:t>
            </a:r>
          </a:p>
        </p:txBody>
      </p:sp>
    </p:spTree>
    <p:extLst>
      <p:ext uri="{BB962C8B-B14F-4D97-AF65-F5344CB8AC3E}">
        <p14:creationId xmlns:p14="http://schemas.microsoft.com/office/powerpoint/2010/main" val="1189135116"/>
      </p:ext>
    </p:extLst>
  </p:cSld>
  <p:clrMapOvr>
    <a:masterClrMapping/>
  </p:clrMapOvr>
  <mc:AlternateContent xmlns:mc="http://schemas.openxmlformats.org/markup-compatibility/2006" xmlns:p14="http://schemas.microsoft.com/office/powerpoint/2010/main">
    <mc:Choice Requires="p14">
      <p:transition spd="slow" p14:dur="2000" advTm="18064"/>
    </mc:Choice>
    <mc:Fallback xmlns="">
      <p:transition spd="slow" advTm="18064"/>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t>Nossrat</a:t>
            </a:r>
            <a:r>
              <a:rPr lang="en-US" b="1" dirty="0"/>
              <a:t> </a:t>
            </a:r>
            <a:r>
              <a:rPr lang="en-US" b="1" dirty="0" err="1"/>
              <a:t>Peseschkian’s</a:t>
            </a:r>
            <a:r>
              <a:rPr lang="en-US" b="1" dirty="0"/>
              <a:t> Work and A Brief History of Positive Psychotherapy</a:t>
            </a:r>
            <a:br>
              <a:rPr lang="en-US" b="1"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a:t>Most notably is </a:t>
            </a:r>
            <a:r>
              <a:rPr lang="en-US" dirty="0" err="1"/>
              <a:t>Nossrat</a:t>
            </a:r>
            <a:r>
              <a:rPr lang="en-US" dirty="0"/>
              <a:t> </a:t>
            </a:r>
            <a:r>
              <a:rPr lang="en-US" dirty="0" err="1"/>
              <a:t>Peseschkian</a:t>
            </a:r>
            <a:r>
              <a:rPr lang="en-US" dirty="0"/>
              <a:t>, an Iranian-born psychotherapist, psychiatrist, and neurologist, who set up practice in Germany in the 1960s.</a:t>
            </a:r>
          </a:p>
          <a:p>
            <a:r>
              <a:rPr lang="en-US" dirty="0"/>
              <a:t>Influenced by humanist psychology, meetings with multiple influential psychologists, and spiritual practitioners, as well as his own experiences working with clients across more than twenty cultures, </a:t>
            </a:r>
            <a:r>
              <a:rPr lang="en-US" dirty="0" err="1"/>
              <a:t>Peseschkian</a:t>
            </a:r>
            <a:r>
              <a:rPr lang="en-US" dirty="0"/>
              <a:t> wanted to create an integrative therapy </a:t>
            </a:r>
            <a:r>
              <a:rPr lang="en-US" dirty="0" smtClean="0"/>
              <a:t>(</a:t>
            </a:r>
            <a:r>
              <a:rPr lang="en-US" b="1" dirty="0"/>
              <a:t>Integrative therapy</a:t>
            </a:r>
            <a:r>
              <a:rPr lang="en-US" dirty="0"/>
              <a:t> is a progressive form of </a:t>
            </a:r>
            <a:r>
              <a:rPr lang="en-US" b="1" dirty="0"/>
              <a:t>psychotherapy</a:t>
            </a:r>
            <a:r>
              <a:rPr lang="en-US" dirty="0"/>
              <a:t> that combines different </a:t>
            </a:r>
            <a:r>
              <a:rPr lang="en-US" b="1" dirty="0"/>
              <a:t>therapeutic</a:t>
            </a:r>
            <a:r>
              <a:rPr lang="en-US" dirty="0"/>
              <a:t> tools and approaches to fit the needs of the individual client</a:t>
            </a:r>
            <a:r>
              <a:rPr lang="en-US" dirty="0" smtClean="0"/>
              <a:t>.) model </a:t>
            </a:r>
            <a:r>
              <a:rPr lang="en-US" dirty="0"/>
              <a:t>that focused on positive experiences alongside being culturally sensitive.</a:t>
            </a:r>
          </a:p>
          <a:p>
            <a:endParaRPr lang="en-US" dirty="0"/>
          </a:p>
        </p:txBody>
      </p:sp>
    </p:spTree>
    <p:extLst>
      <p:ext uri="{BB962C8B-B14F-4D97-AF65-F5344CB8AC3E}">
        <p14:creationId xmlns:p14="http://schemas.microsoft.com/office/powerpoint/2010/main" val="142122959"/>
      </p:ext>
    </p:extLst>
  </p:cSld>
  <p:clrMapOvr>
    <a:masterClrMapping/>
  </p:clrMapOvr>
  <mc:AlternateContent xmlns:mc="http://schemas.openxmlformats.org/markup-compatibility/2006" xmlns:p14="http://schemas.microsoft.com/office/powerpoint/2010/main">
    <mc:Choice Requires="p14">
      <p:transition spd="slow" p14:dur="2000" advTm="39081"/>
    </mc:Choice>
    <mc:Fallback xmlns="">
      <p:transition spd="slow" advTm="39081"/>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85000" lnSpcReduction="20000"/>
          </a:bodyPr>
          <a:lstStyle/>
          <a:p>
            <a:r>
              <a:rPr lang="en-US" dirty="0"/>
              <a:t>In the 1970s, </a:t>
            </a:r>
            <a:r>
              <a:rPr lang="en-US" dirty="0" err="1"/>
              <a:t>Peseschkian</a:t>
            </a:r>
            <a:r>
              <a:rPr lang="en-US" dirty="0"/>
              <a:t> began to deliver lectures around his therapy model and published four books based on PPT during this time. In the early 1970s, </a:t>
            </a:r>
            <a:r>
              <a:rPr lang="en-US" dirty="0" err="1"/>
              <a:t>Peseschkian</a:t>
            </a:r>
            <a:r>
              <a:rPr lang="en-US" dirty="0"/>
              <a:t> referred to his model as ‘Differentiation Analysis.’</a:t>
            </a:r>
          </a:p>
          <a:p>
            <a:r>
              <a:rPr lang="en-US" dirty="0"/>
              <a:t>In 1977 he published his first book, ‘</a:t>
            </a:r>
            <a:r>
              <a:rPr lang="en-US" i="1" dirty="0"/>
              <a:t>Positive Psychotherapy,’</a:t>
            </a:r>
            <a:r>
              <a:rPr lang="en-US" dirty="0"/>
              <a:t> and in so doing renamed his approach. During this time, PPT gained further acknowledgment with structured training and the founding of the </a:t>
            </a:r>
            <a:r>
              <a:rPr lang="en-US" i="1" dirty="0"/>
              <a:t>Psychotherapeutic Group of Wiesbaden</a:t>
            </a:r>
            <a:r>
              <a:rPr lang="en-US" dirty="0"/>
              <a:t>, </a:t>
            </a:r>
            <a:r>
              <a:rPr lang="en-US" i="1" dirty="0"/>
              <a:t>The German Association for Positive Psychotherapy,</a:t>
            </a:r>
            <a:r>
              <a:rPr lang="en-US" dirty="0"/>
              <a:t> and the </a:t>
            </a:r>
            <a:r>
              <a:rPr lang="en-US" i="1" dirty="0"/>
              <a:t>Journal of Positive Psychotherapy</a:t>
            </a:r>
            <a:r>
              <a:rPr lang="en-US" dirty="0"/>
              <a:t> in 1979.</a:t>
            </a:r>
          </a:p>
          <a:p>
            <a:endParaRPr lang="en-US" dirty="0"/>
          </a:p>
        </p:txBody>
      </p:sp>
    </p:spTree>
    <p:extLst>
      <p:ext uri="{BB962C8B-B14F-4D97-AF65-F5344CB8AC3E}">
        <p14:creationId xmlns:p14="http://schemas.microsoft.com/office/powerpoint/2010/main" val="3601132501"/>
      </p:ext>
    </p:extLst>
  </p:cSld>
  <p:clrMapOvr>
    <a:masterClrMapping/>
  </p:clrMapOvr>
  <mc:AlternateContent xmlns:mc="http://schemas.openxmlformats.org/markup-compatibility/2006" xmlns:p14="http://schemas.microsoft.com/office/powerpoint/2010/main">
    <mc:Choice Requires="p14">
      <p:transition spd="slow" p14:dur="2000" advTm="7106"/>
    </mc:Choice>
    <mc:Fallback xmlns="">
      <p:transition spd="slow" advTm="7106"/>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Positive Psychotherapy (PPT) is a relatively new therapeutic approach, influenced by both the humanistic and psychodynamic approaches towards diagnosis and treatment. Its core focus is on moving away from what’s ‘wrong’ or the negative aspects of an individual, and instead move towards what’s good and positive.</a:t>
            </a:r>
          </a:p>
        </p:txBody>
      </p:sp>
    </p:spTree>
    <p:extLst>
      <p:ext uri="{BB962C8B-B14F-4D97-AF65-F5344CB8AC3E}">
        <p14:creationId xmlns:p14="http://schemas.microsoft.com/office/powerpoint/2010/main" val="1574557603"/>
      </p:ext>
    </p:extLst>
  </p:cSld>
  <p:clrMapOvr>
    <a:masterClrMapping/>
  </p:clrMapOvr>
  <mc:AlternateContent xmlns:mc="http://schemas.openxmlformats.org/markup-compatibility/2006" xmlns:p14="http://schemas.microsoft.com/office/powerpoint/2010/main">
    <mc:Choice Requires="p14">
      <p:transition spd="slow" p14:dur="2000" advTm="29846"/>
    </mc:Choice>
    <mc:Fallback xmlns="">
      <p:transition spd="slow" advTm="29846"/>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85000" lnSpcReduction="10000"/>
          </a:bodyPr>
          <a:lstStyle/>
          <a:p>
            <a:r>
              <a:rPr lang="en-US" b="1" dirty="0"/>
              <a:t>Fordyce (1977) </a:t>
            </a:r>
            <a:r>
              <a:rPr lang="en-US" dirty="0"/>
              <a:t>developed a ‘Happiness’ intervention and worked with students to help them utilize a series of </a:t>
            </a:r>
            <a:r>
              <a:rPr lang="en-US" b="1" dirty="0"/>
              <a:t>14 tactics </a:t>
            </a:r>
            <a:r>
              <a:rPr lang="en-US" dirty="0"/>
              <a:t>aimed at assisting them in developing a better sense of well-being and happiness.</a:t>
            </a:r>
          </a:p>
          <a:p>
            <a:r>
              <a:rPr lang="en-US" dirty="0"/>
              <a:t>These tactics came with detailed instructions and included things such as socializing, engaging in meaningful work, deepening close relationships with loved ones, and managing expectations. Fordyce found that those students who used the tactics and instructions reported being happier and showed fewer depressive symptoms over a control group.</a:t>
            </a:r>
          </a:p>
          <a:p>
            <a:endParaRPr lang="en-US" dirty="0"/>
          </a:p>
        </p:txBody>
      </p:sp>
    </p:spTree>
    <p:extLst>
      <p:ext uri="{BB962C8B-B14F-4D97-AF65-F5344CB8AC3E}">
        <p14:creationId xmlns:p14="http://schemas.microsoft.com/office/powerpoint/2010/main" val="3008381722"/>
      </p:ext>
    </p:extLst>
  </p:cSld>
  <p:clrMapOvr>
    <a:masterClrMapping/>
  </p:clrMapOvr>
  <mc:AlternateContent xmlns:mc="http://schemas.openxmlformats.org/markup-compatibility/2006" xmlns:p14="http://schemas.microsoft.com/office/powerpoint/2010/main">
    <mc:Choice Requires="p14">
      <p:transition spd="slow" p14:dur="2000" advTm="38340"/>
    </mc:Choice>
    <mc:Fallback xmlns="">
      <p:transition spd="slow" advTm="38340"/>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Five Benefits of Positive Psychotherapy</a:t>
            </a:r>
            <a:br>
              <a:rPr lang="en-US" b="1" dirty="0"/>
            </a:br>
            <a:endParaRPr lang="en-US" dirty="0"/>
          </a:p>
        </p:txBody>
      </p:sp>
      <p:sp>
        <p:nvSpPr>
          <p:cNvPr id="3" name="Content Placeholder 2"/>
          <p:cNvSpPr>
            <a:spLocks noGrp="1"/>
          </p:cNvSpPr>
          <p:nvPr>
            <p:ph idx="1"/>
          </p:nvPr>
        </p:nvSpPr>
        <p:spPr/>
        <p:txBody>
          <a:bodyPr>
            <a:normAutofit lnSpcReduction="10000"/>
          </a:bodyPr>
          <a:lstStyle/>
          <a:p>
            <a:r>
              <a:rPr lang="en-US" dirty="0" smtClean="0"/>
              <a:t>Empowers the individual </a:t>
            </a:r>
          </a:p>
          <a:p>
            <a:r>
              <a:rPr lang="en-US" b="1" dirty="0"/>
              <a:t>Positive Reframing of Negative Symptoms and a Focus on Balance</a:t>
            </a:r>
          </a:p>
          <a:p>
            <a:r>
              <a:rPr lang="en-US" b="1" dirty="0"/>
              <a:t>Acknowledges and Supports Cultural Transitions and Differences</a:t>
            </a:r>
          </a:p>
          <a:p>
            <a:r>
              <a:rPr lang="en-US" b="1" dirty="0"/>
              <a:t>Better Management of Expectations and Therapy Outcomes</a:t>
            </a:r>
          </a:p>
          <a:p>
            <a:r>
              <a:rPr lang="en-US" b="1" dirty="0"/>
              <a:t>Proven to Help a Range of Mental Health Conditions</a:t>
            </a:r>
          </a:p>
          <a:p>
            <a:endParaRPr lang="en-US" dirty="0"/>
          </a:p>
        </p:txBody>
      </p:sp>
    </p:spTree>
    <p:extLst>
      <p:ext uri="{BB962C8B-B14F-4D97-AF65-F5344CB8AC3E}">
        <p14:creationId xmlns:p14="http://schemas.microsoft.com/office/powerpoint/2010/main" val="2808464466"/>
      </p:ext>
    </p:extLst>
  </p:cSld>
  <p:clrMapOvr>
    <a:masterClrMapping/>
  </p:clrMapOvr>
  <mc:AlternateContent xmlns:mc="http://schemas.openxmlformats.org/markup-compatibility/2006" xmlns:p14="http://schemas.microsoft.com/office/powerpoint/2010/main">
    <mc:Choice Requires="p14">
      <p:transition spd="slow" p14:dur="2000" advTm="4462"/>
    </mc:Choice>
    <mc:Fallback xmlns="">
      <p:transition spd="slow" advTm="4462"/>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Empowers the individual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r>
              <a:rPr lang="en-US" dirty="0"/>
              <a:t>As PPT places a strong emphasis on helping the individual to examine their strengths, skills, and capabilities in a positively reframed manner, it increases their sense of empowerment and control over the different areas of their life, as well as their capacity to handle challenges and negative experiences (Rashid, 2014).</a:t>
            </a:r>
          </a:p>
          <a:p>
            <a:r>
              <a:rPr lang="en-US" dirty="0"/>
              <a:t>The therapist’s role in the client-therapist relationship is to encourage the individual to uncover things on their own terms. It places the good with the bad, helping individuals find the balance they need to accept all parts of themselves.</a:t>
            </a:r>
          </a:p>
          <a:p>
            <a:r>
              <a:rPr lang="en-US" dirty="0"/>
              <a:t>This integration of skills, weaknesses, virtues, vulnerabilities, and strengths helps to build a more balanced perspective rather than reducing individuals to merely their symptoms or what challenges them.</a:t>
            </a:r>
          </a:p>
          <a:p>
            <a:endParaRPr lang="en-US" dirty="0"/>
          </a:p>
        </p:txBody>
      </p:sp>
    </p:spTree>
    <p:extLst>
      <p:ext uri="{BB962C8B-B14F-4D97-AF65-F5344CB8AC3E}">
        <p14:creationId xmlns:p14="http://schemas.microsoft.com/office/powerpoint/2010/main" val="2210704577"/>
      </p:ext>
    </p:extLst>
  </p:cSld>
  <p:clrMapOvr>
    <a:masterClrMapping/>
  </p:clrMapOvr>
  <mc:AlternateContent xmlns:mc="http://schemas.openxmlformats.org/markup-compatibility/2006" xmlns:p14="http://schemas.microsoft.com/office/powerpoint/2010/main">
    <mc:Choice Requires="p14">
      <p:transition spd="slow" p14:dur="2000" advTm="40359"/>
    </mc:Choice>
    <mc:Fallback xmlns="">
      <p:transition spd="slow" advTm="40359"/>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a:t>
            </a:r>
            <a:endParaRPr lang="en-US" dirty="0"/>
          </a:p>
        </p:txBody>
      </p:sp>
      <p:sp>
        <p:nvSpPr>
          <p:cNvPr id="3" name="Content Placeholder 2"/>
          <p:cNvSpPr>
            <a:spLocks noGrp="1"/>
          </p:cNvSpPr>
          <p:nvPr>
            <p:ph idx="1"/>
          </p:nvPr>
        </p:nvSpPr>
        <p:spPr/>
        <p:txBody>
          <a:bodyPr>
            <a:normAutofit fontScale="92500" lnSpcReduction="20000"/>
          </a:bodyPr>
          <a:lstStyle/>
          <a:p>
            <a:r>
              <a:rPr lang="en-US" dirty="0"/>
              <a:t>A great benefit of PPT is how it brings the negative in line with the positive. Although it might sound like the model only focuses on positive and dismisses the negative, it focuses more on bringing the two into alignment and balance.</a:t>
            </a:r>
          </a:p>
          <a:p>
            <a:r>
              <a:rPr lang="en-US" dirty="0"/>
              <a:t>This approach helps individuals to better understand their strengths and skills, where they might have gaps and how these can perpetuate negative feelings or imbalances if not addressed appropriately.</a:t>
            </a:r>
          </a:p>
          <a:p>
            <a:endParaRPr lang="en-US" dirty="0"/>
          </a:p>
        </p:txBody>
      </p:sp>
    </p:spTree>
    <p:extLst>
      <p:ext uri="{BB962C8B-B14F-4D97-AF65-F5344CB8AC3E}">
        <p14:creationId xmlns:p14="http://schemas.microsoft.com/office/powerpoint/2010/main" val="1446246562"/>
      </p:ext>
    </p:extLst>
  </p:cSld>
  <p:clrMapOvr>
    <a:masterClrMapping/>
  </p:clrMapOvr>
  <mc:AlternateContent xmlns:mc="http://schemas.openxmlformats.org/markup-compatibility/2006" xmlns:p14="http://schemas.microsoft.com/office/powerpoint/2010/main">
    <mc:Choice Requires="p14">
      <p:transition spd="slow" p14:dur="2000" advTm="13649"/>
    </mc:Choice>
    <mc:Fallback xmlns="">
      <p:transition spd="slow" advTm="13649"/>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a:t>
            </a:r>
            <a:endParaRPr lang="en-US" dirty="0"/>
          </a:p>
        </p:txBody>
      </p:sp>
      <p:sp>
        <p:nvSpPr>
          <p:cNvPr id="3" name="Content Placeholder 2"/>
          <p:cNvSpPr>
            <a:spLocks noGrp="1"/>
          </p:cNvSpPr>
          <p:nvPr>
            <p:ph idx="1"/>
          </p:nvPr>
        </p:nvSpPr>
        <p:spPr/>
        <p:txBody>
          <a:bodyPr>
            <a:normAutofit fontScale="77500" lnSpcReduction="20000"/>
          </a:bodyPr>
          <a:lstStyle/>
          <a:p>
            <a:r>
              <a:rPr lang="en-US" dirty="0"/>
              <a:t>Because PPT encourages empowerment on the individual, it can help them to feel more in control across different areas of their life, even when it might feel that external circumstances are taking over. This has proven especially beneficial for individuals experiencing conflict in multi-cultural environments or relationships.</a:t>
            </a:r>
          </a:p>
          <a:p>
            <a:r>
              <a:rPr lang="en-US" dirty="0" err="1"/>
              <a:t>Bontcheva</a:t>
            </a:r>
            <a:r>
              <a:rPr lang="en-US" dirty="0"/>
              <a:t> and </a:t>
            </a:r>
            <a:r>
              <a:rPr lang="en-US" dirty="0" err="1"/>
              <a:t>Huysse-Gaytandjieva</a:t>
            </a:r>
            <a:r>
              <a:rPr lang="en-US" dirty="0"/>
              <a:t> (2013) explored migration and the challenges faced by those who had moved to new countries and cultures. They found that those who applied positive psychotherapy techniques were better able to overcome these challenges, with two-thirds of participants reporting depressive symptoms were entirely resolved.</a:t>
            </a:r>
          </a:p>
          <a:p>
            <a:endParaRPr lang="en-US" dirty="0"/>
          </a:p>
        </p:txBody>
      </p:sp>
    </p:spTree>
    <p:extLst>
      <p:ext uri="{BB962C8B-B14F-4D97-AF65-F5344CB8AC3E}">
        <p14:creationId xmlns:p14="http://schemas.microsoft.com/office/powerpoint/2010/main" val="185283715"/>
      </p:ext>
    </p:extLst>
  </p:cSld>
  <p:clrMapOvr>
    <a:masterClrMapping/>
  </p:clrMapOvr>
  <mc:AlternateContent xmlns:mc="http://schemas.openxmlformats.org/markup-compatibility/2006" xmlns:p14="http://schemas.microsoft.com/office/powerpoint/2010/main">
    <mc:Choice Requires="p14">
      <p:transition spd="slow" p14:dur="2000" advTm="50447"/>
    </mc:Choice>
    <mc:Fallback xmlns="">
      <p:transition spd="slow" advTm="50447"/>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a:t>
            </a:r>
            <a:endParaRPr lang="en-US" dirty="0"/>
          </a:p>
        </p:txBody>
      </p:sp>
      <p:sp>
        <p:nvSpPr>
          <p:cNvPr id="3" name="Content Placeholder 2"/>
          <p:cNvSpPr>
            <a:spLocks noGrp="1"/>
          </p:cNvSpPr>
          <p:nvPr>
            <p:ph idx="1"/>
          </p:nvPr>
        </p:nvSpPr>
        <p:spPr/>
        <p:txBody>
          <a:bodyPr>
            <a:normAutofit fontScale="85000" lnSpcReduction="20000"/>
          </a:bodyPr>
          <a:lstStyle/>
          <a:p>
            <a:r>
              <a:rPr lang="en-US" dirty="0"/>
              <a:t>Another important benefit of PPT is how it acknowledges the importance of the client-therapist relationship, and how the self-directed techniques used are instrumental in helping individuals get the most out of the therapy (Rashid and Seligman, 2018).</a:t>
            </a:r>
          </a:p>
          <a:p>
            <a:r>
              <a:rPr lang="en-US" dirty="0"/>
              <a:t>With a greater sense of awareness for personal capabilities, strengths, and skills, the individual can understand their mental health journey better, and how they can act to improve this. As a result, therapy expectations are better managed, and individuals see the outcome of PPT as being about more than merely eliminating negative symptoms or feelings.</a:t>
            </a:r>
          </a:p>
          <a:p>
            <a:endParaRPr lang="en-US" dirty="0"/>
          </a:p>
        </p:txBody>
      </p:sp>
    </p:spTree>
    <p:extLst>
      <p:ext uri="{BB962C8B-B14F-4D97-AF65-F5344CB8AC3E}">
        <p14:creationId xmlns:p14="http://schemas.microsoft.com/office/powerpoint/2010/main" val="1224398923"/>
      </p:ext>
    </p:extLst>
  </p:cSld>
  <p:clrMapOvr>
    <a:masterClrMapping/>
  </p:clrMapOvr>
  <mc:AlternateContent xmlns:mc="http://schemas.openxmlformats.org/markup-compatibility/2006" xmlns:p14="http://schemas.microsoft.com/office/powerpoint/2010/main">
    <mc:Choice Requires="p14">
      <p:transition spd="slow" p14:dur="2000" advTm="52405"/>
    </mc:Choice>
    <mc:Fallback xmlns="">
      <p:transition spd="slow" advTm="52405"/>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a:t>
            </a:r>
            <a:endParaRPr lang="en-US" dirty="0"/>
          </a:p>
        </p:txBody>
      </p:sp>
      <p:sp>
        <p:nvSpPr>
          <p:cNvPr id="3" name="Content Placeholder 2"/>
          <p:cNvSpPr>
            <a:spLocks noGrp="1"/>
          </p:cNvSpPr>
          <p:nvPr>
            <p:ph idx="1"/>
          </p:nvPr>
        </p:nvSpPr>
        <p:spPr/>
        <p:txBody>
          <a:bodyPr/>
          <a:lstStyle/>
          <a:p>
            <a:r>
              <a:rPr lang="en-US" dirty="0"/>
              <a:t>With its focus on strengths and cultivation of the positive elements of life, PPT has shown to be highly beneficial across a range of mental health conditions including psychosis (</a:t>
            </a:r>
            <a:r>
              <a:rPr lang="en-US" dirty="0" err="1"/>
              <a:t>Schrank</a:t>
            </a:r>
            <a:r>
              <a:rPr lang="en-US" dirty="0"/>
              <a:t> et al., 2016), suicidal ideation (Johnson et al., 2010), depression (Seligman, Rashid, and Parks, 2006, Carver, </a:t>
            </a:r>
            <a:r>
              <a:rPr lang="en-US" dirty="0" err="1"/>
              <a:t>Scheier</a:t>
            </a:r>
            <a:r>
              <a:rPr lang="en-US" dirty="0"/>
              <a:t> and </a:t>
            </a:r>
            <a:r>
              <a:rPr lang="en-US" dirty="0" err="1"/>
              <a:t>Segerstrom</a:t>
            </a:r>
            <a:r>
              <a:rPr lang="en-US" dirty="0"/>
              <a:t>, 2010) and borderline personality disorder (</a:t>
            </a:r>
            <a:r>
              <a:rPr lang="en-US" dirty="0" err="1"/>
              <a:t>Uliaszek</a:t>
            </a:r>
            <a:r>
              <a:rPr lang="en-US" dirty="0"/>
              <a:t>, 2016).</a:t>
            </a:r>
          </a:p>
        </p:txBody>
      </p:sp>
    </p:spTree>
    <p:extLst>
      <p:ext uri="{BB962C8B-B14F-4D97-AF65-F5344CB8AC3E}">
        <p14:creationId xmlns:p14="http://schemas.microsoft.com/office/powerpoint/2010/main" val="1323618256"/>
      </p:ext>
    </p:extLst>
  </p:cSld>
  <p:clrMapOvr>
    <a:masterClrMapping/>
  </p:clrMapOvr>
  <mc:AlternateContent xmlns:mc="http://schemas.openxmlformats.org/markup-compatibility/2006" xmlns:p14="http://schemas.microsoft.com/office/powerpoint/2010/main">
    <mc:Choice Requires="p14">
      <p:transition spd="slow" p14:dur="2000" advTm="15160"/>
    </mc:Choice>
    <mc:Fallback xmlns="">
      <p:transition spd="slow" advTm="15160"/>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7200" y="1950561"/>
          <a:ext cx="8229600" cy="3825240"/>
        </p:xfrm>
        <a:graphic>
          <a:graphicData uri="http://schemas.openxmlformats.org/drawingml/2006/table">
            <a:tbl>
              <a:tblPr/>
              <a:tblGrid>
                <a:gridCol w="4114800"/>
                <a:gridCol w="4114800"/>
              </a:tblGrid>
              <a:tr h="0">
                <a:tc>
                  <a:txBody>
                    <a:bodyPr/>
                    <a:lstStyle/>
                    <a:p>
                      <a:pPr algn="l"/>
                      <a:r>
                        <a:rPr lang="en-US" b="1" dirty="0">
                          <a:solidFill>
                            <a:srgbClr val="E8E8EA"/>
                          </a:solidFill>
                          <a:effectLst/>
                          <a:latin typeface="Lato"/>
                        </a:rPr>
                        <a:t>Positive Psychotherapy</a:t>
                      </a:r>
                    </a:p>
                  </a:txBody>
                  <a:tcPr marL="95250" marR="95250" marT="66675" marB="66675" anchor="ctr">
                    <a:lnL w="9525" cap="flat" cmpd="sng" algn="ctr">
                      <a:solidFill>
                        <a:srgbClr val="525566"/>
                      </a:solidFill>
                      <a:prstDash val="solid"/>
                      <a:round/>
                      <a:headEnd type="none" w="med" len="med"/>
                      <a:tailEnd type="none" w="med" len="med"/>
                    </a:lnL>
                    <a:lnR w="9525" cap="flat" cmpd="sng" algn="ctr">
                      <a:solidFill>
                        <a:srgbClr val="525566"/>
                      </a:solidFill>
                      <a:prstDash val="solid"/>
                      <a:round/>
                      <a:headEnd type="none" w="med" len="med"/>
                      <a:tailEnd type="none" w="med" len="med"/>
                    </a:lnR>
                    <a:lnT w="9525" cap="flat" cmpd="sng" algn="ctr">
                      <a:solidFill>
                        <a:srgbClr val="525566"/>
                      </a:solidFill>
                      <a:prstDash val="solid"/>
                      <a:round/>
                      <a:headEnd type="none" w="med" len="med"/>
                      <a:tailEnd type="none" w="med" len="med"/>
                    </a:lnT>
                    <a:lnB w="9525" cap="flat" cmpd="sng" algn="ctr">
                      <a:solidFill>
                        <a:srgbClr val="525566"/>
                      </a:solidFill>
                      <a:prstDash val="solid"/>
                      <a:round/>
                      <a:headEnd type="none" w="med" len="med"/>
                      <a:tailEnd type="none" w="med" len="med"/>
                    </a:lnB>
                    <a:solidFill>
                      <a:srgbClr val="525566"/>
                    </a:solidFill>
                  </a:tcPr>
                </a:tc>
                <a:tc>
                  <a:txBody>
                    <a:bodyPr/>
                    <a:lstStyle/>
                    <a:p>
                      <a:pPr algn="l"/>
                      <a:r>
                        <a:rPr lang="en-US" b="1" dirty="0">
                          <a:solidFill>
                            <a:srgbClr val="E8E8EA"/>
                          </a:solidFill>
                          <a:effectLst/>
                          <a:latin typeface="Lato"/>
                        </a:rPr>
                        <a:t>Positive Psychology</a:t>
                      </a:r>
                    </a:p>
                  </a:txBody>
                  <a:tcPr marL="95250" marR="95250" marT="66675" marB="66675" anchor="ctr">
                    <a:lnL w="9525" cap="flat" cmpd="sng" algn="ctr">
                      <a:solidFill>
                        <a:srgbClr val="525566"/>
                      </a:solidFill>
                      <a:prstDash val="solid"/>
                      <a:round/>
                      <a:headEnd type="none" w="med" len="med"/>
                      <a:tailEnd type="none" w="med" len="med"/>
                    </a:lnL>
                    <a:lnR w="9525" cap="flat" cmpd="sng" algn="ctr">
                      <a:solidFill>
                        <a:srgbClr val="525566"/>
                      </a:solidFill>
                      <a:prstDash val="solid"/>
                      <a:round/>
                      <a:headEnd type="none" w="med" len="med"/>
                      <a:tailEnd type="none" w="med" len="med"/>
                    </a:lnR>
                    <a:lnT w="9525" cap="flat" cmpd="sng" algn="ctr">
                      <a:solidFill>
                        <a:srgbClr val="525566"/>
                      </a:solidFill>
                      <a:prstDash val="solid"/>
                      <a:round/>
                      <a:headEnd type="none" w="med" len="med"/>
                      <a:tailEnd type="none" w="med" len="med"/>
                    </a:lnT>
                    <a:lnB w="9525" cap="flat" cmpd="sng" algn="ctr">
                      <a:solidFill>
                        <a:srgbClr val="525566"/>
                      </a:solidFill>
                      <a:prstDash val="solid"/>
                      <a:round/>
                      <a:headEnd type="none" w="med" len="med"/>
                      <a:tailEnd type="none" w="med" len="med"/>
                    </a:lnB>
                    <a:solidFill>
                      <a:srgbClr val="525566"/>
                    </a:solidFill>
                  </a:tcPr>
                </a:tc>
              </a:tr>
              <a:tr h="0">
                <a:tc>
                  <a:txBody>
                    <a:bodyPr/>
                    <a:lstStyle/>
                    <a:p>
                      <a:r>
                        <a:rPr lang="en-US">
                          <a:effectLst/>
                          <a:latin typeface="Lato"/>
                        </a:rPr>
                        <a:t>Believes all negative experiences can be challenged and reframed in a positive way, as they are essentially opportunities for further growth.</a:t>
                      </a:r>
                    </a:p>
                  </a:txBody>
                  <a:tcPr marL="95250" marR="95250" marT="66675" marB="66675" anchor="ctr">
                    <a:lnL>
                      <a:noFill/>
                    </a:lnL>
                    <a:lnR>
                      <a:noFill/>
                    </a:lnR>
                    <a:lnT w="9525" cap="flat" cmpd="sng" algn="ctr">
                      <a:solidFill>
                        <a:srgbClr val="525566"/>
                      </a:solidFill>
                      <a:prstDash val="solid"/>
                      <a:round/>
                      <a:headEnd type="none" w="med" len="med"/>
                      <a:tailEnd type="none" w="med" len="med"/>
                    </a:lnT>
                    <a:lnB>
                      <a:noFill/>
                    </a:lnB>
                    <a:solidFill>
                      <a:srgbClr val="F2F4F6"/>
                    </a:solidFill>
                  </a:tcPr>
                </a:tc>
                <a:tc>
                  <a:txBody>
                    <a:bodyPr/>
                    <a:lstStyle/>
                    <a:p>
                      <a:r>
                        <a:rPr lang="en-US" dirty="0">
                          <a:effectLst/>
                          <a:latin typeface="Lato"/>
                        </a:rPr>
                        <a:t>Acknowledges negative experiences and emotions but doesn’t necessarily incorporate them in the same way.</a:t>
                      </a:r>
                    </a:p>
                  </a:txBody>
                  <a:tcPr marL="95250" marR="95250" marT="66675" marB="66675" anchor="ctr">
                    <a:lnL>
                      <a:noFill/>
                    </a:lnL>
                    <a:lnR>
                      <a:noFill/>
                    </a:lnR>
                    <a:lnT w="9525" cap="flat" cmpd="sng" algn="ctr">
                      <a:solidFill>
                        <a:srgbClr val="525566"/>
                      </a:solidFill>
                      <a:prstDash val="solid"/>
                      <a:round/>
                      <a:headEnd type="none" w="med" len="med"/>
                      <a:tailEnd type="none" w="med" len="med"/>
                    </a:lnT>
                    <a:lnB>
                      <a:noFill/>
                    </a:lnB>
                    <a:solidFill>
                      <a:srgbClr val="F2F4F6"/>
                    </a:solidFill>
                  </a:tcPr>
                </a:tc>
              </a:tr>
              <a:tr h="0">
                <a:tc>
                  <a:txBody>
                    <a:bodyPr/>
                    <a:lstStyle/>
                    <a:p>
                      <a:r>
                        <a:rPr lang="en-US">
                          <a:effectLst/>
                          <a:latin typeface="Lato"/>
                        </a:rPr>
                        <a:t>Focuses more on multi-cultural experiences and the challenges that individuals can face across different cultures – both similar and different.</a:t>
                      </a:r>
                    </a:p>
                  </a:txBody>
                  <a:tcPr marL="95250" marR="95250" marT="66675" marB="66675" anchor="ctr">
                    <a:lnL>
                      <a:noFill/>
                    </a:lnL>
                    <a:lnR>
                      <a:noFill/>
                    </a:lnR>
                    <a:lnT>
                      <a:noFill/>
                    </a:lnT>
                    <a:lnB>
                      <a:noFill/>
                    </a:lnB>
                    <a:solidFill>
                      <a:srgbClr val="FFFFFF"/>
                    </a:solidFill>
                  </a:tcPr>
                </a:tc>
                <a:tc>
                  <a:txBody>
                    <a:bodyPr/>
                    <a:lstStyle/>
                    <a:p>
                      <a:r>
                        <a:rPr lang="en-US" dirty="0">
                          <a:effectLst/>
                          <a:latin typeface="Lato"/>
                        </a:rPr>
                        <a:t>Has a more </a:t>
                      </a:r>
                      <a:r>
                        <a:rPr lang="en-US" dirty="0" err="1">
                          <a:effectLst/>
                          <a:latin typeface="Lato"/>
                        </a:rPr>
                        <a:t>Westernised</a:t>
                      </a:r>
                      <a:r>
                        <a:rPr lang="en-US" dirty="0">
                          <a:effectLst/>
                          <a:latin typeface="Lato"/>
                        </a:rPr>
                        <a:t> approach to therapy and an individual’s experiences.</a:t>
                      </a:r>
                    </a:p>
                  </a:txBody>
                  <a:tcPr marL="95250" marR="95250" marT="66675" marB="66675" anchor="ctr">
                    <a:lnL>
                      <a:noFill/>
                    </a:lnL>
                    <a:lnR>
                      <a:noFill/>
                    </a:lnR>
                    <a:lnT>
                      <a:noFill/>
                    </a:lnT>
                    <a:lnB>
                      <a:noFill/>
                    </a:lnB>
                    <a:solidFill>
                      <a:srgbClr val="FFFFFF"/>
                    </a:solidFill>
                  </a:tcPr>
                </a:tc>
              </a:tr>
              <a:tr h="0">
                <a:tc>
                  <a:txBody>
                    <a:bodyPr/>
                    <a:lstStyle/>
                    <a:p>
                      <a:r>
                        <a:rPr lang="en-US">
                          <a:effectLst/>
                          <a:latin typeface="Lato"/>
                        </a:rPr>
                        <a:t>Influenced equally by humanistic and psychodynamic approaches and seeks to integrate the best of both.</a:t>
                      </a:r>
                    </a:p>
                  </a:txBody>
                  <a:tcPr marL="95250" marR="95250" marT="66675" marB="66675" anchor="ctr">
                    <a:lnL>
                      <a:noFill/>
                    </a:lnL>
                    <a:lnR>
                      <a:noFill/>
                    </a:lnR>
                    <a:lnT>
                      <a:noFill/>
                    </a:lnT>
                    <a:lnB>
                      <a:noFill/>
                    </a:lnB>
                    <a:solidFill>
                      <a:srgbClr val="F2F4F6"/>
                    </a:solidFill>
                  </a:tcPr>
                </a:tc>
                <a:tc>
                  <a:txBody>
                    <a:bodyPr/>
                    <a:lstStyle/>
                    <a:p>
                      <a:r>
                        <a:rPr lang="en-US" dirty="0">
                          <a:effectLst/>
                          <a:latin typeface="Lato"/>
                        </a:rPr>
                        <a:t>Less focused on humanistic models and therapies and less integrative of other psychological approaches.</a:t>
                      </a:r>
                    </a:p>
                  </a:txBody>
                  <a:tcPr marL="95250" marR="95250" marT="66675" marB="66675" anchor="ctr">
                    <a:lnL>
                      <a:noFill/>
                    </a:lnL>
                    <a:lnR>
                      <a:noFill/>
                    </a:lnR>
                    <a:lnT>
                      <a:noFill/>
                    </a:lnT>
                    <a:lnB>
                      <a:noFill/>
                    </a:lnB>
                    <a:solidFill>
                      <a:srgbClr val="F2F4F6"/>
                    </a:solidFill>
                  </a:tcPr>
                </a:tc>
              </a:tr>
            </a:tbl>
          </a:graphicData>
        </a:graphic>
      </p:graphicFrame>
    </p:spTree>
    <p:extLst>
      <p:ext uri="{BB962C8B-B14F-4D97-AF65-F5344CB8AC3E}">
        <p14:creationId xmlns:p14="http://schemas.microsoft.com/office/powerpoint/2010/main" val="2832340877"/>
      </p:ext>
    </p:extLst>
  </p:cSld>
  <p:clrMapOvr>
    <a:masterClrMapping/>
  </p:clrMapOvr>
  <mc:AlternateContent xmlns:mc="http://schemas.openxmlformats.org/markup-compatibility/2006" xmlns:p14="http://schemas.microsoft.com/office/powerpoint/2010/main">
    <mc:Choice Requires="p14">
      <p:transition spd="slow" p14:dur="2000" advTm="51546"/>
    </mc:Choice>
    <mc:Fallback xmlns="">
      <p:transition spd="slow" advTm="51546"/>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b="1" dirty="0" smtClean="0"/>
              <a:t>the </a:t>
            </a:r>
            <a:r>
              <a:rPr lang="en-US" b="1" dirty="0"/>
              <a:t>Positive Psychotherapy Model (</a:t>
            </a:r>
            <a:r>
              <a:rPr lang="en-US" b="1" dirty="0" err="1"/>
              <a:t>inc.</a:t>
            </a:r>
            <a:r>
              <a:rPr lang="en-US" b="1" dirty="0"/>
              <a:t> Table with Brief Session Descriptions)</a:t>
            </a:r>
          </a:p>
          <a:p>
            <a:r>
              <a:rPr lang="en-US" dirty="0"/>
              <a:t>Similar to other therapy models, the PPT model focuses on a series of sessions aimed at uncovering ideas, desires, vulnerabilities and strengths, and working through them to reach positive reframing and overall balance between the positive and the negative.</a:t>
            </a:r>
          </a:p>
          <a:p>
            <a:r>
              <a:rPr lang="en-US" dirty="0"/>
              <a:t>The below outline of sessions is a brief overview of the PPT model. Some versions of this relate more to the approach developed by </a:t>
            </a:r>
            <a:r>
              <a:rPr lang="en-US" dirty="0" err="1"/>
              <a:t>Pesechkian</a:t>
            </a:r>
            <a:r>
              <a:rPr lang="en-US" dirty="0"/>
              <a:t>, and as with all therapy models, there can be slight nuances depending on the therapist and where they practice.</a:t>
            </a:r>
          </a:p>
          <a:p>
            <a:endParaRPr lang="en-US" dirty="0"/>
          </a:p>
        </p:txBody>
      </p:sp>
    </p:spTree>
    <p:extLst>
      <p:ext uri="{BB962C8B-B14F-4D97-AF65-F5344CB8AC3E}">
        <p14:creationId xmlns:p14="http://schemas.microsoft.com/office/powerpoint/2010/main" val="1655320012"/>
      </p:ext>
    </p:extLst>
  </p:cSld>
  <p:clrMapOvr>
    <a:masterClrMapping/>
  </p:clrMapOvr>
  <mc:AlternateContent xmlns:mc="http://schemas.openxmlformats.org/markup-compatibility/2006" xmlns:p14="http://schemas.microsoft.com/office/powerpoint/2010/main">
    <mc:Choice Requires="p14">
      <p:transition spd="slow" p14:dur="2000" advTm="6299"/>
    </mc:Choice>
    <mc:Fallback xmlns="">
      <p:transition spd="slow" advTm="6299"/>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63245809"/>
              </p:ext>
            </p:extLst>
          </p:nvPr>
        </p:nvGraphicFramePr>
        <p:xfrm>
          <a:off x="533400" y="1646237"/>
          <a:ext cx="8229600" cy="4602661"/>
        </p:xfrm>
        <a:graphic>
          <a:graphicData uri="http://schemas.openxmlformats.org/drawingml/2006/table">
            <a:tbl>
              <a:tblPr/>
              <a:tblGrid>
                <a:gridCol w="2582435"/>
                <a:gridCol w="5647165"/>
              </a:tblGrid>
              <a:tr h="210556">
                <a:tc>
                  <a:txBody>
                    <a:bodyPr/>
                    <a:lstStyle/>
                    <a:p>
                      <a:pPr algn="l"/>
                      <a:r>
                        <a:rPr lang="en-US" sz="1400" b="1" dirty="0">
                          <a:solidFill>
                            <a:srgbClr val="E8E8EA"/>
                          </a:solidFill>
                          <a:effectLst/>
                          <a:latin typeface="Lato"/>
                        </a:rPr>
                        <a:t>Session and Topic</a:t>
                      </a:r>
                    </a:p>
                  </a:txBody>
                  <a:tcPr marL="49195" marR="49195" marT="34437" marB="34437" anchor="ctr">
                    <a:lnL w="9525" cap="flat" cmpd="sng" algn="ctr">
                      <a:solidFill>
                        <a:srgbClr val="525566"/>
                      </a:solidFill>
                      <a:prstDash val="solid"/>
                      <a:round/>
                      <a:headEnd type="none" w="med" len="med"/>
                      <a:tailEnd type="none" w="med" len="med"/>
                    </a:lnL>
                    <a:lnR w="9525" cap="flat" cmpd="sng" algn="ctr">
                      <a:solidFill>
                        <a:srgbClr val="525566"/>
                      </a:solidFill>
                      <a:prstDash val="solid"/>
                      <a:round/>
                      <a:headEnd type="none" w="med" len="med"/>
                      <a:tailEnd type="none" w="med" len="med"/>
                    </a:lnR>
                    <a:lnT w="9525" cap="flat" cmpd="sng" algn="ctr">
                      <a:solidFill>
                        <a:srgbClr val="525566"/>
                      </a:solidFill>
                      <a:prstDash val="solid"/>
                      <a:round/>
                      <a:headEnd type="none" w="med" len="med"/>
                      <a:tailEnd type="none" w="med" len="med"/>
                    </a:lnT>
                    <a:lnB w="9525" cap="flat" cmpd="sng" algn="ctr">
                      <a:solidFill>
                        <a:srgbClr val="525566"/>
                      </a:solidFill>
                      <a:prstDash val="solid"/>
                      <a:round/>
                      <a:headEnd type="none" w="med" len="med"/>
                      <a:tailEnd type="none" w="med" len="med"/>
                    </a:lnB>
                    <a:solidFill>
                      <a:srgbClr val="525566"/>
                    </a:solidFill>
                  </a:tcPr>
                </a:tc>
                <a:tc>
                  <a:txBody>
                    <a:bodyPr/>
                    <a:lstStyle/>
                    <a:p>
                      <a:pPr algn="l"/>
                      <a:r>
                        <a:rPr lang="en-US" sz="1400" b="1">
                          <a:solidFill>
                            <a:srgbClr val="E8E8EA"/>
                          </a:solidFill>
                          <a:effectLst/>
                          <a:latin typeface="Lato"/>
                        </a:rPr>
                        <a:t>Description</a:t>
                      </a:r>
                    </a:p>
                  </a:txBody>
                  <a:tcPr marL="49195" marR="49195" marT="34437" marB="34437" anchor="ctr">
                    <a:lnL w="9525" cap="flat" cmpd="sng" algn="ctr">
                      <a:solidFill>
                        <a:srgbClr val="525566"/>
                      </a:solidFill>
                      <a:prstDash val="solid"/>
                      <a:round/>
                      <a:headEnd type="none" w="med" len="med"/>
                      <a:tailEnd type="none" w="med" len="med"/>
                    </a:lnL>
                    <a:lnR w="9525" cap="flat" cmpd="sng" algn="ctr">
                      <a:solidFill>
                        <a:srgbClr val="525566"/>
                      </a:solidFill>
                      <a:prstDash val="solid"/>
                      <a:round/>
                      <a:headEnd type="none" w="med" len="med"/>
                      <a:tailEnd type="none" w="med" len="med"/>
                    </a:lnR>
                    <a:lnT w="9525" cap="flat" cmpd="sng" algn="ctr">
                      <a:solidFill>
                        <a:srgbClr val="525566"/>
                      </a:solidFill>
                      <a:prstDash val="solid"/>
                      <a:round/>
                      <a:headEnd type="none" w="med" len="med"/>
                      <a:tailEnd type="none" w="med" len="med"/>
                    </a:lnT>
                    <a:lnB w="9525" cap="flat" cmpd="sng" algn="ctr">
                      <a:solidFill>
                        <a:srgbClr val="525566"/>
                      </a:solidFill>
                      <a:prstDash val="solid"/>
                      <a:round/>
                      <a:headEnd type="none" w="med" len="med"/>
                      <a:tailEnd type="none" w="med" len="med"/>
                    </a:lnB>
                    <a:solidFill>
                      <a:srgbClr val="525566"/>
                    </a:solidFill>
                  </a:tcPr>
                </a:tc>
              </a:tr>
              <a:tr h="1344014">
                <a:tc>
                  <a:txBody>
                    <a:bodyPr/>
                    <a:lstStyle/>
                    <a:p>
                      <a:r>
                        <a:rPr lang="en-US" sz="1400" b="1" dirty="0">
                          <a:effectLst/>
                          <a:latin typeface="Lato"/>
                        </a:rPr>
                        <a:t>Orientation to PPT; Current Positive Resources</a:t>
                      </a:r>
                      <a:endParaRPr lang="en-US" sz="1400" dirty="0">
                        <a:effectLst/>
                        <a:latin typeface="Lato"/>
                      </a:endParaRPr>
                    </a:p>
                  </a:txBody>
                  <a:tcPr marL="49195" marR="49195" marT="34437" marB="34437" anchor="ctr">
                    <a:lnL>
                      <a:noFill/>
                    </a:lnL>
                    <a:lnR>
                      <a:noFill/>
                    </a:lnR>
                    <a:lnT w="9525" cap="flat" cmpd="sng" algn="ctr">
                      <a:solidFill>
                        <a:srgbClr val="525566"/>
                      </a:solidFill>
                      <a:prstDash val="solid"/>
                      <a:round/>
                      <a:headEnd type="none" w="med" len="med"/>
                      <a:tailEnd type="none" w="med" len="med"/>
                    </a:lnT>
                    <a:lnB>
                      <a:noFill/>
                    </a:lnB>
                    <a:solidFill>
                      <a:srgbClr val="F2F4F6"/>
                    </a:solidFill>
                  </a:tcPr>
                </a:tc>
                <a:tc>
                  <a:txBody>
                    <a:bodyPr/>
                    <a:lstStyle/>
                    <a:p>
                      <a:r>
                        <a:rPr lang="en-US" sz="1400">
                          <a:effectLst/>
                          <a:latin typeface="Lato"/>
                        </a:rPr>
                        <a:t>Psychological distress is discussed as a lack of positive resources, such as positive emotions, relationships, meaning, and accomplishment.</a:t>
                      </a:r>
                      <a:br>
                        <a:rPr lang="en-US" sz="1400">
                          <a:effectLst/>
                          <a:latin typeface="Lato"/>
                        </a:rPr>
                      </a:br>
                      <a:r>
                        <a:rPr lang="en-US" sz="1400">
                          <a:effectLst/>
                          <a:latin typeface="Lato"/>
                        </a:rPr>
                        <a:t>To explore this, the therapist might use an exercise that encourages the individual to write a one-page, real-life story that called for the best in them and has a positive ending.</a:t>
                      </a:r>
                    </a:p>
                  </a:txBody>
                  <a:tcPr marL="49195" marR="49195" marT="34437" marB="34437" anchor="ctr">
                    <a:lnL>
                      <a:noFill/>
                    </a:lnL>
                    <a:lnR>
                      <a:noFill/>
                    </a:lnR>
                    <a:lnT w="9525" cap="flat" cmpd="sng" algn="ctr">
                      <a:solidFill>
                        <a:srgbClr val="525566"/>
                      </a:solidFill>
                      <a:prstDash val="solid"/>
                      <a:round/>
                      <a:headEnd type="none" w="med" len="med"/>
                      <a:tailEnd type="none" w="med" len="med"/>
                    </a:lnT>
                    <a:lnB>
                      <a:noFill/>
                    </a:lnB>
                    <a:solidFill>
                      <a:srgbClr val="F2F4F6"/>
                    </a:solidFill>
                  </a:tcPr>
                </a:tc>
              </a:tr>
              <a:tr h="1769061">
                <a:tc>
                  <a:txBody>
                    <a:bodyPr/>
                    <a:lstStyle/>
                    <a:p>
                      <a:r>
                        <a:rPr lang="en-US" sz="1400" b="1">
                          <a:effectLst/>
                          <a:latin typeface="Lato"/>
                        </a:rPr>
                        <a:t>Individual Character Strengths</a:t>
                      </a:r>
                      <a:endParaRPr lang="en-US" sz="1400">
                        <a:effectLst/>
                        <a:latin typeface="Lato"/>
                      </a:endParaRPr>
                    </a:p>
                  </a:txBody>
                  <a:tcPr marL="49195" marR="49195" marT="34437" marB="34437" anchor="ctr">
                    <a:lnL>
                      <a:noFill/>
                    </a:lnL>
                    <a:lnR>
                      <a:noFill/>
                    </a:lnR>
                    <a:lnT>
                      <a:noFill/>
                    </a:lnT>
                    <a:lnB>
                      <a:noFill/>
                    </a:lnB>
                    <a:solidFill>
                      <a:srgbClr val="FFFFFF"/>
                    </a:solidFill>
                  </a:tcPr>
                </a:tc>
                <a:tc>
                  <a:txBody>
                    <a:bodyPr/>
                    <a:lstStyle/>
                    <a:p>
                      <a:r>
                        <a:rPr lang="en-US" sz="1400">
                          <a:effectLst/>
                          <a:latin typeface="Lato"/>
                        </a:rPr>
                        <a:t>In this session, individual character strengths are explored, and the concept of engagement and flow is introduced.</a:t>
                      </a:r>
                      <a:br>
                        <a:rPr lang="en-US" sz="1400">
                          <a:effectLst/>
                          <a:latin typeface="Lato"/>
                        </a:rPr>
                      </a:br>
                      <a:r>
                        <a:rPr lang="en-US" sz="1400">
                          <a:effectLst/>
                          <a:latin typeface="Lato"/>
                        </a:rPr>
                        <a:t>To begin exploring individual character strengths, the individual may be asked to identify what they believe are their signature strengths both in the session and through an online self-report.</a:t>
                      </a:r>
                      <a:br>
                        <a:rPr lang="en-US" sz="1400">
                          <a:effectLst/>
                          <a:latin typeface="Lato"/>
                        </a:rPr>
                      </a:br>
                      <a:r>
                        <a:rPr lang="en-US" sz="1400">
                          <a:effectLst/>
                          <a:latin typeface="Lato"/>
                        </a:rPr>
                        <a:t>They may also ask two other close persons to rate their signature strengths.</a:t>
                      </a:r>
                    </a:p>
                  </a:txBody>
                  <a:tcPr marL="49195" marR="49195" marT="34437" marB="34437" anchor="ctr">
                    <a:lnL>
                      <a:noFill/>
                    </a:lnL>
                    <a:lnR>
                      <a:noFill/>
                    </a:lnR>
                    <a:lnT>
                      <a:noFill/>
                    </a:lnT>
                    <a:lnB>
                      <a:noFill/>
                    </a:lnB>
                    <a:solidFill>
                      <a:srgbClr val="FFFFFF"/>
                    </a:solidFill>
                  </a:tcPr>
                </a:tc>
              </a:tr>
              <a:tr h="1202332">
                <a:tc>
                  <a:txBody>
                    <a:bodyPr/>
                    <a:lstStyle/>
                    <a:p>
                      <a:r>
                        <a:rPr lang="en-US" sz="1400" b="1">
                          <a:effectLst/>
                          <a:latin typeface="Lato"/>
                        </a:rPr>
                        <a:t>Signature Strengths &amp; Positive Emotions</a:t>
                      </a:r>
                      <a:endParaRPr lang="en-US" sz="1400">
                        <a:effectLst/>
                        <a:latin typeface="Lato"/>
                      </a:endParaRPr>
                    </a:p>
                  </a:txBody>
                  <a:tcPr marL="49195" marR="49195" marT="34437" marB="34437" anchor="ctr">
                    <a:lnL>
                      <a:noFill/>
                    </a:lnL>
                    <a:lnR>
                      <a:noFill/>
                    </a:lnR>
                    <a:lnT>
                      <a:noFill/>
                    </a:lnT>
                    <a:lnB>
                      <a:noFill/>
                    </a:lnB>
                    <a:solidFill>
                      <a:srgbClr val="F2F4F6"/>
                    </a:solidFill>
                  </a:tcPr>
                </a:tc>
                <a:tc>
                  <a:txBody>
                    <a:bodyPr/>
                    <a:lstStyle/>
                    <a:p>
                      <a:r>
                        <a:rPr lang="en-US" sz="1400" dirty="0">
                          <a:effectLst/>
                          <a:latin typeface="Lato"/>
                        </a:rPr>
                        <a:t>Following on from the last session, signature strengths are discussed in more detail.</a:t>
                      </a:r>
                      <a:br>
                        <a:rPr lang="en-US" sz="1400" dirty="0">
                          <a:effectLst/>
                          <a:latin typeface="Lato"/>
                        </a:rPr>
                      </a:br>
                      <a:r>
                        <a:rPr lang="en-US" sz="1400" dirty="0">
                          <a:effectLst/>
                          <a:latin typeface="Lato"/>
                        </a:rPr>
                        <a:t>As an exercise, the therapist may ask the individual to compile a signature strengths profile, which could include setting SMART (specific, measurable, achievable, realistic, and timely) goals.</a:t>
                      </a:r>
                    </a:p>
                  </a:txBody>
                  <a:tcPr marL="49195" marR="49195" marT="34437" marB="34437" anchor="ctr">
                    <a:lnL>
                      <a:noFill/>
                    </a:lnL>
                    <a:lnR>
                      <a:noFill/>
                    </a:lnR>
                    <a:lnT>
                      <a:noFill/>
                    </a:lnT>
                    <a:lnB>
                      <a:noFill/>
                    </a:lnB>
                    <a:solidFill>
                      <a:srgbClr val="F2F4F6"/>
                    </a:solidFill>
                  </a:tcPr>
                </a:tc>
              </a:tr>
            </a:tbl>
          </a:graphicData>
        </a:graphic>
      </p:graphicFrame>
    </p:spTree>
    <p:extLst>
      <p:ext uri="{BB962C8B-B14F-4D97-AF65-F5344CB8AC3E}">
        <p14:creationId xmlns:p14="http://schemas.microsoft.com/office/powerpoint/2010/main" val="2566984275"/>
      </p:ext>
    </p:extLst>
  </p:cSld>
  <p:clrMapOvr>
    <a:masterClrMapping/>
  </p:clrMapOvr>
  <mc:AlternateContent xmlns:mc="http://schemas.openxmlformats.org/markup-compatibility/2006" xmlns:p14="http://schemas.microsoft.com/office/powerpoint/2010/main">
    <mc:Choice Requires="p14">
      <p:transition spd="slow" p14:dur="2000" advTm="109639"/>
    </mc:Choice>
    <mc:Fallback xmlns="">
      <p:transition spd="slow" advTm="109639"/>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Seligman, Rashid, and Parks (2006) offer the following definition for PPT concerning depression:</a:t>
            </a:r>
          </a:p>
          <a:p>
            <a:r>
              <a:rPr lang="en-US" dirty="0" smtClean="0"/>
              <a:t>Positive </a:t>
            </a:r>
            <a:r>
              <a:rPr lang="en-US" dirty="0"/>
              <a:t>psychotherapy (PPT) contrasts with </a:t>
            </a:r>
            <a:r>
              <a:rPr lang="en-US" b="1" dirty="0">
                <a:hlinkClick r:id="rId2"/>
              </a:rPr>
              <a:t>standard interventions</a:t>
            </a:r>
            <a:r>
              <a:rPr lang="en-US" dirty="0"/>
              <a:t> for depression by increasing positive emotion, engagement, and meaning rather than directly targeting depressive symptoms.</a:t>
            </a:r>
          </a:p>
          <a:p>
            <a:endParaRPr lang="en-US" dirty="0"/>
          </a:p>
        </p:txBody>
      </p:sp>
    </p:spTree>
    <p:extLst>
      <p:ext uri="{BB962C8B-B14F-4D97-AF65-F5344CB8AC3E}">
        <p14:creationId xmlns:p14="http://schemas.microsoft.com/office/powerpoint/2010/main" val="3794723898"/>
      </p:ext>
    </p:extLst>
  </p:cSld>
  <p:clrMapOvr>
    <a:masterClrMapping/>
  </p:clrMapOvr>
  <mc:AlternateContent xmlns:mc="http://schemas.openxmlformats.org/markup-compatibility/2006" xmlns:p14="http://schemas.microsoft.com/office/powerpoint/2010/main">
    <mc:Choice Requires="p14">
      <p:transition spd="slow" p14:dur="2000" advTm="44008"/>
    </mc:Choice>
    <mc:Fallback xmlns="">
      <p:transition spd="slow" advTm="44008"/>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38529992"/>
              </p:ext>
            </p:extLst>
          </p:nvPr>
        </p:nvGraphicFramePr>
        <p:xfrm>
          <a:off x="533400" y="1752600"/>
          <a:ext cx="8077200" cy="5349240"/>
        </p:xfrm>
        <a:graphic>
          <a:graphicData uri="http://schemas.openxmlformats.org/drawingml/2006/table">
            <a:tbl>
              <a:tblPr/>
              <a:tblGrid>
                <a:gridCol w="1371600"/>
                <a:gridCol w="6705600"/>
              </a:tblGrid>
              <a:tr h="1425894">
                <a:tc>
                  <a:txBody>
                    <a:bodyPr/>
                    <a:lstStyle/>
                    <a:p>
                      <a:r>
                        <a:rPr lang="en-US" sz="1400" b="1" dirty="0">
                          <a:effectLst/>
                          <a:latin typeface="Lato"/>
                        </a:rPr>
                        <a:t>Good vs. Bad Experiences, Symptoms or Memories</a:t>
                      </a:r>
                      <a:endParaRPr lang="en-US" sz="1400" dirty="0">
                        <a:effectLst/>
                        <a:latin typeface="Lato"/>
                      </a:endParaRPr>
                    </a:p>
                  </a:txBody>
                  <a:tcPr marL="43104" marR="43104" marT="30173" marB="30173" anchor="ctr">
                    <a:lnL>
                      <a:noFill/>
                    </a:lnL>
                    <a:lnR>
                      <a:noFill/>
                    </a:lnR>
                    <a:lnT>
                      <a:noFill/>
                    </a:lnT>
                    <a:lnB>
                      <a:noFill/>
                    </a:lnB>
                    <a:solidFill>
                      <a:srgbClr val="FFFFFF"/>
                    </a:solidFill>
                  </a:tcPr>
                </a:tc>
                <a:tc>
                  <a:txBody>
                    <a:bodyPr/>
                    <a:lstStyle/>
                    <a:p>
                      <a:r>
                        <a:rPr lang="en-US" sz="1400" dirty="0">
                          <a:effectLst/>
                          <a:latin typeface="Lato"/>
                        </a:rPr>
                        <a:t>The concept of how negative experiences and symptoms can be perpetuated is discussed in alignment with positive experiences.</a:t>
                      </a:r>
                      <a:br>
                        <a:rPr lang="en-US" sz="1400" dirty="0">
                          <a:effectLst/>
                          <a:latin typeface="Lato"/>
                        </a:rPr>
                      </a:br>
                      <a:r>
                        <a:rPr lang="en-US" sz="1400" dirty="0">
                          <a:effectLst/>
                          <a:latin typeface="Lato"/>
                        </a:rPr>
                        <a:t>The therapist might use an exercise that asks the individual to explore a memory or experience that elicited feelings of anger, bitterness, or resentment and how these feelings further perpetuated the negative experience.</a:t>
                      </a:r>
                    </a:p>
                  </a:txBody>
                  <a:tcPr marL="43104" marR="43104" marT="30173" marB="30173" anchor="ctr">
                    <a:lnL>
                      <a:noFill/>
                    </a:lnL>
                    <a:lnR>
                      <a:noFill/>
                    </a:lnR>
                    <a:lnT>
                      <a:noFill/>
                    </a:lnT>
                    <a:lnB>
                      <a:noFill/>
                    </a:lnB>
                    <a:solidFill>
                      <a:srgbClr val="FFFFFF"/>
                    </a:solidFill>
                  </a:tcPr>
                </a:tc>
              </a:tr>
              <a:tr h="174306">
                <a:tc>
                  <a:txBody>
                    <a:bodyPr/>
                    <a:lstStyle/>
                    <a:p>
                      <a:r>
                        <a:rPr lang="en-US" sz="1400" b="1">
                          <a:effectLst/>
                          <a:latin typeface="Lato"/>
                        </a:rPr>
                        <a:t>Forgiveness</a:t>
                      </a:r>
                      <a:endParaRPr lang="en-US" sz="1400">
                        <a:effectLst/>
                        <a:latin typeface="Lato"/>
                      </a:endParaRPr>
                    </a:p>
                  </a:txBody>
                  <a:tcPr marL="43104" marR="43104" marT="30173" marB="30173" anchor="ctr">
                    <a:lnL>
                      <a:noFill/>
                    </a:lnL>
                    <a:lnR>
                      <a:noFill/>
                    </a:lnR>
                    <a:lnT>
                      <a:noFill/>
                    </a:lnT>
                    <a:lnB>
                      <a:noFill/>
                    </a:lnB>
                    <a:solidFill>
                      <a:srgbClr val="F2F4F6"/>
                    </a:solidFill>
                  </a:tcPr>
                </a:tc>
                <a:tc>
                  <a:txBody>
                    <a:bodyPr/>
                    <a:lstStyle/>
                    <a:p>
                      <a:r>
                        <a:rPr lang="en-US" sz="1400">
                          <a:effectLst/>
                          <a:latin typeface="Lato"/>
                        </a:rPr>
                        <a:t>Forgiveness is explored as a resource to reframe negative symptoms and feelings into more positive emotions.</a:t>
                      </a:r>
                      <a:br>
                        <a:rPr lang="en-US" sz="1400">
                          <a:effectLst/>
                          <a:latin typeface="Lato"/>
                        </a:rPr>
                      </a:br>
                      <a:r>
                        <a:rPr lang="en-US" sz="1400">
                          <a:effectLst/>
                          <a:latin typeface="Lato"/>
                        </a:rPr>
                        <a:t>The therapist might use a </a:t>
                      </a:r>
                      <a:r>
                        <a:rPr lang="en-US" sz="1400" b="1" u="none" strike="noStrike">
                          <a:solidFill>
                            <a:srgbClr val="464A61"/>
                          </a:solidFill>
                          <a:effectLst/>
                          <a:latin typeface="Lato"/>
                          <a:hlinkClick r:id="rId2"/>
                        </a:rPr>
                        <a:t>letter-writing exercise</a:t>
                      </a:r>
                      <a:r>
                        <a:rPr lang="en-US" sz="1400">
                          <a:effectLst/>
                          <a:latin typeface="Lato"/>
                        </a:rPr>
                        <a:t> that asks the participant to remember a negative experience and to write out a letter of forgiveness towards the perceived transgressor/s of the scenario – themselves included.</a:t>
                      </a:r>
                    </a:p>
                  </a:txBody>
                  <a:tcPr marL="43104" marR="43104" marT="30173" marB="30173" anchor="ctr">
                    <a:lnL>
                      <a:noFill/>
                    </a:lnL>
                    <a:lnR>
                      <a:noFill/>
                    </a:lnR>
                    <a:lnT>
                      <a:noFill/>
                    </a:lnT>
                    <a:lnB>
                      <a:noFill/>
                    </a:lnB>
                    <a:solidFill>
                      <a:srgbClr val="F2F4F6"/>
                    </a:solidFill>
                  </a:tcPr>
                </a:tc>
              </a:tr>
              <a:tr h="2796200">
                <a:tc>
                  <a:txBody>
                    <a:bodyPr/>
                    <a:lstStyle/>
                    <a:p>
                      <a:r>
                        <a:rPr lang="en-US" sz="1400" b="1">
                          <a:effectLst/>
                          <a:latin typeface="Lato"/>
                        </a:rPr>
                        <a:t>Gratitude</a:t>
                      </a:r>
                      <a:endParaRPr lang="en-US" sz="1400">
                        <a:effectLst/>
                        <a:latin typeface="Lato"/>
                      </a:endParaRPr>
                    </a:p>
                  </a:txBody>
                  <a:tcPr marL="43104" marR="43104" marT="30173" marB="30173" anchor="ctr">
                    <a:lnL>
                      <a:noFill/>
                    </a:lnL>
                    <a:lnR>
                      <a:noFill/>
                    </a:lnR>
                    <a:lnT>
                      <a:noFill/>
                    </a:lnT>
                    <a:lnB>
                      <a:noFill/>
                    </a:lnB>
                    <a:solidFill>
                      <a:srgbClr val="FFFFFF"/>
                    </a:solidFill>
                  </a:tcPr>
                </a:tc>
                <a:tc>
                  <a:txBody>
                    <a:bodyPr/>
                    <a:lstStyle/>
                    <a:p>
                      <a:r>
                        <a:rPr lang="en-US" sz="1400" dirty="0">
                          <a:effectLst/>
                          <a:latin typeface="Lato"/>
                        </a:rPr>
                        <a:t>Alongside forgiveness, gratitude is explored as a resource for generating better balance, and to view individual circumstances more positively.</a:t>
                      </a:r>
                      <a:br>
                        <a:rPr lang="en-US" sz="1400" dirty="0">
                          <a:effectLst/>
                          <a:latin typeface="Lato"/>
                        </a:rPr>
                      </a:br>
                      <a:r>
                        <a:rPr lang="en-US" sz="1400" dirty="0">
                          <a:effectLst/>
                          <a:latin typeface="Lato"/>
                        </a:rPr>
                        <a:t>The role of positive and negative memories, feelings, and symptoms are discussed with an emphasis on gratitude for all the lessons both of these states have allowed for.</a:t>
                      </a:r>
                      <a:br>
                        <a:rPr lang="en-US" sz="1400" dirty="0">
                          <a:effectLst/>
                          <a:latin typeface="Lato"/>
                        </a:rPr>
                      </a:br>
                      <a:r>
                        <a:rPr lang="en-US" sz="1400" dirty="0">
                          <a:effectLst/>
                          <a:latin typeface="Lato"/>
                        </a:rPr>
                        <a:t>The therapist might use gratitude journaling as an exercise to help build more focus and awareness of all the things for which the individual is grateful.</a:t>
                      </a:r>
                    </a:p>
                  </a:txBody>
                  <a:tcPr marL="43104" marR="43104" marT="30173" marB="30173"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3163876250"/>
      </p:ext>
    </p:extLst>
  </p:cSld>
  <p:clrMapOvr>
    <a:masterClrMapping/>
  </p:clrMapOvr>
  <mc:AlternateContent xmlns:mc="http://schemas.openxmlformats.org/markup-compatibility/2006" xmlns:p14="http://schemas.microsoft.com/office/powerpoint/2010/main">
    <mc:Choice Requires="p14">
      <p:transition spd="slow" p14:dur="2000" advTm="179408"/>
    </mc:Choice>
    <mc:Fallback xmlns="">
      <p:transition spd="slow" advTm="179408"/>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07807641"/>
              </p:ext>
            </p:extLst>
          </p:nvPr>
        </p:nvGraphicFramePr>
        <p:xfrm>
          <a:off x="762000" y="1600200"/>
          <a:ext cx="7696200" cy="4531577"/>
        </p:xfrm>
        <a:graphic>
          <a:graphicData uri="http://schemas.openxmlformats.org/drawingml/2006/table">
            <a:tbl>
              <a:tblPr/>
              <a:tblGrid>
                <a:gridCol w="1752600"/>
                <a:gridCol w="5943600"/>
              </a:tblGrid>
              <a:tr h="1976674">
                <a:tc>
                  <a:txBody>
                    <a:bodyPr/>
                    <a:lstStyle/>
                    <a:p>
                      <a:r>
                        <a:rPr lang="en-US" sz="1400" b="1" dirty="0">
                          <a:effectLst/>
                          <a:latin typeface="Lato"/>
                        </a:rPr>
                        <a:t>Mid-Therapy Check</a:t>
                      </a:r>
                      <a:endParaRPr lang="en-US" sz="1400" dirty="0">
                        <a:effectLst/>
                        <a:latin typeface="Lato"/>
                      </a:endParaRPr>
                    </a:p>
                  </a:txBody>
                  <a:tcPr marL="44320" marR="44320" marT="31024" marB="31024" anchor="ctr">
                    <a:lnL>
                      <a:noFill/>
                    </a:lnL>
                    <a:lnR>
                      <a:noFill/>
                    </a:lnR>
                    <a:lnT>
                      <a:noFill/>
                    </a:lnT>
                    <a:lnB>
                      <a:noFill/>
                    </a:lnB>
                    <a:solidFill>
                      <a:srgbClr val="F2F4F6"/>
                    </a:solidFill>
                  </a:tcPr>
                </a:tc>
                <a:tc>
                  <a:txBody>
                    <a:bodyPr/>
                    <a:lstStyle/>
                    <a:p>
                      <a:r>
                        <a:rPr lang="en-US" sz="1400">
                          <a:effectLst/>
                          <a:latin typeface="Lato"/>
                        </a:rPr>
                        <a:t>At this point, the therapist may follow up on any at-home tasks related to the forgiveness and gratitude sessions, and to revisit any of the previous sessions that may feel unresolved.</a:t>
                      </a:r>
                      <a:br>
                        <a:rPr lang="en-US" sz="1400">
                          <a:effectLst/>
                          <a:latin typeface="Lato"/>
                        </a:rPr>
                      </a:br>
                      <a:r>
                        <a:rPr lang="en-US" sz="1400">
                          <a:effectLst/>
                          <a:latin typeface="Lato"/>
                        </a:rPr>
                        <a:t>This is also the opportunity for the individual to discuss their perceived gains or hurdles they might be experiencing so far as an outcome of the sessions.</a:t>
                      </a:r>
                      <a:br>
                        <a:rPr lang="en-US" sz="1400">
                          <a:effectLst/>
                          <a:latin typeface="Lato"/>
                        </a:rPr>
                      </a:br>
                      <a:r>
                        <a:rPr lang="en-US" sz="1400">
                          <a:effectLst/>
                          <a:latin typeface="Lato"/>
                        </a:rPr>
                        <a:t>As an exercise, the therapist may seek to explore different ways the individual can overcome any of the hurdles, utilizing their signature strengths uncovered previously.</a:t>
                      </a:r>
                    </a:p>
                  </a:txBody>
                  <a:tcPr marL="44320" marR="44320" marT="31024" marB="31024" anchor="ctr">
                    <a:lnL>
                      <a:noFill/>
                    </a:lnL>
                    <a:lnR>
                      <a:noFill/>
                    </a:lnR>
                    <a:lnT>
                      <a:noFill/>
                    </a:lnT>
                    <a:lnB>
                      <a:noFill/>
                    </a:lnB>
                    <a:solidFill>
                      <a:srgbClr val="F2F4F6"/>
                    </a:solidFill>
                  </a:tcPr>
                </a:tc>
              </a:tr>
              <a:tr h="1593749">
                <a:tc>
                  <a:txBody>
                    <a:bodyPr/>
                    <a:lstStyle/>
                    <a:p>
                      <a:r>
                        <a:rPr lang="en-US" sz="1400" b="1">
                          <a:effectLst/>
                          <a:latin typeface="Lato"/>
                        </a:rPr>
                        <a:t>Satisficing vs. Maximizing</a:t>
                      </a:r>
                      <a:endParaRPr lang="en-US" sz="1400">
                        <a:effectLst/>
                        <a:latin typeface="Lato"/>
                      </a:endParaRPr>
                    </a:p>
                  </a:txBody>
                  <a:tcPr marL="44320" marR="44320" marT="31024" marB="31024" anchor="ctr">
                    <a:lnL>
                      <a:noFill/>
                    </a:lnL>
                    <a:lnR>
                      <a:noFill/>
                    </a:lnR>
                    <a:lnT>
                      <a:noFill/>
                    </a:lnT>
                    <a:lnB>
                      <a:noFill/>
                    </a:lnB>
                    <a:solidFill>
                      <a:srgbClr val="FFFFFF"/>
                    </a:solidFill>
                  </a:tcPr>
                </a:tc>
                <a:tc>
                  <a:txBody>
                    <a:bodyPr/>
                    <a:lstStyle/>
                    <a:p>
                      <a:r>
                        <a:rPr lang="en-US" sz="1400">
                          <a:effectLst/>
                          <a:latin typeface="Lato"/>
                        </a:rPr>
                        <a:t>The therapist may now introduce the two concepts of satisficing (mainly, being ‘good enough’) and maximizing.</a:t>
                      </a:r>
                      <a:br>
                        <a:rPr lang="en-US" sz="1400">
                          <a:effectLst/>
                          <a:latin typeface="Lato"/>
                        </a:rPr>
                      </a:br>
                      <a:r>
                        <a:rPr lang="en-US" sz="1400">
                          <a:effectLst/>
                          <a:latin typeface="Lato"/>
                        </a:rPr>
                        <a:t>The individual may be asked to explore the different ways in life they have not felt ‘good enough’ and to tell the story of one experience where they did feel good enough, and one where they did not.</a:t>
                      </a:r>
                      <a:br>
                        <a:rPr lang="en-US" sz="1400">
                          <a:effectLst/>
                          <a:latin typeface="Lato"/>
                        </a:rPr>
                      </a:br>
                      <a:r>
                        <a:rPr lang="en-US" sz="1400">
                          <a:effectLst/>
                          <a:latin typeface="Lato"/>
                        </a:rPr>
                        <a:t>Again, these can be explored regarding the individual’s signature strengths.</a:t>
                      </a:r>
                    </a:p>
                  </a:txBody>
                  <a:tcPr marL="44320" marR="44320" marT="31024" marB="31024" anchor="ctr">
                    <a:lnL>
                      <a:noFill/>
                    </a:lnL>
                    <a:lnR>
                      <a:noFill/>
                    </a:lnR>
                    <a:lnT>
                      <a:noFill/>
                    </a:lnT>
                    <a:lnB>
                      <a:noFill/>
                    </a:lnB>
                    <a:solidFill>
                      <a:srgbClr val="FFFFFF"/>
                    </a:solidFill>
                  </a:tcPr>
                </a:tc>
              </a:tr>
              <a:tr h="955540">
                <a:tc>
                  <a:txBody>
                    <a:bodyPr/>
                    <a:lstStyle/>
                    <a:p>
                      <a:r>
                        <a:rPr lang="en-US" sz="1400" b="1">
                          <a:effectLst/>
                          <a:latin typeface="Lato"/>
                        </a:rPr>
                        <a:t>Hope and Optimism</a:t>
                      </a:r>
                      <a:endParaRPr lang="en-US" sz="1400">
                        <a:effectLst/>
                        <a:latin typeface="Lato"/>
                      </a:endParaRPr>
                    </a:p>
                  </a:txBody>
                  <a:tcPr marL="44320" marR="44320" marT="31024" marB="31024" anchor="ctr">
                    <a:lnL>
                      <a:noFill/>
                    </a:lnL>
                    <a:lnR>
                      <a:noFill/>
                    </a:lnR>
                    <a:lnT>
                      <a:noFill/>
                    </a:lnT>
                    <a:lnB>
                      <a:noFill/>
                    </a:lnB>
                    <a:solidFill>
                      <a:srgbClr val="F2F4F6"/>
                    </a:solidFill>
                  </a:tcPr>
                </a:tc>
                <a:tc>
                  <a:txBody>
                    <a:bodyPr/>
                    <a:lstStyle/>
                    <a:p>
                      <a:r>
                        <a:rPr lang="en-US" sz="1400" dirty="0">
                          <a:effectLst/>
                          <a:latin typeface="Lato"/>
                        </a:rPr>
                        <a:t>The additional concepts of optimism and hope are explored.</a:t>
                      </a:r>
                      <a:br>
                        <a:rPr lang="en-US" sz="1400" dirty="0">
                          <a:effectLst/>
                          <a:latin typeface="Lato"/>
                        </a:rPr>
                      </a:br>
                      <a:r>
                        <a:rPr lang="en-US" sz="1400" dirty="0">
                          <a:effectLst/>
                          <a:latin typeface="Lato"/>
                        </a:rPr>
                        <a:t>As an exercise, the therapist may ask the individual to think about a time when they may have felt they lost out on something, only to discover it opened up new opportunities.</a:t>
                      </a:r>
                    </a:p>
                  </a:txBody>
                  <a:tcPr marL="44320" marR="44320" marT="31024" marB="31024" anchor="ctr">
                    <a:lnL>
                      <a:noFill/>
                    </a:lnL>
                    <a:lnR>
                      <a:noFill/>
                    </a:lnR>
                    <a:lnT>
                      <a:noFill/>
                    </a:lnT>
                    <a:lnB>
                      <a:noFill/>
                    </a:lnB>
                    <a:solidFill>
                      <a:srgbClr val="F2F4F6"/>
                    </a:solidFill>
                  </a:tcPr>
                </a:tc>
              </a:tr>
            </a:tbl>
          </a:graphicData>
        </a:graphic>
      </p:graphicFrame>
    </p:spTree>
    <p:extLst>
      <p:ext uri="{BB962C8B-B14F-4D97-AF65-F5344CB8AC3E}">
        <p14:creationId xmlns:p14="http://schemas.microsoft.com/office/powerpoint/2010/main" val="1849128952"/>
      </p:ext>
    </p:extLst>
  </p:cSld>
  <p:clrMapOvr>
    <a:masterClrMapping/>
  </p:clrMapOvr>
  <mc:AlternateContent xmlns:mc="http://schemas.openxmlformats.org/markup-compatibility/2006" xmlns:p14="http://schemas.microsoft.com/office/powerpoint/2010/main">
    <mc:Choice Requires="p14">
      <p:transition spd="slow" p14:dur="2000" advTm="102107"/>
    </mc:Choice>
    <mc:Fallback xmlns="">
      <p:transition spd="slow" advTm="102107"/>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05652618"/>
              </p:ext>
            </p:extLst>
          </p:nvPr>
        </p:nvGraphicFramePr>
        <p:xfrm>
          <a:off x="228600" y="1600200"/>
          <a:ext cx="8686800" cy="4876800"/>
        </p:xfrm>
        <a:graphic>
          <a:graphicData uri="http://schemas.openxmlformats.org/drawingml/2006/table">
            <a:tbl>
              <a:tblPr/>
              <a:tblGrid>
                <a:gridCol w="1752600"/>
                <a:gridCol w="6934200"/>
              </a:tblGrid>
              <a:tr h="938454">
                <a:tc>
                  <a:txBody>
                    <a:bodyPr/>
                    <a:lstStyle/>
                    <a:p>
                      <a:r>
                        <a:rPr lang="en-US" sz="1600" b="1" dirty="0">
                          <a:effectLst/>
                          <a:latin typeface="Lato"/>
                        </a:rPr>
                        <a:t>Positive Communication</a:t>
                      </a:r>
                      <a:endParaRPr lang="en-US" sz="1600" dirty="0">
                        <a:effectLst/>
                        <a:latin typeface="Lato"/>
                      </a:endParaRPr>
                    </a:p>
                  </a:txBody>
                  <a:tcPr marL="59396" marR="59396" marT="41577" marB="41577" anchor="ctr">
                    <a:lnL>
                      <a:noFill/>
                    </a:lnL>
                    <a:lnR>
                      <a:noFill/>
                    </a:lnR>
                    <a:lnT>
                      <a:noFill/>
                    </a:lnT>
                    <a:lnB>
                      <a:noFill/>
                    </a:lnB>
                    <a:solidFill>
                      <a:srgbClr val="FFFFFF"/>
                    </a:solidFill>
                  </a:tcPr>
                </a:tc>
                <a:tc>
                  <a:txBody>
                    <a:bodyPr/>
                    <a:lstStyle/>
                    <a:p>
                      <a:r>
                        <a:rPr lang="en-US" sz="1600">
                          <a:effectLst/>
                          <a:latin typeface="Lato"/>
                        </a:rPr>
                        <a:t>Various interventions that involve developing positive communication, such as Active-constructive, are explored and referenced in association to the individual’s signature strengths.</a:t>
                      </a:r>
                    </a:p>
                  </a:txBody>
                  <a:tcPr marL="59396" marR="59396" marT="41577" marB="41577" anchor="ctr">
                    <a:lnL>
                      <a:noFill/>
                    </a:lnL>
                    <a:lnR>
                      <a:noFill/>
                    </a:lnR>
                    <a:lnT>
                      <a:noFill/>
                    </a:lnT>
                    <a:lnB>
                      <a:noFill/>
                    </a:lnB>
                    <a:solidFill>
                      <a:srgbClr val="FFFFFF"/>
                    </a:solidFill>
                  </a:tcPr>
                </a:tc>
              </a:tr>
              <a:tr h="2477994">
                <a:tc>
                  <a:txBody>
                    <a:bodyPr/>
                    <a:lstStyle/>
                    <a:p>
                      <a:r>
                        <a:rPr lang="en-US" sz="1600" b="1" dirty="0">
                          <a:effectLst/>
                          <a:latin typeface="Lato"/>
                        </a:rPr>
                        <a:t>Signature Strengths of Others</a:t>
                      </a:r>
                      <a:endParaRPr lang="en-US" sz="1600" dirty="0">
                        <a:effectLst/>
                        <a:latin typeface="Lato"/>
                      </a:endParaRPr>
                    </a:p>
                  </a:txBody>
                  <a:tcPr marL="59396" marR="59396" marT="41577" marB="41577" anchor="ctr">
                    <a:lnL>
                      <a:noFill/>
                    </a:lnL>
                    <a:lnR>
                      <a:noFill/>
                    </a:lnR>
                    <a:lnT>
                      <a:noFill/>
                    </a:lnT>
                    <a:lnB>
                      <a:noFill/>
                    </a:lnB>
                    <a:solidFill>
                      <a:srgbClr val="F2F4F6"/>
                    </a:solidFill>
                  </a:tcPr>
                </a:tc>
                <a:tc>
                  <a:txBody>
                    <a:bodyPr/>
                    <a:lstStyle/>
                    <a:p>
                      <a:r>
                        <a:rPr lang="en-US" sz="1600">
                          <a:effectLst/>
                          <a:latin typeface="Lato"/>
                        </a:rPr>
                        <a:t>The importance of recognizing, acknowledging, and associating with the signature strengths of the key people the individual has close relationships with is explored.</a:t>
                      </a:r>
                      <a:br>
                        <a:rPr lang="en-US" sz="1600">
                          <a:effectLst/>
                          <a:latin typeface="Lato"/>
                        </a:rPr>
                      </a:br>
                      <a:r>
                        <a:rPr lang="en-US" sz="1600">
                          <a:effectLst/>
                          <a:latin typeface="Lato"/>
                        </a:rPr>
                        <a:t>As an exercise, the therapist may ask the individual to draw up a ‘Family Strengths Tree’ where the individual asks their significant relationships to complete an online self-report strengths test and identify their signature strengths.</a:t>
                      </a:r>
                      <a:br>
                        <a:rPr lang="en-US" sz="1600">
                          <a:effectLst/>
                          <a:latin typeface="Lato"/>
                        </a:rPr>
                      </a:br>
                      <a:r>
                        <a:rPr lang="en-US" sz="1600">
                          <a:effectLst/>
                          <a:latin typeface="Lato"/>
                        </a:rPr>
                        <a:t>These can then be discussed in the session.</a:t>
                      </a:r>
                    </a:p>
                  </a:txBody>
                  <a:tcPr marL="59396" marR="59396" marT="41577" marB="41577" anchor="ctr">
                    <a:lnL>
                      <a:noFill/>
                    </a:lnL>
                    <a:lnR>
                      <a:noFill/>
                    </a:lnR>
                    <a:lnT>
                      <a:noFill/>
                    </a:lnT>
                    <a:lnB>
                      <a:noFill/>
                    </a:lnB>
                    <a:solidFill>
                      <a:srgbClr val="F2F4F6"/>
                    </a:solidFill>
                  </a:tcPr>
                </a:tc>
              </a:tr>
              <a:tr h="1460352">
                <a:tc>
                  <a:txBody>
                    <a:bodyPr/>
                    <a:lstStyle/>
                    <a:p>
                      <a:r>
                        <a:rPr lang="en-US" sz="1600" b="1">
                          <a:effectLst/>
                          <a:latin typeface="Lato"/>
                        </a:rPr>
                        <a:t>Savoring</a:t>
                      </a:r>
                      <a:endParaRPr lang="en-US" sz="1600">
                        <a:effectLst/>
                        <a:latin typeface="Lato"/>
                      </a:endParaRPr>
                    </a:p>
                  </a:txBody>
                  <a:tcPr marL="59396" marR="59396" marT="41577" marB="41577" anchor="ctr">
                    <a:lnL>
                      <a:noFill/>
                    </a:lnL>
                    <a:lnR>
                      <a:noFill/>
                    </a:lnR>
                    <a:lnT>
                      <a:noFill/>
                    </a:lnT>
                    <a:lnB>
                      <a:noFill/>
                    </a:lnB>
                    <a:solidFill>
                      <a:srgbClr val="FFFFFF"/>
                    </a:solidFill>
                  </a:tcPr>
                </a:tc>
                <a:tc>
                  <a:txBody>
                    <a:bodyPr/>
                    <a:lstStyle/>
                    <a:p>
                      <a:r>
                        <a:rPr lang="en-US" sz="1600" dirty="0">
                          <a:effectLst/>
                          <a:latin typeface="Lato"/>
                        </a:rPr>
                        <a:t>The concept of savoring is explored, as well as some of the techniques and strategies that can be used to prevent adaptation, along with techniques and strategies to safeguard against adaptation.</a:t>
                      </a:r>
                    </a:p>
                  </a:txBody>
                  <a:tcPr marL="59396" marR="59396" marT="41577" marB="41577"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3568726942"/>
      </p:ext>
    </p:extLst>
  </p:cSld>
  <p:clrMapOvr>
    <a:masterClrMapping/>
  </p:clrMapOvr>
  <mc:AlternateContent xmlns:mc="http://schemas.openxmlformats.org/markup-compatibility/2006" xmlns:p14="http://schemas.microsoft.com/office/powerpoint/2010/main">
    <mc:Choice Requires="p14">
      <p:transition spd="slow" p14:dur="2000" advTm="151676"/>
    </mc:Choice>
    <mc:Fallback xmlns="">
      <p:transition spd="slow" advTm="151676"/>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31962015"/>
              </p:ext>
            </p:extLst>
          </p:nvPr>
        </p:nvGraphicFramePr>
        <p:xfrm>
          <a:off x="457200" y="1600200"/>
          <a:ext cx="8382000" cy="4876800"/>
        </p:xfrm>
        <a:graphic>
          <a:graphicData uri="http://schemas.openxmlformats.org/drawingml/2006/table">
            <a:tbl>
              <a:tblPr/>
              <a:tblGrid>
                <a:gridCol w="1676400"/>
                <a:gridCol w="6705600"/>
              </a:tblGrid>
              <a:tr h="1973328">
                <a:tc>
                  <a:txBody>
                    <a:bodyPr/>
                    <a:lstStyle/>
                    <a:p>
                      <a:r>
                        <a:rPr lang="en-US" sz="1800" b="1" dirty="0" smtClean="0">
                          <a:effectLst/>
                          <a:latin typeface="Lato"/>
                        </a:rPr>
                        <a:t>gift </a:t>
                      </a:r>
                      <a:r>
                        <a:rPr lang="en-US" sz="1800" b="1" dirty="0">
                          <a:effectLst/>
                          <a:latin typeface="Lato"/>
                        </a:rPr>
                        <a:t>of Time and Positive Legacy</a:t>
                      </a:r>
                      <a:endParaRPr lang="en-US" sz="1800" dirty="0">
                        <a:effectLst/>
                        <a:latin typeface="Lato"/>
                      </a:endParaRPr>
                    </a:p>
                  </a:txBody>
                  <a:tcPr marL="74933" marR="74933" marT="52453" marB="52453" anchor="ctr">
                    <a:lnL>
                      <a:noFill/>
                    </a:lnL>
                    <a:lnR>
                      <a:noFill/>
                    </a:lnR>
                    <a:lnT>
                      <a:noFill/>
                    </a:lnT>
                    <a:lnB>
                      <a:noFill/>
                    </a:lnB>
                    <a:solidFill>
                      <a:srgbClr val="F2F4F6"/>
                    </a:solidFill>
                  </a:tcPr>
                </a:tc>
                <a:tc>
                  <a:txBody>
                    <a:bodyPr/>
                    <a:lstStyle/>
                    <a:p>
                      <a:r>
                        <a:rPr lang="en-US" sz="1800">
                          <a:effectLst/>
                          <a:latin typeface="Lato"/>
                        </a:rPr>
                        <a:t>The benefits of kindness, sharing, and helping others are explored and discussed in alignment with therapeutic outcomes.</a:t>
                      </a:r>
                      <a:br>
                        <a:rPr lang="en-US" sz="1800">
                          <a:effectLst/>
                          <a:latin typeface="Lato"/>
                        </a:rPr>
                      </a:br>
                      <a:r>
                        <a:rPr lang="en-US" sz="1800">
                          <a:effectLst/>
                          <a:latin typeface="Lato"/>
                        </a:rPr>
                        <a:t>As an exercise, the therapist might ask the individual to make plans for how they might give the gift of their time utilizing their signature strengths.</a:t>
                      </a:r>
                    </a:p>
                  </a:txBody>
                  <a:tcPr marL="74933" marR="74933" marT="52453" marB="52453" anchor="ctr">
                    <a:lnL>
                      <a:noFill/>
                    </a:lnL>
                    <a:lnR>
                      <a:noFill/>
                    </a:lnR>
                    <a:lnT>
                      <a:noFill/>
                    </a:lnT>
                    <a:lnB>
                      <a:noFill/>
                    </a:lnB>
                    <a:solidFill>
                      <a:srgbClr val="F2F4F6"/>
                    </a:solidFill>
                  </a:tcPr>
                </a:tc>
              </a:tr>
              <a:tr h="2903472">
                <a:tc>
                  <a:txBody>
                    <a:bodyPr/>
                    <a:lstStyle/>
                    <a:p>
                      <a:r>
                        <a:rPr lang="en-US" sz="1800" b="1">
                          <a:effectLst/>
                          <a:latin typeface="Lato"/>
                        </a:rPr>
                        <a:t>The Full Life</a:t>
                      </a:r>
                      <a:endParaRPr lang="en-US" sz="1800">
                        <a:effectLst/>
                        <a:latin typeface="Lato"/>
                      </a:endParaRPr>
                    </a:p>
                  </a:txBody>
                  <a:tcPr marL="74933" marR="74933" marT="52453" marB="52453" anchor="ctr">
                    <a:lnL>
                      <a:noFill/>
                    </a:lnL>
                    <a:lnR>
                      <a:noFill/>
                    </a:lnR>
                    <a:lnT>
                      <a:noFill/>
                    </a:lnT>
                    <a:lnB>
                      <a:noFill/>
                    </a:lnB>
                    <a:solidFill>
                      <a:srgbClr val="FFFFFF"/>
                    </a:solidFill>
                  </a:tcPr>
                </a:tc>
                <a:tc>
                  <a:txBody>
                    <a:bodyPr/>
                    <a:lstStyle/>
                    <a:p>
                      <a:r>
                        <a:rPr lang="en-US" sz="1800" dirty="0">
                          <a:effectLst/>
                          <a:latin typeface="Lato"/>
                        </a:rPr>
                        <a:t>In the final session, ‘The Full Life’ is discussed in terms of what the individual feels they have that leads to this.</a:t>
                      </a:r>
                      <a:br>
                        <a:rPr lang="en-US" sz="1800" dirty="0">
                          <a:effectLst/>
                          <a:latin typeface="Lato"/>
                        </a:rPr>
                      </a:br>
                      <a:r>
                        <a:rPr lang="en-US" sz="1800" dirty="0">
                          <a:effectLst/>
                          <a:latin typeface="Lato"/>
                        </a:rPr>
                        <a:t>Therapeutic gains are discussed, focusing on positive emotions, engagement, and meaning.</a:t>
                      </a:r>
                      <a:br>
                        <a:rPr lang="en-US" sz="1800" dirty="0">
                          <a:effectLst/>
                          <a:latin typeface="Lato"/>
                        </a:rPr>
                      </a:br>
                      <a:r>
                        <a:rPr lang="en-US" sz="1800" dirty="0">
                          <a:effectLst/>
                          <a:latin typeface="Lato"/>
                        </a:rPr>
                        <a:t>How to keep this momentum going is also discussed, and ways of doing this are devised with the individual taking the lead and considering their signature strengths to achieve this.</a:t>
                      </a:r>
                    </a:p>
                  </a:txBody>
                  <a:tcPr marL="74933" marR="74933" marT="52453" marB="52453"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4163623818"/>
      </p:ext>
    </p:extLst>
  </p:cSld>
  <p:clrMapOvr>
    <a:masterClrMapping/>
  </p:clrMapOvr>
  <mc:AlternateContent xmlns:mc="http://schemas.openxmlformats.org/markup-compatibility/2006" xmlns:p14="http://schemas.microsoft.com/office/powerpoint/2010/main">
    <mc:Choice Requires="p14">
      <p:transition spd="slow" p14:dur="2000" advTm="65837"/>
    </mc:Choice>
    <mc:Fallback xmlns="">
      <p:transition spd="slow" advTm="65837"/>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home message</a:t>
            </a:r>
            <a:endParaRPr lang="en-US" dirty="0"/>
          </a:p>
        </p:txBody>
      </p:sp>
      <p:sp>
        <p:nvSpPr>
          <p:cNvPr id="3" name="Content Placeholder 2"/>
          <p:cNvSpPr>
            <a:spLocks noGrp="1"/>
          </p:cNvSpPr>
          <p:nvPr>
            <p:ph idx="1"/>
          </p:nvPr>
        </p:nvSpPr>
        <p:spPr/>
        <p:txBody>
          <a:bodyPr/>
          <a:lstStyle/>
          <a:p>
            <a:r>
              <a:rPr lang="en-US" dirty="0" smtClean="0"/>
              <a:t>Please practice these strategies specially gratitude and forgiveness </a:t>
            </a:r>
          </a:p>
          <a:p>
            <a:endParaRPr lang="en-US" dirty="0"/>
          </a:p>
          <a:p>
            <a:endParaRPr lang="en-US" dirty="0" smtClean="0"/>
          </a:p>
          <a:p>
            <a:r>
              <a:rPr lang="en-US" smtClean="0"/>
              <a:t>Good luck</a:t>
            </a:r>
            <a:r>
              <a:rPr lang="en-US" smtClean="0">
                <a:sym typeface="Wingdings" pitchFamily="2" charset="2"/>
              </a:rPr>
              <a:t></a:t>
            </a:r>
            <a:endParaRPr lang="en-US" dirty="0"/>
          </a:p>
        </p:txBody>
      </p:sp>
    </p:spTree>
    <p:extLst>
      <p:ext uri="{BB962C8B-B14F-4D97-AF65-F5344CB8AC3E}">
        <p14:creationId xmlns:p14="http://schemas.microsoft.com/office/powerpoint/2010/main" val="1716614658"/>
      </p:ext>
    </p:extLst>
  </p:cSld>
  <p:clrMapOvr>
    <a:masterClrMapping/>
  </p:clrMapOvr>
  <mc:AlternateContent xmlns:mc="http://schemas.openxmlformats.org/markup-compatibility/2006" xmlns:p14="http://schemas.microsoft.com/office/powerpoint/2010/main">
    <mc:Choice Requires="p14">
      <p:transition spd="slow" p14:dur="2000" advTm="39743"/>
    </mc:Choice>
    <mc:Fallback xmlns="">
      <p:transition spd="slow" advTm="39743"/>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PPT often uses a range of interdisciplinary approaches of </a:t>
            </a:r>
            <a:r>
              <a:rPr lang="en-US" b="1" dirty="0">
                <a:hlinkClick r:id="rId2"/>
              </a:rPr>
              <a:t>psychotherapy</a:t>
            </a:r>
            <a:r>
              <a:rPr lang="en-US" dirty="0"/>
              <a:t>, including the use of multicultural stories, ideas, and metaphors to help individuals create a new view of their mental health in positive ways. Therapists using PPT often invite the individual to place themselves in the stories used, so they become active in their healing process in an empowered way, and in so doing, become the ‘therapist’ of their own recovery.</a:t>
            </a:r>
          </a:p>
        </p:txBody>
      </p:sp>
    </p:spTree>
    <p:extLst>
      <p:ext uri="{BB962C8B-B14F-4D97-AF65-F5344CB8AC3E}">
        <p14:creationId xmlns:p14="http://schemas.microsoft.com/office/powerpoint/2010/main" val="2497004645"/>
      </p:ext>
    </p:extLst>
  </p:cSld>
  <p:clrMapOvr>
    <a:masterClrMapping/>
  </p:clrMapOvr>
  <mc:AlternateContent xmlns:mc="http://schemas.openxmlformats.org/markup-compatibility/2006" xmlns:p14="http://schemas.microsoft.com/office/powerpoint/2010/main">
    <mc:Choice Requires="p14">
      <p:transition spd="slow" p14:dur="2000" advTm="58213"/>
    </mc:Choice>
    <mc:Fallback xmlns="">
      <p:transition spd="slow" advTm="58213"/>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a:t>
            </a:r>
            <a:r>
              <a:rPr lang="en-US" dirty="0"/>
              <a:t>overall theory of PPT also asserts that three core principles need to be addressed to allow this to happen</a:t>
            </a:r>
            <a:r>
              <a:rPr lang="en-US" dirty="0" smtClean="0"/>
              <a:t>:</a:t>
            </a:r>
          </a:p>
          <a:p>
            <a:r>
              <a:rPr lang="en-US" dirty="0" smtClean="0"/>
              <a:t>Principle of hope</a:t>
            </a:r>
          </a:p>
          <a:p>
            <a:r>
              <a:rPr lang="en-US" dirty="0" smtClean="0"/>
              <a:t>Principle of balance </a:t>
            </a:r>
          </a:p>
          <a:p>
            <a:r>
              <a:rPr lang="en-US" dirty="0" smtClean="0"/>
              <a:t>Principle of consultation</a:t>
            </a:r>
            <a:endParaRPr lang="en-US" dirty="0"/>
          </a:p>
        </p:txBody>
      </p:sp>
    </p:spTree>
    <p:extLst>
      <p:ext uri="{BB962C8B-B14F-4D97-AF65-F5344CB8AC3E}">
        <p14:creationId xmlns:p14="http://schemas.microsoft.com/office/powerpoint/2010/main" val="3683464500"/>
      </p:ext>
    </p:extLst>
  </p:cSld>
  <p:clrMapOvr>
    <a:masterClrMapping/>
  </p:clrMapOvr>
  <mc:AlternateContent xmlns:mc="http://schemas.openxmlformats.org/markup-compatibility/2006" xmlns:p14="http://schemas.microsoft.com/office/powerpoint/2010/main">
    <mc:Choice Requires="p14">
      <p:transition spd="slow" p14:dur="2000" advTm="6258"/>
    </mc:Choice>
    <mc:Fallback xmlns="">
      <p:transition spd="slow" advTm="6258"/>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 of hope </a:t>
            </a:r>
            <a:endParaRPr lang="en-US" dirty="0"/>
          </a:p>
        </p:txBody>
      </p:sp>
      <p:sp>
        <p:nvSpPr>
          <p:cNvPr id="3" name="Content Placeholder 2"/>
          <p:cNvSpPr>
            <a:spLocks noGrp="1"/>
          </p:cNvSpPr>
          <p:nvPr>
            <p:ph idx="1"/>
          </p:nvPr>
        </p:nvSpPr>
        <p:spPr/>
        <p:txBody>
          <a:bodyPr/>
          <a:lstStyle/>
          <a:p>
            <a:r>
              <a:rPr lang="en-US" dirty="0"/>
              <a:t>This principle encourages the individual to focus on the overall positivity of humanity, and negative experiences are to be seen as having a higher purpose with a positive reframing. Any disruptions to a sense of well-being are encouraged to be explored and reframed as signals that there is an imbalance that requires addressing.</a:t>
            </a:r>
          </a:p>
        </p:txBody>
      </p:sp>
    </p:spTree>
    <p:extLst>
      <p:ext uri="{BB962C8B-B14F-4D97-AF65-F5344CB8AC3E}">
        <p14:creationId xmlns:p14="http://schemas.microsoft.com/office/powerpoint/2010/main" val="1796120045"/>
      </p:ext>
    </p:extLst>
  </p:cSld>
  <p:clrMapOvr>
    <a:masterClrMapping/>
  </p:clrMapOvr>
  <mc:AlternateContent xmlns:mc="http://schemas.openxmlformats.org/markup-compatibility/2006" xmlns:p14="http://schemas.microsoft.com/office/powerpoint/2010/main">
    <mc:Choice Requires="p14">
      <p:transition spd="slow" p14:dur="2000" advTm="106685"/>
    </mc:Choice>
    <mc:Fallback xmlns="">
      <p:transition spd="slow" advTm="106685"/>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 of balance</a:t>
            </a:r>
            <a:endParaRPr lang="en-US" dirty="0"/>
          </a:p>
        </p:txBody>
      </p:sp>
      <p:sp>
        <p:nvSpPr>
          <p:cNvPr id="3" name="Content Placeholder 2"/>
          <p:cNvSpPr>
            <a:spLocks noGrp="1"/>
          </p:cNvSpPr>
          <p:nvPr>
            <p:ph idx="1"/>
          </p:nvPr>
        </p:nvSpPr>
        <p:spPr/>
        <p:txBody>
          <a:bodyPr/>
          <a:lstStyle/>
          <a:p>
            <a:r>
              <a:rPr lang="en-US" dirty="0" smtClean="0"/>
              <a:t>this </a:t>
            </a:r>
            <a:r>
              <a:rPr lang="en-US" dirty="0"/>
              <a:t>principle examines how we experience discontent and the coping methods we might use to address this. According to PPT, negative symptoms arise when these coping methods aren’t working, and our areas of life are out of balance, with discontent impacting how we think and feel.</a:t>
            </a:r>
          </a:p>
        </p:txBody>
      </p:sp>
    </p:spTree>
    <p:extLst>
      <p:ext uri="{BB962C8B-B14F-4D97-AF65-F5344CB8AC3E}">
        <p14:creationId xmlns:p14="http://schemas.microsoft.com/office/powerpoint/2010/main" val="1114144023"/>
      </p:ext>
    </p:extLst>
  </p:cSld>
  <p:clrMapOvr>
    <a:masterClrMapping/>
  </p:clrMapOvr>
  <mc:AlternateContent xmlns:mc="http://schemas.openxmlformats.org/markup-compatibility/2006" xmlns:p14="http://schemas.microsoft.com/office/powerpoint/2010/main">
    <mc:Choice Requires="p14">
      <p:transition spd="slow" p14:dur="2000" advTm="36904"/>
    </mc:Choice>
    <mc:Fallback xmlns="">
      <p:transition spd="slow" advTm="36904"/>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fontScale="92500"/>
          </a:bodyPr>
          <a:lstStyle/>
          <a:p>
            <a:r>
              <a:rPr lang="en-US" dirty="0" err="1"/>
              <a:t>Peseschkian</a:t>
            </a:r>
            <a:r>
              <a:rPr lang="en-US" dirty="0"/>
              <a:t> (1979) ascertained there are four key areas where we will experience imbalance: </a:t>
            </a:r>
            <a:endParaRPr lang="en-US" dirty="0" smtClean="0"/>
          </a:p>
          <a:p>
            <a:r>
              <a:rPr lang="en-US" dirty="0" smtClean="0"/>
              <a:t>body/sense,</a:t>
            </a:r>
          </a:p>
          <a:p>
            <a:r>
              <a:rPr lang="en-US" dirty="0" smtClean="0"/>
              <a:t> </a:t>
            </a:r>
            <a:r>
              <a:rPr lang="en-US" dirty="0"/>
              <a:t>achievement/activities, </a:t>
            </a:r>
            <a:endParaRPr lang="en-US" dirty="0" smtClean="0"/>
          </a:p>
          <a:p>
            <a:r>
              <a:rPr lang="en-US" dirty="0" smtClean="0"/>
              <a:t>contact/environment</a:t>
            </a:r>
            <a:r>
              <a:rPr lang="en-US" dirty="0"/>
              <a:t>, </a:t>
            </a:r>
            <a:endParaRPr lang="en-US" dirty="0" smtClean="0"/>
          </a:p>
          <a:p>
            <a:r>
              <a:rPr lang="en-US" dirty="0" smtClean="0"/>
              <a:t>and </a:t>
            </a:r>
            <a:r>
              <a:rPr lang="en-US" dirty="0"/>
              <a:t>fantasy/future. </a:t>
            </a:r>
            <a:endParaRPr lang="en-US" dirty="0" smtClean="0"/>
          </a:p>
          <a:p>
            <a:r>
              <a:rPr lang="en-US" dirty="0" smtClean="0"/>
              <a:t>These </a:t>
            </a:r>
            <a:r>
              <a:rPr lang="en-US" dirty="0"/>
              <a:t>are the areas PPT focuses on when exploring and addressing the principle of balance.</a:t>
            </a:r>
          </a:p>
        </p:txBody>
      </p:sp>
    </p:spTree>
    <p:extLst>
      <p:ext uri="{BB962C8B-B14F-4D97-AF65-F5344CB8AC3E}">
        <p14:creationId xmlns:p14="http://schemas.microsoft.com/office/powerpoint/2010/main" val="396338873"/>
      </p:ext>
    </p:extLst>
  </p:cSld>
  <p:clrMapOvr>
    <a:masterClrMapping/>
  </p:clrMapOvr>
  <mc:AlternateContent xmlns:mc="http://schemas.openxmlformats.org/markup-compatibility/2006" xmlns:p14="http://schemas.microsoft.com/office/powerpoint/2010/main">
    <mc:Choice Requires="p14">
      <p:transition spd="slow" p14:dur="2000" advTm="33830"/>
    </mc:Choice>
    <mc:Fallback xmlns="">
      <p:transition spd="slow" advTm="3383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 of consultation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This principle sets out the five stages of therapy that must be worked through to address any issues that arise in the above two principles, to achieve a positive outcome</a:t>
            </a:r>
            <a:r>
              <a:rPr lang="en-US" dirty="0" smtClean="0"/>
              <a:t>:</a:t>
            </a:r>
          </a:p>
          <a:p>
            <a:r>
              <a:rPr lang="en-US" dirty="0" smtClean="0"/>
              <a:t>Observation </a:t>
            </a:r>
          </a:p>
          <a:p>
            <a:r>
              <a:rPr lang="en-US" dirty="0" smtClean="0"/>
              <a:t>Inventory</a:t>
            </a:r>
          </a:p>
          <a:p>
            <a:r>
              <a:rPr lang="en-US" dirty="0" smtClean="0"/>
              <a:t>Situational support </a:t>
            </a:r>
          </a:p>
          <a:p>
            <a:r>
              <a:rPr lang="en-US" dirty="0" smtClean="0"/>
              <a:t>Verbalization</a:t>
            </a:r>
          </a:p>
          <a:p>
            <a:r>
              <a:rPr lang="en-US" dirty="0" smtClean="0"/>
              <a:t>Development of goals </a:t>
            </a:r>
            <a:r>
              <a:rPr lang="en-US" dirty="0"/>
              <a:t/>
            </a:r>
            <a:br>
              <a:rPr lang="en-US" dirty="0"/>
            </a:br>
            <a:endParaRPr lang="en-US" dirty="0"/>
          </a:p>
        </p:txBody>
      </p:sp>
    </p:spTree>
    <p:extLst>
      <p:ext uri="{BB962C8B-B14F-4D97-AF65-F5344CB8AC3E}">
        <p14:creationId xmlns:p14="http://schemas.microsoft.com/office/powerpoint/2010/main" val="449420233"/>
      </p:ext>
    </p:extLst>
  </p:cSld>
  <p:clrMapOvr>
    <a:masterClrMapping/>
  </p:clrMapOvr>
  <mc:AlternateContent xmlns:mc="http://schemas.openxmlformats.org/markup-compatibility/2006" xmlns:p14="http://schemas.microsoft.com/office/powerpoint/2010/main">
    <mc:Choice Requires="p14">
      <p:transition spd="slow" p14:dur="2000" advTm="21727"/>
    </mc:Choice>
    <mc:Fallback xmlns="">
      <p:transition spd="slow" advTm="21727"/>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TotalTime>
  <Words>1944</Words>
  <Application>Microsoft Office PowerPoint</Application>
  <PresentationFormat>On-screen Show (4:3)</PresentationFormat>
  <Paragraphs>122</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Positive Psychotherapy</vt:lpstr>
      <vt:lpstr>PowerPoint Presentation</vt:lpstr>
      <vt:lpstr>PowerPoint Presentation</vt:lpstr>
      <vt:lpstr>PowerPoint Presentation</vt:lpstr>
      <vt:lpstr>PowerPoint Presentation</vt:lpstr>
      <vt:lpstr>Principle of hope </vt:lpstr>
      <vt:lpstr>Principle of balance</vt:lpstr>
      <vt:lpstr>continue</vt:lpstr>
      <vt:lpstr>Principle of consultation</vt:lpstr>
      <vt:lpstr>observation</vt:lpstr>
      <vt:lpstr>inventory</vt:lpstr>
      <vt:lpstr>Situational support</vt:lpstr>
      <vt:lpstr>Verbalization </vt:lpstr>
      <vt:lpstr>Development of goals </vt:lpstr>
      <vt:lpstr>PowerPoint Presentation</vt:lpstr>
      <vt:lpstr>Capability of love </vt:lpstr>
      <vt:lpstr>PowerPoint Presentation</vt:lpstr>
      <vt:lpstr>Nossrat Peseschkian’s Work and A Brief History of Positive Psychotherapy </vt:lpstr>
      <vt:lpstr>continue</vt:lpstr>
      <vt:lpstr>continue</vt:lpstr>
      <vt:lpstr>Five Benefits of Positive Psychotherapy </vt:lpstr>
      <vt:lpstr>Empowers the individual  </vt:lpstr>
      <vt:lpstr>2</vt:lpstr>
      <vt:lpstr>3</vt:lpstr>
      <vt:lpstr>4</vt:lpstr>
      <vt:lpstr>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Take home message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Positive Psychotherapy</dc:title>
  <dc:creator>ANUM YOUSAF</dc:creator>
  <cp:lastModifiedBy>ANUM YOUSAF</cp:lastModifiedBy>
  <cp:revision>29</cp:revision>
  <dcterms:created xsi:type="dcterms:W3CDTF">2006-08-16T00:00:00Z</dcterms:created>
  <dcterms:modified xsi:type="dcterms:W3CDTF">2020-05-03T11:02:24Z</dcterms:modified>
</cp:coreProperties>
</file>