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85409" autoAdjust="0"/>
  </p:normalViewPr>
  <p:slideViewPr>
    <p:cSldViewPr>
      <p:cViewPr varScale="1">
        <p:scale>
          <a:sx n="74" d="100"/>
          <a:sy n="74" d="100"/>
        </p:scale>
        <p:origin x="-390"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4851914-63EE-47A2-B35F-6CF6CFFD9C04}" type="datetimeFigureOut">
              <a:rPr lang="en-US" smtClean="0"/>
              <a:t>3/30/2015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E6AD82-B996-4025-9DFC-114D9F98D338}" type="slidenum">
              <a:rPr lang="en-US" smtClean="0"/>
              <a:t>‹#›</a:t>
            </a:fld>
            <a:endParaRPr lang="en-US"/>
          </a:p>
        </p:txBody>
      </p:sp>
    </p:spTree>
    <p:extLst>
      <p:ext uri="{BB962C8B-B14F-4D97-AF65-F5344CB8AC3E}">
        <p14:creationId xmlns:p14="http://schemas.microsoft.com/office/powerpoint/2010/main" val="35858617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851914-63EE-47A2-B35F-6CF6CFFD9C04}" type="datetimeFigureOut">
              <a:rPr lang="en-US" smtClean="0"/>
              <a:t>3/30/2015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E6AD82-B996-4025-9DFC-114D9F98D338}" type="slidenum">
              <a:rPr lang="en-US" smtClean="0"/>
              <a:t>‹#›</a:t>
            </a:fld>
            <a:endParaRPr lang="en-US"/>
          </a:p>
        </p:txBody>
      </p:sp>
    </p:spTree>
    <p:extLst>
      <p:ext uri="{BB962C8B-B14F-4D97-AF65-F5344CB8AC3E}">
        <p14:creationId xmlns:p14="http://schemas.microsoft.com/office/powerpoint/2010/main" val="36371114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851914-63EE-47A2-B35F-6CF6CFFD9C04}" type="datetimeFigureOut">
              <a:rPr lang="en-US" smtClean="0"/>
              <a:t>3/30/2015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E6AD82-B996-4025-9DFC-114D9F98D338}" type="slidenum">
              <a:rPr lang="en-US" smtClean="0"/>
              <a:t>‹#›</a:t>
            </a:fld>
            <a:endParaRPr lang="en-US"/>
          </a:p>
        </p:txBody>
      </p:sp>
    </p:spTree>
    <p:extLst>
      <p:ext uri="{BB962C8B-B14F-4D97-AF65-F5344CB8AC3E}">
        <p14:creationId xmlns:p14="http://schemas.microsoft.com/office/powerpoint/2010/main" val="11666638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851914-63EE-47A2-B35F-6CF6CFFD9C04}" type="datetimeFigureOut">
              <a:rPr lang="en-US" smtClean="0"/>
              <a:t>3/30/2015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E6AD82-B996-4025-9DFC-114D9F98D338}" type="slidenum">
              <a:rPr lang="en-US" smtClean="0"/>
              <a:t>‹#›</a:t>
            </a:fld>
            <a:endParaRPr lang="en-US"/>
          </a:p>
        </p:txBody>
      </p:sp>
    </p:spTree>
    <p:extLst>
      <p:ext uri="{BB962C8B-B14F-4D97-AF65-F5344CB8AC3E}">
        <p14:creationId xmlns:p14="http://schemas.microsoft.com/office/powerpoint/2010/main" val="35904639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4851914-63EE-47A2-B35F-6CF6CFFD9C04}" type="datetimeFigureOut">
              <a:rPr lang="en-US" smtClean="0"/>
              <a:t>3/30/2015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E6AD82-B996-4025-9DFC-114D9F98D338}" type="slidenum">
              <a:rPr lang="en-US" smtClean="0"/>
              <a:t>‹#›</a:t>
            </a:fld>
            <a:endParaRPr lang="en-US"/>
          </a:p>
        </p:txBody>
      </p:sp>
    </p:spTree>
    <p:extLst>
      <p:ext uri="{BB962C8B-B14F-4D97-AF65-F5344CB8AC3E}">
        <p14:creationId xmlns:p14="http://schemas.microsoft.com/office/powerpoint/2010/main" val="3278631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4851914-63EE-47A2-B35F-6CF6CFFD9C04}" type="datetimeFigureOut">
              <a:rPr lang="en-US" smtClean="0"/>
              <a:t>3/30/2015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E6AD82-B996-4025-9DFC-114D9F98D338}" type="slidenum">
              <a:rPr lang="en-US" smtClean="0"/>
              <a:t>‹#›</a:t>
            </a:fld>
            <a:endParaRPr lang="en-US"/>
          </a:p>
        </p:txBody>
      </p:sp>
    </p:spTree>
    <p:extLst>
      <p:ext uri="{BB962C8B-B14F-4D97-AF65-F5344CB8AC3E}">
        <p14:creationId xmlns:p14="http://schemas.microsoft.com/office/powerpoint/2010/main" val="21096045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4851914-63EE-47A2-B35F-6CF6CFFD9C04}" type="datetimeFigureOut">
              <a:rPr lang="en-US" smtClean="0"/>
              <a:t>3/30/2015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5E6AD82-B996-4025-9DFC-114D9F98D338}" type="slidenum">
              <a:rPr lang="en-US" smtClean="0"/>
              <a:t>‹#›</a:t>
            </a:fld>
            <a:endParaRPr lang="en-US"/>
          </a:p>
        </p:txBody>
      </p:sp>
    </p:spTree>
    <p:extLst>
      <p:ext uri="{BB962C8B-B14F-4D97-AF65-F5344CB8AC3E}">
        <p14:creationId xmlns:p14="http://schemas.microsoft.com/office/powerpoint/2010/main" val="27233995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4851914-63EE-47A2-B35F-6CF6CFFD9C04}" type="datetimeFigureOut">
              <a:rPr lang="en-US" smtClean="0"/>
              <a:t>3/30/2015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E6AD82-B996-4025-9DFC-114D9F98D338}" type="slidenum">
              <a:rPr lang="en-US" smtClean="0"/>
              <a:t>‹#›</a:t>
            </a:fld>
            <a:endParaRPr lang="en-US"/>
          </a:p>
        </p:txBody>
      </p:sp>
    </p:spTree>
    <p:extLst>
      <p:ext uri="{BB962C8B-B14F-4D97-AF65-F5344CB8AC3E}">
        <p14:creationId xmlns:p14="http://schemas.microsoft.com/office/powerpoint/2010/main" val="35631000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851914-63EE-47A2-B35F-6CF6CFFD9C04}" type="datetimeFigureOut">
              <a:rPr lang="en-US" smtClean="0"/>
              <a:t>3/30/2015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5E6AD82-B996-4025-9DFC-114D9F98D338}" type="slidenum">
              <a:rPr lang="en-US" smtClean="0"/>
              <a:t>‹#›</a:t>
            </a:fld>
            <a:endParaRPr lang="en-US"/>
          </a:p>
        </p:txBody>
      </p:sp>
    </p:spTree>
    <p:extLst>
      <p:ext uri="{BB962C8B-B14F-4D97-AF65-F5344CB8AC3E}">
        <p14:creationId xmlns:p14="http://schemas.microsoft.com/office/powerpoint/2010/main" val="33079162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851914-63EE-47A2-B35F-6CF6CFFD9C04}" type="datetimeFigureOut">
              <a:rPr lang="en-US" smtClean="0"/>
              <a:t>3/30/2015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E6AD82-B996-4025-9DFC-114D9F98D338}" type="slidenum">
              <a:rPr lang="en-US" smtClean="0"/>
              <a:t>‹#›</a:t>
            </a:fld>
            <a:endParaRPr lang="en-US"/>
          </a:p>
        </p:txBody>
      </p:sp>
    </p:spTree>
    <p:extLst>
      <p:ext uri="{BB962C8B-B14F-4D97-AF65-F5344CB8AC3E}">
        <p14:creationId xmlns:p14="http://schemas.microsoft.com/office/powerpoint/2010/main" val="39887320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851914-63EE-47A2-B35F-6CF6CFFD9C04}" type="datetimeFigureOut">
              <a:rPr lang="en-US" smtClean="0"/>
              <a:t>3/30/2015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E6AD82-B996-4025-9DFC-114D9F98D338}" type="slidenum">
              <a:rPr lang="en-US" smtClean="0"/>
              <a:t>‹#›</a:t>
            </a:fld>
            <a:endParaRPr lang="en-US"/>
          </a:p>
        </p:txBody>
      </p:sp>
    </p:spTree>
    <p:extLst>
      <p:ext uri="{BB962C8B-B14F-4D97-AF65-F5344CB8AC3E}">
        <p14:creationId xmlns:p14="http://schemas.microsoft.com/office/powerpoint/2010/main" val="29003460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851914-63EE-47A2-B35F-6CF6CFFD9C04}" type="datetimeFigureOut">
              <a:rPr lang="en-US" smtClean="0"/>
              <a:t>3/30/2015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E6AD82-B996-4025-9DFC-114D9F98D338}" type="slidenum">
              <a:rPr lang="en-US" smtClean="0"/>
              <a:t>‹#›</a:t>
            </a:fld>
            <a:endParaRPr lang="en-US"/>
          </a:p>
        </p:txBody>
      </p:sp>
    </p:spTree>
    <p:extLst>
      <p:ext uri="{BB962C8B-B14F-4D97-AF65-F5344CB8AC3E}">
        <p14:creationId xmlns:p14="http://schemas.microsoft.com/office/powerpoint/2010/main" val="22741253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Branches of </a:t>
            </a:r>
            <a:r>
              <a:rPr lang="en-US" dirty="0" smtClean="0"/>
              <a:t>Feminism</a:t>
            </a:r>
            <a:r>
              <a:rPr lang="en-US" smtClean="0"/>
              <a:t>/ </a:t>
            </a:r>
            <a:r>
              <a:rPr lang="en-US"/>
              <a:t>F</a:t>
            </a:r>
            <a:r>
              <a:rPr lang="en-US" smtClean="0"/>
              <a:t>eminist </a:t>
            </a:r>
            <a:r>
              <a:rPr lang="en-US" dirty="0" smtClean="0"/>
              <a:t>Theories</a:t>
            </a:r>
            <a:endParaRPr lang="en-US" dirty="0"/>
          </a:p>
        </p:txBody>
      </p:sp>
      <p:sp>
        <p:nvSpPr>
          <p:cNvPr id="3" name="Subtitle 2"/>
          <p:cNvSpPr>
            <a:spLocks noGrp="1"/>
          </p:cNvSpPr>
          <p:nvPr>
            <p:ph type="subTitle" idx="1"/>
          </p:nvPr>
        </p:nvSpPr>
        <p:spPr/>
        <p:txBody>
          <a:bodyPr/>
          <a:lstStyle/>
          <a:p>
            <a:r>
              <a:rPr lang="en-US" dirty="0" smtClean="0"/>
              <a:t>Muhammad Mohsin Khan</a:t>
            </a:r>
            <a:endParaRPr lang="en-US" dirty="0"/>
          </a:p>
        </p:txBody>
      </p:sp>
    </p:spTree>
    <p:extLst>
      <p:ext uri="{BB962C8B-B14F-4D97-AF65-F5344CB8AC3E}">
        <p14:creationId xmlns:p14="http://schemas.microsoft.com/office/powerpoint/2010/main" val="1788773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Liberal Feminism</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Liberal feminism, also called “egalitarian or mainstream feminism,” is considered the most moderate branch</a:t>
            </a:r>
          </a:p>
          <a:p>
            <a:r>
              <a:rPr lang="en-US" dirty="0" smtClean="0"/>
              <a:t> It is based on the simple proposition that all people are created equal and should not be denied equality of opportunity because of gender. </a:t>
            </a:r>
            <a:r>
              <a:rPr lang="en-US" dirty="0"/>
              <a:t>Liberal feminists believe that women and men are equal and have the same capacities and abilities, and thus women have the right to the same opportunities as men.</a:t>
            </a:r>
            <a:endParaRPr lang="en-US" dirty="0" smtClean="0"/>
          </a:p>
          <a:p>
            <a:r>
              <a:rPr lang="en-US" dirty="0" smtClean="0"/>
              <a:t> Liberal feminism is based on Enlightenment beliefs of rationality, education, and the natural rights that extend to all men and women. </a:t>
            </a:r>
          </a:p>
          <a:p>
            <a:r>
              <a:rPr lang="en-US" dirty="0" smtClean="0"/>
              <a:t> Women can work together within a pluralistic system and mobilize their constituents to effect positive and productive social change. </a:t>
            </a:r>
          </a:p>
          <a:p>
            <a:r>
              <a:rPr lang="en-US" dirty="0" smtClean="0"/>
              <a:t> The National Organization for Women is the formal group representing this branch, with a statement of purpose calling for an end to restrictive gender roles that serve to diminish opportunities for both women and men</a:t>
            </a:r>
          </a:p>
          <a:p>
            <a:r>
              <a:rPr lang="en-US" dirty="0"/>
              <a:t>Liberal feminists wish to achieve gender equity by working within the system, rather than overthrowing the system.</a:t>
            </a:r>
          </a:p>
          <a:p>
            <a:r>
              <a:rPr lang="en-US" dirty="0"/>
              <a:t>Liberal feminism's primary goal is </a:t>
            </a:r>
            <a:r>
              <a:rPr lang="en-US" dirty="0" smtClean="0"/>
              <a:t>gender</a:t>
            </a:r>
            <a:r>
              <a:rPr lang="en-US" dirty="0"/>
              <a:t> equality in the public sphere -- equal access to education, equal pay, ending job sex segregation, better working conditions -- won primarily through legal changes. </a:t>
            </a:r>
          </a:p>
        </p:txBody>
      </p:sp>
    </p:spTree>
    <p:extLst>
      <p:ext uri="{BB962C8B-B14F-4D97-AF65-F5344CB8AC3E}">
        <p14:creationId xmlns:p14="http://schemas.microsoft.com/office/powerpoint/2010/main" val="25532099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Cultural Feminism.</a:t>
            </a:r>
            <a:endParaRPr lang="en-US" dirty="0"/>
          </a:p>
        </p:txBody>
      </p:sp>
      <p:sp>
        <p:nvSpPr>
          <p:cNvPr id="3" name="Content Placeholder 2"/>
          <p:cNvSpPr>
            <a:spLocks noGrp="1"/>
          </p:cNvSpPr>
          <p:nvPr>
            <p:ph idx="1"/>
          </p:nvPr>
        </p:nvSpPr>
        <p:spPr/>
        <p:txBody>
          <a:bodyPr>
            <a:normAutofit fontScale="70000" lnSpcReduction="20000"/>
          </a:bodyPr>
          <a:lstStyle/>
          <a:p>
            <a:r>
              <a:rPr lang="en-US" dirty="0"/>
              <a:t>C</a:t>
            </a:r>
            <a:r>
              <a:rPr lang="en-US" dirty="0" smtClean="0"/>
              <a:t>ultural </a:t>
            </a:r>
            <a:r>
              <a:rPr lang="en-US" dirty="0"/>
              <a:t>feminists take an essentialist standpoint and maintain that a range of biologically-based gender differences exist. </a:t>
            </a:r>
            <a:endParaRPr lang="en-US" dirty="0" smtClean="0"/>
          </a:p>
          <a:p>
            <a:r>
              <a:rPr lang="en-US" dirty="0"/>
              <a:t>Cultural feminists believe that, by celebrating women’s special and unique qualities, sexism and female oppression will be </a:t>
            </a:r>
            <a:r>
              <a:rPr lang="en-US" dirty="0" smtClean="0"/>
              <a:t>eliminated</a:t>
            </a:r>
          </a:p>
          <a:p>
            <a:r>
              <a:rPr lang="en-US" dirty="0"/>
              <a:t>C</a:t>
            </a:r>
            <a:r>
              <a:rPr lang="en-US" dirty="0" smtClean="0"/>
              <a:t>ultural </a:t>
            </a:r>
            <a:r>
              <a:rPr lang="en-US" dirty="0"/>
              <a:t>feminist activities include women’s music festivals, a revival of women’s spirituality and Goddess traditions, and a recognition of women’s traditional art forms such as knitting, quilting, and weaving. </a:t>
            </a:r>
            <a:endParaRPr lang="en-US" dirty="0" smtClean="0"/>
          </a:p>
          <a:p>
            <a:r>
              <a:rPr lang="en-US" dirty="0" smtClean="0"/>
              <a:t>“Cultural feminism” with its focus on empowering women by emphasizing the positive qualities that are associated with women’s roles such as nurturing, caring, cooperation, and connectedness to others </a:t>
            </a:r>
            <a:endParaRPr lang="en-US" dirty="0"/>
          </a:p>
        </p:txBody>
      </p:sp>
    </p:spTree>
    <p:extLst>
      <p:ext uri="{BB962C8B-B14F-4D97-AF65-F5344CB8AC3E}">
        <p14:creationId xmlns:p14="http://schemas.microsoft.com/office/powerpoint/2010/main" val="38479662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Socialist Feminism </a:t>
            </a:r>
            <a:endParaRPr lang="en-US" dirty="0"/>
          </a:p>
        </p:txBody>
      </p:sp>
      <p:sp>
        <p:nvSpPr>
          <p:cNvPr id="3" name="Content Placeholder 2"/>
          <p:cNvSpPr>
            <a:spLocks noGrp="1"/>
          </p:cNvSpPr>
          <p:nvPr>
            <p:ph idx="1"/>
          </p:nvPr>
        </p:nvSpPr>
        <p:spPr>
          <a:xfrm>
            <a:off x="457200" y="1447800"/>
            <a:ext cx="8229600" cy="4953000"/>
          </a:xfrm>
        </p:spPr>
        <p:txBody>
          <a:bodyPr>
            <a:normAutofit fontScale="70000" lnSpcReduction="20000"/>
          </a:bodyPr>
          <a:lstStyle/>
          <a:p>
            <a:r>
              <a:rPr lang="en-US" dirty="0" smtClean="0"/>
              <a:t>Also referred to as “Marxist feminism,” socialist feminism generally adopts the Marx–Engels model described earlier that links the inferior position of women to class-based capitalism and its alignment with the patriarchal family in capitalistic societies.</a:t>
            </a:r>
          </a:p>
          <a:p>
            <a:r>
              <a:rPr lang="en-US" dirty="0" smtClean="0"/>
              <a:t>The unpaid labor of women in the home and their paid labor in a reserve labor force simultaneously serve patriarchy capitalism.</a:t>
            </a:r>
          </a:p>
          <a:p>
            <a:r>
              <a:rPr lang="en-US" dirty="0" smtClean="0"/>
              <a:t>Many socialist feminists— both men and women—also believe that economic and emotional dependence go hand in hand.</a:t>
            </a:r>
          </a:p>
          <a:p>
            <a:r>
              <a:rPr lang="en-US" dirty="0"/>
              <a:t>According to Marxist feminists, private property gives rise to economic inequality, dependence, political and domestic struggle between the sexes, and is the root of women's oppression </a:t>
            </a:r>
            <a:endParaRPr lang="en-US" dirty="0" smtClean="0"/>
          </a:p>
          <a:p>
            <a:r>
              <a:rPr lang="en-US" dirty="0"/>
              <a:t>In Engels' analysis, the family is an institutional representation of male demands that women perform domestic labor without pay</a:t>
            </a:r>
          </a:p>
        </p:txBody>
      </p:sp>
    </p:spTree>
    <p:extLst>
      <p:ext uri="{BB962C8B-B14F-4D97-AF65-F5344CB8AC3E}">
        <p14:creationId xmlns:p14="http://schemas.microsoft.com/office/powerpoint/2010/main" val="42314465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Radical Feminism </a:t>
            </a:r>
            <a:endParaRPr lang="en-US" dirty="0"/>
          </a:p>
        </p:txBody>
      </p:sp>
      <p:sp>
        <p:nvSpPr>
          <p:cNvPr id="3" name="Content Placeholder 2"/>
          <p:cNvSpPr>
            <a:spLocks noGrp="1"/>
          </p:cNvSpPr>
          <p:nvPr>
            <p:ph idx="1"/>
          </p:nvPr>
        </p:nvSpPr>
        <p:spPr/>
        <p:txBody>
          <a:bodyPr>
            <a:normAutofit fontScale="70000" lnSpcReduction="20000"/>
          </a:bodyPr>
          <a:lstStyle/>
          <a:p>
            <a:r>
              <a:rPr lang="en-US" dirty="0"/>
              <a:t>R</a:t>
            </a:r>
            <a:r>
              <a:rPr lang="en-US" dirty="0" smtClean="0"/>
              <a:t>adical feminists believe that sexism is at the core of patriarchal society and that all social institutions reflect that sexism.</a:t>
            </a:r>
          </a:p>
          <a:p>
            <a:r>
              <a:rPr lang="en-US" dirty="0" smtClean="0"/>
              <a:t> Radical feminists focus on the patriarchal family as the key site of domination and oppression </a:t>
            </a:r>
          </a:p>
          <a:p>
            <a:r>
              <a:rPr lang="en-US" dirty="0" smtClean="0"/>
              <a:t> Women’s oppression stems from male domination, so if men are the problem, neither capitalism, nor socialism, nor any other male-dominated system will solve the problem. Therefore, women must create separate institutions that are women centered—those that rely on women rather than men.</a:t>
            </a:r>
          </a:p>
          <a:p>
            <a:r>
              <a:rPr lang="en-US" dirty="0" smtClean="0"/>
              <a:t>Acknowledging the impossibility of removing sexism from all institutions, radical feminists work at local levels and in their neighborhoods to develop profit and not-for-profit institutions that are operated solely by women to serve other women, such as small businesses, day care facilities, counseling centers, and safe houses for women escaping domestic violence. </a:t>
            </a:r>
            <a:endParaRPr lang="en-US" dirty="0"/>
          </a:p>
        </p:txBody>
      </p:sp>
    </p:spTree>
    <p:extLst>
      <p:ext uri="{BB962C8B-B14F-4D97-AF65-F5344CB8AC3E}">
        <p14:creationId xmlns:p14="http://schemas.microsoft.com/office/powerpoint/2010/main" val="27773704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p:txBody>
          <a:bodyPr>
            <a:normAutofit fontScale="92500" lnSpcReduction="10000"/>
          </a:bodyPr>
          <a:lstStyle/>
          <a:p>
            <a:r>
              <a:rPr lang="en-US" dirty="0"/>
              <a:t>Radical feminism is a philosophy emphasizing the patriarchal roots of inequality between men and women, or, more specifically, social dominance of women by men. Radical feminism views patriarchy as dividing rights, privileges and power primarily by gender, and as a result oppressing women and privileging men</a:t>
            </a:r>
            <a:r>
              <a:rPr lang="en-US" dirty="0" smtClean="0"/>
              <a:t>.</a:t>
            </a:r>
          </a:p>
          <a:p>
            <a:r>
              <a:rPr lang="en-US" dirty="0"/>
              <a:t>Radical feminists would agree with cultural feminism in that the alternative path for women is to be different than men.</a:t>
            </a:r>
          </a:p>
          <a:p>
            <a:endParaRPr lang="en-US" dirty="0"/>
          </a:p>
          <a:p>
            <a:endParaRPr lang="en-US" dirty="0"/>
          </a:p>
        </p:txBody>
      </p:sp>
    </p:spTree>
    <p:extLst>
      <p:ext uri="{BB962C8B-B14F-4D97-AF65-F5344CB8AC3E}">
        <p14:creationId xmlns:p14="http://schemas.microsoft.com/office/powerpoint/2010/main" val="32574715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Conservatism</a:t>
            </a:r>
            <a:endParaRPr lang="en-US" dirty="0"/>
          </a:p>
        </p:txBody>
      </p:sp>
      <p:sp>
        <p:nvSpPr>
          <p:cNvPr id="3" name="Content Placeholder 2"/>
          <p:cNvSpPr>
            <a:spLocks noGrp="1"/>
          </p:cNvSpPr>
          <p:nvPr>
            <p:ph idx="1"/>
          </p:nvPr>
        </p:nvSpPr>
        <p:spPr>
          <a:xfrm>
            <a:off x="457200" y="1600200"/>
            <a:ext cx="8229600" cy="5029200"/>
          </a:xfrm>
        </p:spPr>
        <p:txBody>
          <a:bodyPr>
            <a:normAutofit fontScale="77500" lnSpcReduction="20000"/>
          </a:bodyPr>
          <a:lstStyle/>
          <a:p>
            <a:r>
              <a:rPr lang="en-US" dirty="0" smtClean="0"/>
              <a:t>Conservatism </a:t>
            </a:r>
            <a:r>
              <a:rPr lang="en-US" dirty="0"/>
              <a:t>is not typically viewed as a feminist theory; it is included in order to provide a contrast for subsequent perspectives. </a:t>
            </a:r>
            <a:endParaRPr lang="en-US" dirty="0" smtClean="0"/>
          </a:p>
          <a:p>
            <a:r>
              <a:rPr lang="en-US" dirty="0" smtClean="0"/>
              <a:t>Conservatives </a:t>
            </a:r>
            <a:r>
              <a:rPr lang="en-US" dirty="0"/>
              <a:t>are the most satisfied with the status quo, and thus they support traditional gender arrangements. </a:t>
            </a:r>
            <a:endParaRPr lang="en-US" dirty="0" smtClean="0"/>
          </a:p>
          <a:p>
            <a:r>
              <a:rPr lang="en-US" dirty="0" smtClean="0"/>
              <a:t>They </a:t>
            </a:r>
            <a:r>
              <a:rPr lang="en-US" dirty="0"/>
              <a:t>tend to see intrinsic value in society's existing institutions and are unwilling to alter that which tradition has perfected</a:t>
            </a:r>
            <a:r>
              <a:rPr lang="en-US" dirty="0" smtClean="0"/>
              <a:t>.</a:t>
            </a:r>
          </a:p>
          <a:p>
            <a:r>
              <a:rPr lang="en-US" dirty="0" smtClean="0"/>
              <a:t> </a:t>
            </a:r>
            <a:r>
              <a:rPr lang="en-US" dirty="0"/>
              <a:t>The justification for conservatism is usually rooted in biological and religious arguments.  Conservatives often take an </a:t>
            </a:r>
            <a:r>
              <a:rPr lang="en-US" i="1" dirty="0"/>
              <a:t>essentialist</a:t>
            </a:r>
            <a:r>
              <a:rPr lang="en-US" dirty="0"/>
              <a:t> standpoint: they believe that gender differences are fixed, absolute, and biologically determined.  </a:t>
            </a:r>
            <a:endParaRPr lang="en-US" dirty="0" smtClean="0"/>
          </a:p>
          <a:p>
            <a:r>
              <a:rPr lang="en-US" dirty="0" smtClean="0"/>
              <a:t>The </a:t>
            </a:r>
            <a:r>
              <a:rPr lang="en-US" dirty="0"/>
              <a:t>religious argument further supports essentialism by maintaining that gender differences were created by God or other Supreme Being</a:t>
            </a:r>
          </a:p>
        </p:txBody>
      </p:sp>
    </p:spTree>
    <p:extLst>
      <p:ext uri="{BB962C8B-B14F-4D97-AF65-F5344CB8AC3E}">
        <p14:creationId xmlns:p14="http://schemas.microsoft.com/office/powerpoint/2010/main" val="26070958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TotalTime>
  <Words>766</Words>
  <Application>Microsoft Office PowerPoint</Application>
  <PresentationFormat>On-screen Show (4:3)</PresentationFormat>
  <Paragraphs>35</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Branches of Feminism/ Feminist Theories</vt:lpstr>
      <vt:lpstr>Liberal Feminism</vt:lpstr>
      <vt:lpstr>Cultural Feminism.</vt:lpstr>
      <vt:lpstr>Socialist Feminism </vt:lpstr>
      <vt:lpstr>Radical Feminism </vt:lpstr>
      <vt:lpstr>Continued….</vt:lpstr>
      <vt:lpstr>Conservatism</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Mohsin Niazi</dc:creator>
  <cp:lastModifiedBy>Mohsin Niazi</cp:lastModifiedBy>
  <cp:revision>10</cp:revision>
  <dcterms:created xsi:type="dcterms:W3CDTF">2015-03-30T14:35:25Z</dcterms:created>
  <dcterms:modified xsi:type="dcterms:W3CDTF">2015-03-30T23:45:20Z</dcterms:modified>
</cp:coreProperties>
</file>