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3"/>
  </p:notesMasterIdLst>
  <p:handoutMasterIdLst>
    <p:handoutMasterId r:id="rId24"/>
  </p:handoutMasterIdLst>
  <p:sldIdLst>
    <p:sldId id="269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</p:sldIdLst>
  <p:sldSz cx="9144000" cy="6858000" type="screen4x3"/>
  <p:notesSz cx="6946900" cy="92837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66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CCC00"/>
    <a:srgbClr val="00CC66"/>
    <a:srgbClr val="FF0066"/>
    <a:srgbClr val="0066CC"/>
    <a:srgbClr val="FFCC00"/>
    <a:srgbClr val="00008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F3DDA23-E1B6-48D2-88FF-0C3F1D185613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321" tIns="0" rIns="19321" bIns="0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321" tIns="0" rIns="19321" bIns="0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2458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82" tIns="46692" rIns="93382" bIns="466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noProof="0"/>
              <a:t>Click to edit Master text styles</a:t>
            </a:r>
          </a:p>
          <a:p>
            <a:pPr lvl="1"/>
            <a:r>
              <a:rPr lang="en-AU" altLang="en-US" noProof="0"/>
              <a:t>Second level</a:t>
            </a:r>
          </a:p>
          <a:p>
            <a:pPr lvl="2"/>
            <a:r>
              <a:rPr lang="en-AU" altLang="en-US" noProof="0"/>
              <a:t>Third level</a:t>
            </a:r>
          </a:p>
          <a:p>
            <a:pPr lvl="3"/>
            <a:r>
              <a:rPr lang="en-AU" altLang="en-US" noProof="0"/>
              <a:t>Fourth level</a:t>
            </a:r>
          </a:p>
          <a:p>
            <a:pPr lvl="4"/>
            <a:r>
              <a:rPr lang="en-AU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321" tIns="0" rIns="19321" bIns="0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321" tIns="0" rIns="19321" bIns="0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pPr>
              <a:defRPr/>
            </a:pPr>
            <a:fld id="{3EEC962E-B7BA-4772-8A41-2FFC32FCBE17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4C4F965-48C8-46E3-B40A-4E038223336F}" type="slidenum">
              <a:rPr lang="en-AU" altLang="en-US" smtClean="0"/>
              <a:pPr/>
              <a:t>1</a:t>
            </a:fld>
            <a:endParaRPr lang="en-AU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9465900-D41F-433A-8877-5368DC5AC0C0}" type="slidenum">
              <a:rPr lang="en-AU" altLang="en-US" smtClean="0"/>
              <a:pPr/>
              <a:t>2</a:t>
            </a:fld>
            <a:endParaRPr lang="en-AU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FCC50-A59E-4F65-AAFD-2F57D271668B}" type="slidenum">
              <a:rPr lang="en-AU" altLang="en-US" smtClean="0"/>
              <a:pPr>
                <a:defRPr/>
              </a:pPr>
              <a:t>‹#›</a:t>
            </a:fld>
            <a:endParaRPr lang="en-AU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A6A7D3-7B9D-4FF4-ACF1-84C83859D78B}" type="slidenum">
              <a:rPr lang="en-AU" altLang="en-US" smtClean="0"/>
              <a:pPr>
                <a:defRPr/>
              </a:pPr>
              <a:t>‹#›</a:t>
            </a:fld>
            <a:endParaRPr lang="en-AU" alt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7CEA84-DB4B-4D8B-B558-ABE3E0B832E8}" type="slidenum">
              <a:rPr lang="en-AU" altLang="en-US" smtClean="0"/>
              <a:pPr>
                <a:defRPr/>
              </a:pPr>
              <a:t>‹#›</a:t>
            </a:fld>
            <a:endParaRPr lang="en-AU" alt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C4A2F-5479-45E4-BF9C-A39A8944E506}" type="slidenum">
              <a:rPr lang="en-AU" altLang="en-US" smtClean="0"/>
              <a:pPr>
                <a:defRPr/>
              </a:pPr>
              <a:t>‹#›</a:t>
            </a:fld>
            <a:endParaRPr lang="en-AU" alt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D39682-28C2-42EF-B447-8609E508EA7B}" type="slidenum">
              <a:rPr lang="en-AU" altLang="en-US" smtClean="0"/>
              <a:pPr>
                <a:defRPr/>
              </a:pPr>
              <a:t>‹#›</a:t>
            </a:fld>
            <a:endParaRPr lang="en-AU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FE49D-E2C5-4F8E-B56D-7ED3DDF9A7E6}" type="slidenum">
              <a:rPr lang="en-AU" altLang="en-US" smtClean="0"/>
              <a:pPr>
                <a:defRPr/>
              </a:pPr>
              <a:t>‹#›</a:t>
            </a:fld>
            <a:endParaRPr lang="en-AU" alt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322861-B94C-4D9F-90B5-A2737B64038E}" type="slidenum">
              <a:rPr lang="en-AU" altLang="en-US" smtClean="0"/>
              <a:pPr>
                <a:defRPr/>
              </a:pPr>
              <a:t>‹#›</a:t>
            </a:fld>
            <a:endParaRPr lang="en-AU" alt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4A1BC2-6631-4780-B070-F6BC74E9617C}" type="slidenum">
              <a:rPr lang="en-AU" altLang="en-US" smtClean="0"/>
              <a:pPr>
                <a:defRPr/>
              </a:pPr>
              <a:t>‹#›</a:t>
            </a:fld>
            <a:endParaRPr lang="en-AU" alt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35D067-0681-4807-83F6-09549C968688}" type="slidenum">
              <a:rPr lang="en-AU" altLang="en-US" smtClean="0"/>
              <a:pPr>
                <a:defRPr/>
              </a:pPr>
              <a:t>‹#›</a:t>
            </a:fld>
            <a:endParaRPr lang="en-AU" alt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A1892-6D9D-4E24-BA0A-96D439DCC348}" type="slidenum">
              <a:rPr lang="en-AU" altLang="en-US" smtClean="0"/>
              <a:pPr>
                <a:defRPr/>
              </a:pPr>
              <a:t>‹#›</a:t>
            </a:fld>
            <a:endParaRPr lang="en-AU" alt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1047E430-65CE-4323-8AD1-827076D93BD2}" type="slidenum">
              <a:rPr lang="en-AU" altLang="en-US" smtClean="0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5634BD0-4B4C-45A2-A49C-D3F9FF06D322}" type="slidenum">
              <a:rPr lang="en-AU" altLang="en-US" smtClean="0"/>
              <a:pPr>
                <a:defRPr/>
              </a:pPr>
              <a:t>‹#›</a:t>
            </a:fld>
            <a:endParaRPr lang="en-AU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slow"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z="3600"/>
              <a:t>Experimental Research Methods in Language Learning</a:t>
            </a:r>
            <a:endParaRPr lang="en-AU" altLang="en-US" sz="4000" dirty="0"/>
          </a:p>
        </p:txBody>
      </p:sp>
      <p:sp>
        <p:nvSpPr>
          <p:cNvPr id="3075" name="Rectangle 3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357563"/>
            <a:ext cx="6480175" cy="2232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GB" altLang="en-US" sz="3200" dirty="0"/>
          </a:p>
          <a:p>
            <a:pPr eaLnBrk="1" hangingPunct="1">
              <a:lnSpc>
                <a:spcPct val="80000"/>
              </a:lnSpc>
            </a:pPr>
            <a:endParaRPr lang="en-GB" altLang="en-US" sz="3200" dirty="0"/>
          </a:p>
          <a:p>
            <a:pPr eaLnBrk="1" hangingPunct="1">
              <a:lnSpc>
                <a:spcPct val="80000"/>
              </a:lnSpc>
            </a:pPr>
            <a:r>
              <a:rPr lang="en-GB" altLang="en-US" sz="2800" b="1" i="1" dirty="0"/>
              <a:t>Experimental Research Designs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800" b="1" i="1" dirty="0" err="1"/>
              <a:t>Dr.</a:t>
            </a:r>
            <a:r>
              <a:rPr lang="en-GB" altLang="en-US" sz="2800" b="1" i="1" dirty="0"/>
              <a:t> Azhar Pervaiz </a:t>
            </a:r>
          </a:p>
          <a:p>
            <a:pPr eaLnBrk="1" hangingPunct="1">
              <a:lnSpc>
                <a:spcPct val="80000"/>
              </a:lnSpc>
            </a:pPr>
            <a:endParaRPr lang="en-GB" altLang="en-US" sz="2800" b="1" i="1" dirty="0"/>
          </a:p>
        </p:txBody>
      </p:sp>
    </p:spTree>
  </p:cSld>
  <p:clrMapOvr>
    <a:masterClrMapping/>
  </p:clrMapOvr>
  <p:transition spd="slow"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True Experimental Designs</a:t>
            </a:r>
            <a:endParaRPr lang="en-US" altLang="en-US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900113" y="1752600"/>
            <a:ext cx="7343775" cy="4413250"/>
          </a:xfrm>
        </p:spPr>
        <p:txBody>
          <a:bodyPr>
            <a:normAutofit lnSpcReduction="10000"/>
          </a:bodyPr>
          <a:lstStyle/>
          <a:p>
            <a:r>
              <a:rPr lang="en-AU" altLang="en-US"/>
              <a:t>3 important aspects of true experimental designs: </a:t>
            </a:r>
            <a:r>
              <a:rPr lang="en-AU" altLang="en-US" b="1"/>
              <a:t>Manipulation of independent variables</a:t>
            </a:r>
            <a:r>
              <a:rPr lang="en-AU" altLang="en-US"/>
              <a:t>, </a:t>
            </a:r>
            <a:r>
              <a:rPr lang="en-AU" altLang="en-US" b="1"/>
              <a:t>randomization</a:t>
            </a:r>
            <a:r>
              <a:rPr lang="en-AU" altLang="en-US"/>
              <a:t>, and </a:t>
            </a:r>
            <a:r>
              <a:rPr lang="en-AU" altLang="en-US" b="1"/>
              <a:t>comparison groups</a:t>
            </a:r>
          </a:p>
          <a:p>
            <a:r>
              <a:rPr lang="en-AU" altLang="en-US"/>
              <a:t>Manipulation techniques include: the </a:t>
            </a:r>
            <a:r>
              <a:rPr lang="en-AU" altLang="en-US" b="1"/>
              <a:t>presence or absence technique</a:t>
            </a:r>
            <a:r>
              <a:rPr lang="en-AU" altLang="en-US"/>
              <a:t>, the </a:t>
            </a:r>
            <a:r>
              <a:rPr lang="en-AU" altLang="en-US" b="1"/>
              <a:t>amount technique</a:t>
            </a:r>
            <a:r>
              <a:rPr lang="en-AU" altLang="en-US"/>
              <a:t>, and the </a:t>
            </a:r>
            <a:r>
              <a:rPr lang="en-AU" altLang="en-US" b="1"/>
              <a:t>type technique</a:t>
            </a:r>
          </a:p>
          <a:p>
            <a:r>
              <a:rPr lang="en-AU" altLang="en-US" b="1"/>
              <a:t>Random assignment </a:t>
            </a:r>
            <a:r>
              <a:rPr lang="en-AU" altLang="en-US"/>
              <a:t>is a randomization technique used to place research participants into groups (e.g., experimental or control groups.</a:t>
            </a:r>
            <a:endParaRPr lang="en-US" altLang="en-US" b="1"/>
          </a:p>
        </p:txBody>
      </p:sp>
    </p:spTree>
  </p:cSld>
  <p:clrMapOvr>
    <a:masterClrMapping/>
  </p:clrMapOvr>
  <p:transition spd="slow">
    <p:wheel spokes="8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True Experimental Designs</a:t>
            </a:r>
            <a:endParaRPr lang="en-US" altLang="en-US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900113" y="1752600"/>
            <a:ext cx="7343775" cy="4413250"/>
          </a:xfrm>
        </p:spPr>
        <p:txBody>
          <a:bodyPr/>
          <a:lstStyle/>
          <a:p>
            <a:r>
              <a:rPr lang="en-AU" altLang="en-US" b="1"/>
              <a:t>Comparison Groups</a:t>
            </a:r>
            <a:r>
              <a:rPr lang="en-AU" altLang="en-US"/>
              <a:t>: two or more equivalent groups with different conditions for the purpose of comparison.</a:t>
            </a:r>
          </a:p>
          <a:p>
            <a:r>
              <a:rPr lang="en-AU" altLang="en-US"/>
              <a:t>The group which receives the treatment (i.e., interaction activity) is called the </a:t>
            </a:r>
            <a:r>
              <a:rPr lang="en-AU" altLang="en-US" b="1"/>
              <a:t>experimental group</a:t>
            </a:r>
            <a:r>
              <a:rPr lang="en-AU" altLang="en-US"/>
              <a:t>.</a:t>
            </a:r>
          </a:p>
          <a:p>
            <a:r>
              <a:rPr lang="en-AU" altLang="en-US"/>
              <a:t>The group that does not receive the treatment is called the </a:t>
            </a:r>
            <a:r>
              <a:rPr lang="en-AU" altLang="en-US" b="1"/>
              <a:t>control group</a:t>
            </a:r>
            <a:r>
              <a:rPr lang="en-AU" altLang="en-US"/>
              <a:t>.</a:t>
            </a:r>
            <a:endParaRPr lang="en-US" altLang="en-US"/>
          </a:p>
        </p:txBody>
      </p:sp>
    </p:spTree>
  </p:cSld>
  <p:clrMapOvr>
    <a:masterClrMapping/>
  </p:clrMapOvr>
  <p:transition spd="slow">
    <p:wheel spokes="8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altLang="en-US"/>
              <a:t>Posttest-Only Control-Group Designs</a:t>
            </a:r>
            <a:endParaRPr lang="en-US" altLang="en-US"/>
          </a:p>
        </p:txBody>
      </p:sp>
      <p:pic>
        <p:nvPicPr>
          <p:cNvPr id="1433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47813" y="1916113"/>
            <a:ext cx="6057900" cy="3067050"/>
          </a:xfrm>
          <a:noFill/>
        </p:spPr>
      </p:pic>
    </p:spTree>
  </p:cSld>
  <p:clrMapOvr>
    <a:masterClrMapping/>
  </p:clrMapOvr>
  <p:transition spd="slow">
    <p:wheel spokes="8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altLang="en-US"/>
              <a:t>Pretest-Posttest Control-Group Designs</a:t>
            </a:r>
            <a:endParaRPr lang="en-US" altLang="en-US"/>
          </a:p>
        </p:txBody>
      </p:sp>
      <p:pic>
        <p:nvPicPr>
          <p:cNvPr id="1536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46238" y="1752600"/>
            <a:ext cx="5380037" cy="3886200"/>
          </a:xfrm>
          <a:noFill/>
        </p:spPr>
      </p:pic>
    </p:spTree>
  </p:cSld>
  <p:clrMapOvr>
    <a:masterClrMapping/>
  </p:clrMapOvr>
  <p:transition spd="slow">
    <p:wheel spokes="8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Repeated-measures Design</a:t>
            </a:r>
            <a:endParaRPr lang="en-US" altLang="en-US"/>
          </a:p>
        </p:txBody>
      </p:sp>
      <p:pic>
        <p:nvPicPr>
          <p:cNvPr id="1638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8300" y="2105819"/>
            <a:ext cx="5867400" cy="4048125"/>
          </a:xfrm>
          <a:noFill/>
        </p:spPr>
      </p:pic>
    </p:spTree>
  </p:cSld>
  <p:clrMapOvr>
    <a:masterClrMapping/>
  </p:clrMapOvr>
  <p:transition spd="slow">
    <p:wheel spokes="8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Factorial Designs</a:t>
            </a:r>
            <a:endParaRPr lang="en-US" altLang="en-US"/>
          </a:p>
        </p:txBody>
      </p:sp>
      <p:pic>
        <p:nvPicPr>
          <p:cNvPr id="1741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31913" y="1989138"/>
            <a:ext cx="6326187" cy="3311525"/>
          </a:xfrm>
          <a:noFill/>
        </p:spPr>
      </p:pic>
    </p:spTree>
  </p:cSld>
  <p:clrMapOvr>
    <a:masterClrMapping/>
  </p:clrMapOvr>
  <p:transition spd="slow">
    <p:wheel spokes="8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Quasi-experimental Designs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900113" y="1752600"/>
            <a:ext cx="7343775" cy="4340225"/>
          </a:xfrm>
        </p:spPr>
        <p:txBody>
          <a:bodyPr/>
          <a:lstStyle/>
          <a:p>
            <a:r>
              <a:rPr lang="en-AU" altLang="en-US" b="1" dirty="0"/>
              <a:t>The term ‘quasi’ is Latin for ‘almost’.</a:t>
            </a:r>
          </a:p>
          <a:p>
            <a:r>
              <a:rPr lang="en-AU" altLang="en-US" b="1" dirty="0"/>
              <a:t>cannot</a:t>
            </a:r>
            <a:r>
              <a:rPr lang="en-AU" altLang="en-US" dirty="0"/>
              <a:t> do random assignments in quasi-experimental research</a:t>
            </a:r>
          </a:p>
          <a:p>
            <a:r>
              <a:rPr lang="en-AU" altLang="en-US" dirty="0"/>
              <a:t>In real life situations, there are intact classes that cannot be rearranged.</a:t>
            </a:r>
          </a:p>
          <a:p>
            <a:r>
              <a:rPr lang="en-AU" altLang="en-US" dirty="0"/>
              <a:t>Hence, researchers cannot achieve complete control over potential confounding variables that can be </a:t>
            </a:r>
            <a:r>
              <a:rPr lang="en-AU" altLang="en-US" b="1" dirty="0"/>
              <a:t>threats to the internal validity </a:t>
            </a:r>
            <a:r>
              <a:rPr lang="en-AU" altLang="en-US" dirty="0"/>
              <a:t>of the study</a:t>
            </a:r>
          </a:p>
          <a:p>
            <a:endParaRPr lang="en-AU" altLang="en-US" dirty="0"/>
          </a:p>
        </p:txBody>
      </p:sp>
    </p:spTree>
  </p:cSld>
  <p:clrMapOvr>
    <a:masterClrMapping/>
  </p:clrMapOvr>
  <p:transition spd="slow">
    <p:wheel spokes="8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altLang="en-US"/>
              <a:t>Pretest-Postest Nonrandomized Control Group Designs</a:t>
            </a:r>
          </a:p>
        </p:txBody>
      </p:sp>
      <p:pic>
        <p:nvPicPr>
          <p:cNvPr id="1945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7450" y="1790700"/>
            <a:ext cx="6584950" cy="3475038"/>
          </a:xfrm>
          <a:noFill/>
        </p:spPr>
      </p:pic>
    </p:spTree>
  </p:cSld>
  <p:clrMapOvr>
    <a:masterClrMapping/>
  </p:clrMapOvr>
  <p:transition spd="slow">
    <p:wheel spokes="8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altLang="en-US"/>
              <a:t>One-group or Control-group Time-series Designs</a:t>
            </a:r>
          </a:p>
        </p:txBody>
      </p:sp>
      <p:pic>
        <p:nvPicPr>
          <p:cNvPr id="2048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47813" y="1844675"/>
            <a:ext cx="6048375" cy="2808288"/>
          </a:xfrm>
          <a:noFill/>
        </p:spPr>
      </p:pic>
    </p:spTree>
  </p:cSld>
  <p:clrMapOvr>
    <a:masterClrMapping/>
  </p:clrMapOvr>
  <p:transition spd="slow">
    <p:wheel spokes="8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altLang="en-US"/>
              <a:t>Methods for Random Assignment in Experimental Research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900113" y="1752600"/>
            <a:ext cx="7343775" cy="4413250"/>
          </a:xfrm>
        </p:spPr>
        <p:txBody>
          <a:bodyPr/>
          <a:lstStyle/>
          <a:p>
            <a:r>
              <a:rPr lang="en-AU" altLang="en-US"/>
              <a:t>The Coin-toss Technique</a:t>
            </a:r>
          </a:p>
          <a:p>
            <a:r>
              <a:rPr lang="en-AU" altLang="en-US"/>
              <a:t>The Block-randomized Technique</a:t>
            </a:r>
          </a:p>
          <a:p>
            <a:r>
              <a:rPr lang="en-AU" altLang="en-US"/>
              <a:t>The Matching Technique</a:t>
            </a:r>
          </a:p>
          <a:p>
            <a:pPr lvl="1">
              <a:buFont typeface="Wingdings" pitchFamily="2" charset="2"/>
              <a:buChar char="v"/>
            </a:pPr>
            <a:r>
              <a:rPr lang="en-AU" altLang="en-US"/>
              <a:t>  </a:t>
            </a:r>
            <a:r>
              <a:rPr lang="en-AU" altLang="en-US" sz="2400"/>
              <a:t>group matching technique</a:t>
            </a:r>
          </a:p>
          <a:p>
            <a:pPr lvl="1">
              <a:buFont typeface="Wingdings" pitchFamily="2" charset="2"/>
              <a:buChar char="v"/>
            </a:pPr>
            <a:r>
              <a:rPr lang="en-AU" altLang="en-US" sz="2400"/>
              <a:t> 	pair matching technique</a:t>
            </a:r>
          </a:p>
        </p:txBody>
      </p:sp>
    </p:spTree>
  </p:cSld>
  <p:clrMapOvr>
    <a:masterClrMapping/>
  </p:clrMapOvr>
  <p:transition spd="slow"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819150"/>
            <a:ext cx="6119813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AU" altLang="en-US"/>
              <a:t>Leading Questions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752600"/>
            <a:ext cx="7343775" cy="4413250"/>
          </a:xfrm>
        </p:spPr>
        <p:txBody>
          <a:bodyPr/>
          <a:lstStyle/>
          <a:p>
            <a:r>
              <a:rPr lang="en-AU" altLang="en-US"/>
              <a:t>Can you think of an example of an experimental research design for language learning research? What is it about?</a:t>
            </a:r>
            <a:endParaRPr lang="en-US" altLang="en-US"/>
          </a:p>
          <a:p>
            <a:r>
              <a:rPr lang="en-AU" altLang="en-US"/>
              <a:t>Can you think of an example of a weak experimental design? What makes it weak?</a:t>
            </a:r>
            <a:endParaRPr lang="en-US" altLang="en-US"/>
          </a:p>
          <a:p>
            <a:r>
              <a:rPr lang="en-AU" altLang="en-US"/>
              <a:t>Can you think of an example of a strong experimental design? What makes it strong?</a:t>
            </a:r>
          </a:p>
        </p:txBody>
      </p:sp>
    </p:spTree>
  </p:cSld>
  <p:clrMapOvr>
    <a:masterClrMapping/>
  </p:clrMapOvr>
  <p:transition spd="slow">
    <p:wheel spokes="8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altLang="en-US"/>
              <a:t>Limitations of Experimental Research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900113" y="1752600"/>
            <a:ext cx="7343775" cy="4340225"/>
          </a:xfrm>
        </p:spPr>
        <p:txBody>
          <a:bodyPr/>
          <a:lstStyle/>
          <a:p>
            <a:r>
              <a:rPr lang="en-AU" altLang="en-US" b="1"/>
              <a:t>Limitations due to language learners: </a:t>
            </a:r>
            <a:r>
              <a:rPr lang="en-AU" altLang="en-US"/>
              <a:t>Language learning is highly complex and multidimensional; learners’ background characteristics, psychological traits, and social settings</a:t>
            </a:r>
            <a:endParaRPr lang="en-AU" altLang="en-US" b="1"/>
          </a:p>
          <a:p>
            <a:r>
              <a:rPr lang="en-AU" altLang="en-US" b="1"/>
              <a:t>Limitations due to researchers: </a:t>
            </a:r>
            <a:r>
              <a:rPr lang="en-AU" altLang="en-US"/>
              <a:t>difficult to be fully objective in their observation</a:t>
            </a:r>
            <a:endParaRPr lang="en-AU" altLang="en-US" b="1"/>
          </a:p>
        </p:txBody>
      </p:sp>
    </p:spTree>
  </p:cSld>
  <p:clrMapOvr>
    <a:masterClrMapping/>
  </p:clrMapOvr>
  <p:transition spd="slow">
    <p:wheel spokes="8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Discussion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900113" y="1628775"/>
            <a:ext cx="7343775" cy="4537075"/>
          </a:xfrm>
        </p:spPr>
        <p:txBody>
          <a:bodyPr/>
          <a:lstStyle/>
          <a:p>
            <a:r>
              <a:rPr lang="en-AU" altLang="en-US"/>
              <a:t>Experimental research requires control over a situation in which research validity must be safeguarded. Why is it important to control variables in experimental research?</a:t>
            </a:r>
          </a:p>
          <a:p>
            <a:r>
              <a:rPr lang="en-AU" altLang="en-US"/>
              <a:t>We have discussed three typical experimental techniques to manipulate an independent variable of interest (i.e., the </a:t>
            </a:r>
            <a:r>
              <a:rPr lang="en-AU" altLang="en-US" u="sng"/>
              <a:t>presence or absence technique</a:t>
            </a:r>
            <a:r>
              <a:rPr lang="en-AU" altLang="en-US"/>
              <a:t>, the </a:t>
            </a:r>
            <a:r>
              <a:rPr lang="en-AU" altLang="en-US" u="sng"/>
              <a:t>amount technique</a:t>
            </a:r>
            <a:r>
              <a:rPr lang="en-AU" altLang="en-US"/>
              <a:t>, and the </a:t>
            </a:r>
            <a:r>
              <a:rPr lang="en-AU" altLang="en-US" u="sng"/>
              <a:t>type technique</a:t>
            </a:r>
            <a:r>
              <a:rPr lang="en-AU" altLang="en-US"/>
              <a:t>). Which experimental designs discussed so far apply any of these techniques?</a:t>
            </a:r>
          </a:p>
        </p:txBody>
      </p:sp>
    </p:spTree>
  </p:cSld>
  <p:clrMapOvr>
    <a:masterClrMapping/>
  </p:clrMapOvr>
  <p:transition spd="slow"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a research design?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00113" y="1752600"/>
            <a:ext cx="7343775" cy="4413250"/>
          </a:xfrm>
        </p:spPr>
        <p:txBody>
          <a:bodyPr/>
          <a:lstStyle/>
          <a:p>
            <a:r>
              <a:rPr lang="en-AU" altLang="en-US" dirty="0"/>
              <a:t>a </a:t>
            </a:r>
            <a:r>
              <a:rPr lang="en-AU" altLang="en-US" b="1" dirty="0"/>
              <a:t>systematic  outline </a:t>
            </a:r>
            <a:r>
              <a:rPr lang="en-AU" altLang="en-US" dirty="0"/>
              <a:t>of the plans, stages, and strategies involved in each of the experimental research processes.</a:t>
            </a:r>
          </a:p>
          <a:p>
            <a:r>
              <a:rPr lang="en-AU" altLang="en-US" dirty="0"/>
              <a:t>There are at least four major experimental research designs:</a:t>
            </a:r>
          </a:p>
          <a:p>
            <a:pPr>
              <a:buFont typeface="Wingdings" pitchFamily="2" charset="2"/>
              <a:buChar char="Ø"/>
            </a:pPr>
            <a:r>
              <a:rPr lang="en-AU" altLang="en-US" b="1" dirty="0"/>
              <a:t> pre-experimental</a:t>
            </a:r>
          </a:p>
          <a:p>
            <a:pPr>
              <a:buFont typeface="Wingdings" pitchFamily="2" charset="2"/>
              <a:buChar char="Ø"/>
            </a:pPr>
            <a:r>
              <a:rPr lang="en-AU" altLang="en-US" b="1" dirty="0"/>
              <a:t>single-case</a:t>
            </a:r>
          </a:p>
          <a:p>
            <a:pPr>
              <a:buFont typeface="Wingdings" pitchFamily="2" charset="2"/>
              <a:buChar char="Ø"/>
            </a:pPr>
            <a:r>
              <a:rPr lang="en-AU" altLang="en-US" b="1" dirty="0"/>
              <a:t>randomized experimental</a:t>
            </a:r>
          </a:p>
          <a:p>
            <a:pPr>
              <a:buFont typeface="Wingdings" pitchFamily="2" charset="2"/>
              <a:buChar char="Ø"/>
            </a:pPr>
            <a:r>
              <a:rPr lang="en-AU" altLang="en-US" b="1" dirty="0"/>
              <a:t>quasi-experimental designs</a:t>
            </a:r>
            <a:endParaRPr lang="en-US" altLang="en-US" dirty="0"/>
          </a:p>
        </p:txBody>
      </p:sp>
    </p:spTree>
  </p:cSld>
  <p:clrMapOvr>
    <a:masterClrMapping/>
  </p:clrMapOvr>
  <p:transition spd="slow"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Pre-experimental Designs</a:t>
            </a:r>
            <a:endParaRPr lang="en-US" altLang="en-US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00113" y="1752600"/>
            <a:ext cx="7343775" cy="4413250"/>
          </a:xfrm>
        </p:spPr>
        <p:txBody>
          <a:bodyPr/>
          <a:lstStyle/>
          <a:p>
            <a:r>
              <a:rPr lang="en-AU" altLang="en-US"/>
              <a:t>No random assignment</a:t>
            </a:r>
          </a:p>
          <a:p>
            <a:r>
              <a:rPr lang="en-AU" altLang="en-US"/>
              <a:t>May be carried out in an </a:t>
            </a:r>
            <a:r>
              <a:rPr lang="en-AU" altLang="en-US" b="1"/>
              <a:t>intact</a:t>
            </a:r>
            <a:r>
              <a:rPr lang="en-AU" altLang="en-US"/>
              <a:t> or existing class</a:t>
            </a:r>
          </a:p>
          <a:p>
            <a:r>
              <a:rPr lang="en-AU" altLang="en-US"/>
              <a:t>Many other variables (apart from the independent variable of interest) could play a role in influencing any findings</a:t>
            </a:r>
          </a:p>
          <a:p>
            <a:r>
              <a:rPr lang="en-AU" altLang="en-US"/>
              <a:t>Good as or recommended as a pilot study (pre-trial).</a:t>
            </a:r>
          </a:p>
          <a:p>
            <a:endParaRPr lang="en-US" altLang="en-US"/>
          </a:p>
        </p:txBody>
      </p:sp>
    </p:spTree>
  </p:cSld>
  <p:clrMapOvr>
    <a:masterClrMapping/>
  </p:clrMapOvr>
  <p:transition spd="slow"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One-group Posttest-only Design</a:t>
            </a:r>
            <a:endParaRPr lang="en-US" altLang="en-US"/>
          </a:p>
        </p:txBody>
      </p:sp>
      <p:pic>
        <p:nvPicPr>
          <p:cNvPr id="717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7450" y="1844675"/>
            <a:ext cx="6911975" cy="3816350"/>
          </a:xfrm>
          <a:noFill/>
        </p:spPr>
      </p:pic>
    </p:spTree>
  </p:cSld>
  <p:clrMapOvr>
    <a:masterClrMapping/>
  </p:clrMapOvr>
  <p:transition spd="slow"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altLang="en-US"/>
              <a:t>One-group Pretest-posttest Design</a:t>
            </a:r>
            <a:endParaRPr lang="en-US" altLang="en-US"/>
          </a:p>
        </p:txBody>
      </p:sp>
      <p:pic>
        <p:nvPicPr>
          <p:cNvPr id="819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69420" y="1857364"/>
            <a:ext cx="6687130" cy="3667136"/>
          </a:xfrm>
          <a:noFill/>
        </p:spPr>
      </p:pic>
    </p:spTree>
  </p:cSld>
  <p:clrMapOvr>
    <a:masterClrMapping/>
  </p:clrMapOvr>
  <p:transition spd="slow"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altLang="en-US"/>
              <a:t>Posttest-only with Non-equivalent Groups design</a:t>
            </a:r>
            <a:endParaRPr lang="en-US" altLang="en-US"/>
          </a:p>
        </p:txBody>
      </p:sp>
      <p:pic>
        <p:nvPicPr>
          <p:cNvPr id="921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14479" y="1815431"/>
            <a:ext cx="6170633" cy="3269331"/>
          </a:xfrm>
          <a:noFill/>
        </p:spPr>
      </p:pic>
    </p:spTree>
  </p:cSld>
  <p:clrMapOvr>
    <a:masterClrMapping/>
  </p:clrMapOvr>
  <p:transition spd="slow"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Single-case Designs</a:t>
            </a:r>
            <a:endParaRPr lang="en-US" altLang="en-US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00113" y="1752600"/>
            <a:ext cx="7343775" cy="4413250"/>
          </a:xfrm>
        </p:spPr>
        <p:txBody>
          <a:bodyPr/>
          <a:lstStyle/>
          <a:p>
            <a:r>
              <a:rPr lang="en-AU" altLang="en-US"/>
              <a:t>aims to examine whether an intervention is effective for a particular individual in terms of improvements in learning or behaviors.</a:t>
            </a:r>
          </a:p>
          <a:p>
            <a:r>
              <a:rPr lang="en-AU" altLang="en-US"/>
              <a:t>has a sample size of </a:t>
            </a:r>
            <a:r>
              <a:rPr lang="en-AU" altLang="en-US" b="1"/>
              <a:t>one</a:t>
            </a:r>
            <a:r>
              <a:rPr lang="en-AU" altLang="en-US"/>
              <a:t> participant.</a:t>
            </a:r>
          </a:p>
          <a:p>
            <a:r>
              <a:rPr lang="en-AU" altLang="en-US" b="1"/>
              <a:t>no comparison</a:t>
            </a:r>
            <a:r>
              <a:rPr lang="en-AU" altLang="en-US"/>
              <a:t> group or </a:t>
            </a:r>
            <a:r>
              <a:rPr lang="en-AU" altLang="en-US" b="1"/>
              <a:t>random assignment</a:t>
            </a:r>
          </a:p>
          <a:p>
            <a:r>
              <a:rPr lang="en-AU" altLang="en-US"/>
              <a:t>should not be confused with a case study.</a:t>
            </a:r>
          </a:p>
          <a:p>
            <a:r>
              <a:rPr lang="en-AU" altLang="en-US"/>
              <a:t>an extension of the quasi-experimental, one-group time-series design.</a:t>
            </a:r>
          </a:p>
        </p:txBody>
      </p:sp>
    </p:spTree>
  </p:cSld>
  <p:clrMapOvr>
    <a:masterClrMapping/>
  </p:clrMapOvr>
  <p:transition spd="slow"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withdrawal single-case design</a:t>
            </a:r>
          </a:p>
        </p:txBody>
      </p:sp>
      <p:pic>
        <p:nvPicPr>
          <p:cNvPr id="1126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7450" y="2133600"/>
            <a:ext cx="6399213" cy="2808288"/>
          </a:xfrm>
          <a:noFill/>
        </p:spPr>
      </p:pic>
    </p:spTree>
  </p:cSld>
  <p:clrMapOvr>
    <a:masterClrMapping/>
  </p:clrMapOvr>
  <p:transition spd="slow">
    <p:wheel spokes="8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875</TotalTime>
  <Words>564</Words>
  <Application>Microsoft Office PowerPoint</Application>
  <PresentationFormat>On-screen Show (4:3)</PresentationFormat>
  <Paragraphs>64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Constantia</vt:lpstr>
      <vt:lpstr>Times New Roman</vt:lpstr>
      <vt:lpstr>Wingdings</vt:lpstr>
      <vt:lpstr>Wingdings 2</vt:lpstr>
      <vt:lpstr>Flow</vt:lpstr>
      <vt:lpstr>Experimental Research Methods in Language Learning</vt:lpstr>
      <vt:lpstr>Leading Questions</vt:lpstr>
      <vt:lpstr>What is a research design?</vt:lpstr>
      <vt:lpstr>Pre-experimental Designs</vt:lpstr>
      <vt:lpstr>One-group Posttest-only Design</vt:lpstr>
      <vt:lpstr>One-group Pretest-posttest Design</vt:lpstr>
      <vt:lpstr>Posttest-only with Non-equivalent Groups design</vt:lpstr>
      <vt:lpstr>Single-case Designs</vt:lpstr>
      <vt:lpstr>A withdrawal single-case design</vt:lpstr>
      <vt:lpstr>True Experimental Designs</vt:lpstr>
      <vt:lpstr>True Experimental Designs</vt:lpstr>
      <vt:lpstr>Posttest-Only Control-Group Designs</vt:lpstr>
      <vt:lpstr>Pretest-Posttest Control-Group Designs</vt:lpstr>
      <vt:lpstr>Repeated-measures Design</vt:lpstr>
      <vt:lpstr>Factorial Designs</vt:lpstr>
      <vt:lpstr>Quasi-experimental Designs</vt:lpstr>
      <vt:lpstr>Pretest-Postest Nonrandomized Control Group Designs</vt:lpstr>
      <vt:lpstr>One-group or Control-group Time-series Designs</vt:lpstr>
      <vt:lpstr>Methods for Random Assignment in Experimental Research</vt:lpstr>
      <vt:lpstr>Limitations of Experimental Research</vt:lpstr>
      <vt:lpstr>Discussion</vt:lpstr>
    </vt:vector>
  </TitlesOfParts>
  <Company>University of Sydney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Creativity Session</dc:title>
  <dc:creator>Aek Phakiti</dc:creator>
  <cp:lastModifiedBy>DELL</cp:lastModifiedBy>
  <cp:revision>49</cp:revision>
  <cp:lastPrinted>1601-01-01T00:00:00Z</cp:lastPrinted>
  <dcterms:created xsi:type="dcterms:W3CDTF">2006-04-05T06:27:03Z</dcterms:created>
  <dcterms:modified xsi:type="dcterms:W3CDTF">2020-04-30T04:57:55Z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TC010184371033</vt:lpwstr>
  </property>
</Properties>
</file>