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57" r:id="rId4"/>
    <p:sldId id="256" r:id="rId5"/>
    <p:sldId id="264" r:id="rId6"/>
    <p:sldId id="258" r:id="rId7"/>
    <p:sldId id="263" r:id="rId8"/>
    <p:sldId id="271" r:id="rId9"/>
    <p:sldId id="272" r:id="rId10"/>
    <p:sldId id="261" r:id="rId11"/>
    <p:sldId id="262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90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DE84-E3E8-439E-B190-1EDD4A791AA3}" type="datetimeFigureOut">
              <a:rPr lang="en-US" smtClean="0"/>
              <a:pPr/>
              <a:t>03-Dec-20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CF42-E96D-4477-A3B8-3E8A88EA37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DE84-E3E8-439E-B190-1EDD4A791AA3}" type="datetimeFigureOut">
              <a:rPr lang="en-US" smtClean="0"/>
              <a:pPr/>
              <a:t>03-Dec-20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CF42-E96D-4477-A3B8-3E8A88EA37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DE84-E3E8-439E-B190-1EDD4A791AA3}" type="datetimeFigureOut">
              <a:rPr lang="en-US" smtClean="0"/>
              <a:pPr/>
              <a:t>03-Dec-20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CF42-E96D-4477-A3B8-3E8A88EA37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DE84-E3E8-439E-B190-1EDD4A791AA3}" type="datetimeFigureOut">
              <a:rPr lang="en-US" smtClean="0"/>
              <a:pPr/>
              <a:t>03-Dec-20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CF42-E96D-4477-A3B8-3E8A88EA37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DE84-E3E8-439E-B190-1EDD4A791AA3}" type="datetimeFigureOut">
              <a:rPr lang="en-US" smtClean="0"/>
              <a:pPr/>
              <a:t>03-Dec-20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CF42-E96D-4477-A3B8-3E8A88EA37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DE84-E3E8-439E-B190-1EDD4A791AA3}" type="datetimeFigureOut">
              <a:rPr lang="en-US" smtClean="0"/>
              <a:pPr/>
              <a:t>03-Dec-20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CF42-E96D-4477-A3B8-3E8A88EA37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DE84-E3E8-439E-B190-1EDD4A791AA3}" type="datetimeFigureOut">
              <a:rPr lang="en-US" smtClean="0"/>
              <a:pPr/>
              <a:t>03-Dec-20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CF42-E96D-4477-A3B8-3E8A88EA37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DE84-E3E8-439E-B190-1EDD4A791AA3}" type="datetimeFigureOut">
              <a:rPr lang="en-US" smtClean="0"/>
              <a:pPr/>
              <a:t>03-Dec-20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CF42-E96D-4477-A3B8-3E8A88EA37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DE84-E3E8-439E-B190-1EDD4A791AA3}" type="datetimeFigureOut">
              <a:rPr lang="en-US" smtClean="0"/>
              <a:pPr/>
              <a:t>03-Dec-20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CF42-E96D-4477-A3B8-3E8A88EA37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DE84-E3E8-439E-B190-1EDD4A791AA3}" type="datetimeFigureOut">
              <a:rPr lang="en-US" smtClean="0"/>
              <a:pPr/>
              <a:t>03-Dec-20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CF42-E96D-4477-A3B8-3E8A88EA37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02DE84-E3E8-439E-B190-1EDD4A791AA3}" type="datetimeFigureOut">
              <a:rPr lang="en-US" smtClean="0"/>
              <a:pPr/>
              <a:t>03-Dec-20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1DCF42-E96D-4477-A3B8-3E8A88EA37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2DE84-E3E8-439E-B190-1EDD4A791AA3}" type="datetimeFigureOut">
              <a:rPr lang="en-US" smtClean="0"/>
              <a:pPr/>
              <a:t>03-Dec-20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1DCF42-E96D-4477-A3B8-3E8A88EA37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Levels of Org. Management</a:t>
            </a:r>
            <a:endParaRPr lang="en-US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11451" y="1752600"/>
            <a:ext cx="8013844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C00000"/>
                </a:solidFill>
              </a:rPr>
              <a:t>Designing the Business Portfolio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Business portfolio</a:t>
            </a:r>
          </a:p>
          <a:p>
            <a:pPr>
              <a:buNone/>
            </a:pPr>
            <a:r>
              <a:rPr lang="en-US" dirty="0"/>
              <a:t>The collection of businesses and products that make up the company.</a:t>
            </a:r>
          </a:p>
          <a:p>
            <a:r>
              <a:rPr lang="en-US" b="1" dirty="0"/>
              <a:t>Analyzing the Current Business Portfolio</a:t>
            </a:r>
          </a:p>
          <a:p>
            <a:pPr>
              <a:buNone/>
            </a:pPr>
            <a:r>
              <a:rPr lang="en-US" dirty="0"/>
              <a:t>The process by which management evaluates the products and businesses that make up the company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Boston Consulting Group (BCG)Approach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47900" y="2282031"/>
            <a:ext cx="4648200" cy="3162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Product/Market</a:t>
            </a:r>
            <a:br>
              <a:rPr lang="en-US" b="1" dirty="0"/>
            </a:br>
            <a:r>
              <a:rPr lang="en-US" b="1" dirty="0"/>
              <a:t>Expansion Grid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057400"/>
            <a:ext cx="6394444" cy="3753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Planning Marketing: Partnering to Build</a:t>
            </a:r>
            <a:br>
              <a:rPr lang="en-US" sz="3600" b="1" dirty="0"/>
            </a:br>
            <a:r>
              <a:rPr lang="en-US" sz="3600" b="1" dirty="0"/>
              <a:t>Customer Relationships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376" y="1676400"/>
            <a:ext cx="8534400" cy="4525963"/>
          </a:xfrm>
        </p:spPr>
        <p:txBody>
          <a:bodyPr>
            <a:normAutofit/>
          </a:bodyPr>
          <a:lstStyle/>
          <a:p>
            <a:r>
              <a:rPr lang="en-US" dirty="0"/>
              <a:t>Partnering with Other Company Departments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b="1" dirty="0"/>
              <a:t>Value chain</a:t>
            </a:r>
            <a:r>
              <a:rPr lang="de-DE" sz="1800" dirty="0"/>
              <a:t>: </a:t>
            </a:r>
            <a:r>
              <a:rPr lang="en-US" sz="1800" dirty="0"/>
              <a:t>The series of internal departments that carry out value-creating activities to design, produce, market, deliver, and support a firm’s products.</a:t>
            </a:r>
            <a:endParaRPr lang="de-DE" sz="1800" dirty="0"/>
          </a:p>
          <a:p>
            <a:r>
              <a:rPr lang="en-US" dirty="0"/>
              <a:t>Partnering with Others in the Marketing System</a:t>
            </a:r>
          </a:p>
          <a:p>
            <a:pPr lvl="1">
              <a:buFont typeface="Wingdings" pitchFamily="2" charset="2"/>
              <a:buChar char="§"/>
            </a:pPr>
            <a:r>
              <a:rPr lang="en-US" sz="1800" b="1" dirty="0"/>
              <a:t>Value delivery network: </a:t>
            </a:r>
            <a:r>
              <a:rPr lang="en-US" sz="1800" dirty="0"/>
              <a:t>The network made up of the company, its suppliers, its distributors, and, ultimately, its customers who partner </a:t>
            </a:r>
            <a:r>
              <a:rPr lang="en-US" sz="1800"/>
              <a:t>with each other </a:t>
            </a:r>
            <a:r>
              <a:rPr lang="en-US" sz="1800" dirty="0"/>
              <a:t>to improve the performance of the entire system.</a:t>
            </a:r>
          </a:p>
          <a:p>
            <a:r>
              <a:rPr lang="en-US" dirty="0"/>
              <a:t>Marketing Strategy and the Marketing Mix</a:t>
            </a:r>
          </a:p>
          <a:p>
            <a:pPr lvl="1">
              <a:buFont typeface="Wingdings" pitchFamily="2" charset="2"/>
              <a:buChar char="§"/>
            </a:pPr>
            <a:r>
              <a:rPr lang="en-US" sz="1900" b="1" dirty="0"/>
              <a:t>Marketing strategy: </a:t>
            </a:r>
            <a:r>
              <a:rPr lang="en-US" sz="1800" dirty="0"/>
              <a:t>The marketing logic by which the company hopes to create customer value and achieve profitable customer relationship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Customer-Driven Marketing Strategy</a:t>
            </a:r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95400"/>
            <a:ext cx="8322803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" y="2009775"/>
            <a:ext cx="2457450" cy="50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Levels of Org. Management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00125" y="1948656"/>
            <a:ext cx="7143750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chemeClr val="tx2">
                    <a:lumMod val="50000"/>
                  </a:schemeClr>
                </a:solidFill>
              </a:rPr>
              <a:t>Strategic planning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/>
              <a:t>(Strategy: a plan of action designed to achieve a long-term or overall aim)</a:t>
            </a:r>
            <a:endParaRPr lang="en-US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>
                <a:solidFill>
                  <a:srgbClr val="FF0000"/>
                </a:solidFill>
              </a:rPr>
              <a:t>The process of developing and maintaining a strategic fit between the organization’s goals and capabilities and its changing marketing opportunities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066800"/>
            <a:ext cx="7772400" cy="1676400"/>
          </a:xfrm>
        </p:spPr>
        <p:txBody>
          <a:bodyPr>
            <a:normAutofit/>
          </a:bodyPr>
          <a:lstStyle/>
          <a:p>
            <a:r>
              <a:rPr lang="en-US" sz="3100" dirty="0">
                <a:solidFill>
                  <a:srgbClr val="C00000"/>
                </a:solidFill>
              </a:rPr>
              <a:t>Company and Marketing Strategy: Partnering to Build Customer Relationships</a:t>
            </a:r>
            <a:endParaRPr lang="en-US" sz="2700" b="1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10000"/>
            <a:ext cx="6781800" cy="1828800"/>
          </a:xfrm>
        </p:spPr>
        <p:txBody>
          <a:bodyPr>
            <a:normAutofit fontScale="85000" lnSpcReduction="10000"/>
          </a:bodyPr>
          <a:lstStyle/>
          <a:p>
            <a:r>
              <a:rPr lang="en-US" dirty="0">
                <a:solidFill>
                  <a:srgbClr val="002060"/>
                </a:solidFill>
              </a:rPr>
              <a:t>Company-wide strategic planning guides marketing strategy and planning. </a:t>
            </a:r>
          </a:p>
          <a:p>
            <a:r>
              <a:rPr lang="en-US" dirty="0">
                <a:solidFill>
                  <a:srgbClr val="002060"/>
                </a:solidFill>
              </a:rPr>
              <a:t>Like marketing strategy, the company’s broad strategy must also be customer focused.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" y="1676400"/>
            <a:ext cx="787078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5857" y="609600"/>
            <a:ext cx="478971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890286"/>
            <a:ext cx="8229600" cy="1945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3000" y="609600"/>
            <a:ext cx="6744929" cy="609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9926" y="2133600"/>
            <a:ext cx="8754074" cy="39997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Five Marketing Concepts / Theories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Production</a:t>
            </a:r>
          </a:p>
          <a:p>
            <a:r>
              <a:rPr lang="en-US" dirty="0" smtClean="0"/>
              <a:t>Product</a:t>
            </a:r>
          </a:p>
          <a:p>
            <a:r>
              <a:rPr lang="en-US" dirty="0" smtClean="0"/>
              <a:t>Selling</a:t>
            </a:r>
          </a:p>
          <a:p>
            <a:r>
              <a:rPr lang="en-US" dirty="0" smtClean="0"/>
              <a:t>Marketing</a:t>
            </a:r>
          </a:p>
          <a:p>
            <a:r>
              <a:rPr lang="en-US" dirty="0" smtClean="0"/>
              <a:t>Societal Marketing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7166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LIS Marketing: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Third Party Theory 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400" y="1885950"/>
            <a:ext cx="6553200" cy="3086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836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3460</TotalTime>
  <Words>255</Words>
  <Application>Microsoft Office PowerPoint</Application>
  <PresentationFormat>On-screen Show (4:3)</PresentationFormat>
  <Paragraphs>33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Levels of Org. Management</vt:lpstr>
      <vt:lpstr>Levels of Org. Management</vt:lpstr>
      <vt:lpstr>Strategic planning</vt:lpstr>
      <vt:lpstr>Company and Marketing Strategy: Partnering to Build Customer Relationships</vt:lpstr>
      <vt:lpstr> </vt:lpstr>
      <vt:lpstr> </vt:lpstr>
      <vt:lpstr> </vt:lpstr>
      <vt:lpstr>Five Marketing Concepts / Theories</vt:lpstr>
      <vt:lpstr>LIS Marketing: Third Party Theory </vt:lpstr>
      <vt:lpstr>Designing the Business Portfolio</vt:lpstr>
      <vt:lpstr>Boston Consulting Group (BCG)Approach</vt:lpstr>
      <vt:lpstr>Product/Market Expansion Grid</vt:lpstr>
      <vt:lpstr>Planning Marketing: Partnering to Build Customer Relationships</vt:lpstr>
      <vt:lpstr>Customer-Driven Marketing Strategy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Company and Marketing Strategy: Partnering to Build Customer Relationships</dc:title>
  <dc:creator>Haroon</dc:creator>
  <cp:lastModifiedBy>Haroon</cp:lastModifiedBy>
  <cp:revision>1079</cp:revision>
  <dcterms:created xsi:type="dcterms:W3CDTF">2013-09-24T04:12:57Z</dcterms:created>
  <dcterms:modified xsi:type="dcterms:W3CDTF">2020-12-03T08:15:56Z</dcterms:modified>
</cp:coreProperties>
</file>