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75" r:id="rId7"/>
    <p:sldId id="262" r:id="rId8"/>
    <p:sldId id="263" r:id="rId9"/>
    <p:sldId id="264" r:id="rId10"/>
    <p:sldId id="265" r:id="rId11"/>
    <p:sldId id="266" r:id="rId12"/>
    <p:sldId id="267" r:id="rId13"/>
    <p:sldId id="268" r:id="rId14"/>
    <p:sldId id="269" r:id="rId15"/>
    <p:sldId id="274" r:id="rId16"/>
    <p:sldId id="278" r:id="rId17"/>
    <p:sldId id="279" r:id="rId18"/>
    <p:sldId id="270" r:id="rId19"/>
    <p:sldId id="271" r:id="rId20"/>
    <p:sldId id="273"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8ACDDAC-432F-4CC6-A1D6-6064BED9603D}" type="datetimeFigureOut">
              <a:rPr lang="en-US" smtClean="0"/>
              <a:t>3/12/2019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330D968-1782-4D74-972F-F4BEFABE28FA}" type="slidenum">
              <a:rPr lang="en-US" smtClean="0"/>
              <a:t>‹#›</a:t>
            </a:fld>
            <a:endParaRPr lang="en-US"/>
          </a:p>
        </p:txBody>
      </p:sp>
    </p:spTree>
    <p:extLst>
      <p:ext uri="{BB962C8B-B14F-4D97-AF65-F5344CB8AC3E}">
        <p14:creationId xmlns:p14="http://schemas.microsoft.com/office/powerpoint/2010/main" val="73014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Another advantage is the high efficiency of hydroelectric power plants.</a:t>
            </a:r>
          </a:p>
          <a:p>
            <a:pPr eaLnBrk="1" hangingPunct="1">
              <a:spcBef>
                <a:spcPct val="0"/>
              </a:spcBef>
            </a:pPr>
            <a:endParaRPr lang="en-US" altLang="en-US" dirty="0" smtClean="0"/>
          </a:p>
          <a:p>
            <a:pPr eaLnBrk="1" hangingPunct="1">
              <a:spcBef>
                <a:spcPct val="0"/>
              </a:spcBef>
            </a:pPr>
            <a:r>
              <a:rPr lang="en-US" altLang="en-US" dirty="0" smtClean="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30D968-1782-4D74-972F-F4BEFABE28FA}" type="slidenum">
              <a:rPr lang="en-US" smtClean="0"/>
              <a:t>16</a:t>
            </a:fld>
            <a:endParaRPr lang="en-US"/>
          </a:p>
        </p:txBody>
      </p:sp>
    </p:spTree>
    <p:extLst>
      <p:ext uri="{BB962C8B-B14F-4D97-AF65-F5344CB8AC3E}">
        <p14:creationId xmlns:p14="http://schemas.microsoft.com/office/powerpoint/2010/main" val="3794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D330D968-1782-4D74-972F-F4BEFABE28FA}" type="slidenum">
              <a:rPr lang="en-US" smtClean="0"/>
              <a:t>17</a:t>
            </a:fld>
            <a:endParaRPr lang="en-US"/>
          </a:p>
        </p:txBody>
      </p:sp>
    </p:spTree>
    <p:extLst>
      <p:ext uri="{BB962C8B-B14F-4D97-AF65-F5344CB8AC3E}">
        <p14:creationId xmlns:p14="http://schemas.microsoft.com/office/powerpoint/2010/main" val="412593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07995" y="1185379"/>
            <a:ext cx="6627250" cy="486051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2140" y="160731"/>
            <a:ext cx="7919719" cy="1244600"/>
          </a:xfrm>
          <a:prstGeom prst="rect">
            <a:avLst/>
          </a:prstGeom>
        </p:spPr>
        <p:txBody>
          <a:bodyPr wrap="square" lIns="0" tIns="0" rIns="0" bIns="0">
            <a:spAutoFit/>
          </a:bodyPr>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65149" y="1575561"/>
            <a:ext cx="8013700" cy="410972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4736" y="207391"/>
            <a:ext cx="6494780" cy="627736"/>
          </a:xfrm>
          <a:prstGeom prst="rect">
            <a:avLst/>
          </a:prstGeom>
        </p:spPr>
        <p:txBody>
          <a:bodyPr vert="horz" wrap="square" lIns="0" tIns="12065" rIns="0" bIns="0" rtlCol="0">
            <a:spAutoFit/>
          </a:bodyPr>
          <a:lstStyle/>
          <a:p>
            <a:pPr marL="1478915" marR="5080" indent="-1466850">
              <a:lnSpc>
                <a:spcPct val="100000"/>
              </a:lnSpc>
              <a:spcBef>
                <a:spcPts val="95"/>
              </a:spcBef>
            </a:pPr>
            <a:r>
              <a:rPr spc="-5" dirty="0" smtClean="0"/>
              <a:t> </a:t>
            </a:r>
            <a:r>
              <a:rPr spc="-10" dirty="0"/>
              <a:t>HYDRO  POWER</a:t>
            </a:r>
            <a:r>
              <a:rPr spc="5" dirty="0"/>
              <a:t> </a:t>
            </a:r>
            <a:r>
              <a:rPr spc="-10" dirty="0"/>
              <a:t>PLANT</a:t>
            </a:r>
          </a:p>
        </p:txBody>
      </p:sp>
      <p:sp>
        <p:nvSpPr>
          <p:cNvPr id="3" name="object 3"/>
          <p:cNvSpPr/>
          <p:nvPr/>
        </p:nvSpPr>
        <p:spPr>
          <a:xfrm>
            <a:off x="1048889" y="1654289"/>
            <a:ext cx="6970020" cy="44641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02463"/>
            <a:ext cx="2755900" cy="514350"/>
          </a:xfrm>
          <a:prstGeom prst="rect">
            <a:avLst/>
          </a:prstGeom>
        </p:spPr>
        <p:txBody>
          <a:bodyPr vert="horz" wrap="square" lIns="0" tIns="13335" rIns="0" bIns="0" rtlCol="0">
            <a:spAutoFit/>
          </a:bodyPr>
          <a:lstStyle/>
          <a:p>
            <a:pPr marL="12700">
              <a:lnSpc>
                <a:spcPct val="100000"/>
              </a:lnSpc>
              <a:spcBef>
                <a:spcPts val="105"/>
              </a:spcBef>
            </a:pPr>
            <a:r>
              <a:rPr sz="3200" dirty="0"/>
              <a:t>DRAFT</a:t>
            </a:r>
            <a:r>
              <a:rPr sz="3200" spc="-200" dirty="0"/>
              <a:t> </a:t>
            </a:r>
            <a:r>
              <a:rPr sz="3200" dirty="0"/>
              <a:t>TUBE:-</a:t>
            </a:r>
            <a:endParaRPr sz="3200"/>
          </a:p>
        </p:txBody>
      </p:sp>
      <p:sp>
        <p:nvSpPr>
          <p:cNvPr id="3" name="object 3"/>
          <p:cNvSpPr txBox="1"/>
          <p:nvPr/>
        </p:nvSpPr>
        <p:spPr>
          <a:xfrm>
            <a:off x="459740" y="891285"/>
            <a:ext cx="8256270" cy="4786630"/>
          </a:xfrm>
          <a:prstGeom prst="rect">
            <a:avLst/>
          </a:prstGeom>
        </p:spPr>
        <p:txBody>
          <a:bodyPr vert="horz" wrap="square" lIns="0" tIns="73660" rIns="0" bIns="0" rtlCol="0">
            <a:spAutoFit/>
          </a:bodyPr>
          <a:lstStyle/>
          <a:p>
            <a:pPr marL="355600" marR="290830" indent="-342900">
              <a:lnSpc>
                <a:spcPts val="2020"/>
              </a:lnSpc>
              <a:spcBef>
                <a:spcPts val="580"/>
              </a:spcBef>
              <a:buFont typeface="Arial"/>
              <a:buChar char="•"/>
              <a:tabLst>
                <a:tab pos="354965" algn="l"/>
                <a:tab pos="355600" algn="l"/>
              </a:tabLst>
            </a:pPr>
            <a:r>
              <a:rPr sz="2100" spc="-5" dirty="0">
                <a:latin typeface="Times New Roman"/>
                <a:cs typeface="Times New Roman"/>
              </a:rPr>
              <a:t>Draft </a:t>
            </a:r>
            <a:r>
              <a:rPr sz="2100" spc="-20" dirty="0">
                <a:latin typeface="Times New Roman"/>
                <a:cs typeface="Times New Roman"/>
              </a:rPr>
              <a:t>Tube </a:t>
            </a:r>
            <a:r>
              <a:rPr sz="2100" spc="-5" dirty="0">
                <a:latin typeface="Times New Roman"/>
                <a:cs typeface="Times New Roman"/>
              </a:rPr>
              <a:t>is </a:t>
            </a:r>
            <a:r>
              <a:rPr sz="2100" dirty="0">
                <a:latin typeface="Times New Roman"/>
                <a:cs typeface="Times New Roman"/>
              </a:rPr>
              <a:t>an </a:t>
            </a:r>
            <a:r>
              <a:rPr sz="2100" spc="-5" dirty="0">
                <a:latin typeface="Times New Roman"/>
                <a:cs typeface="Times New Roman"/>
              </a:rPr>
              <a:t>empty </a:t>
            </a:r>
            <a:r>
              <a:rPr sz="2100" dirty="0">
                <a:latin typeface="Times New Roman"/>
                <a:cs typeface="Times New Roman"/>
              </a:rPr>
              <a:t>structure </a:t>
            </a:r>
            <a:r>
              <a:rPr sz="2100" spc="-5" dirty="0">
                <a:latin typeface="Times New Roman"/>
                <a:cs typeface="Times New Roman"/>
              </a:rPr>
              <a:t>made </a:t>
            </a:r>
            <a:r>
              <a:rPr sz="2100" dirty="0">
                <a:latin typeface="Times New Roman"/>
                <a:cs typeface="Times New Roman"/>
              </a:rPr>
              <a:t>beneath the </a:t>
            </a:r>
            <a:r>
              <a:rPr sz="2100" spc="-10" dirty="0">
                <a:latin typeface="Times New Roman"/>
                <a:cs typeface="Times New Roman"/>
              </a:rPr>
              <a:t>Turbine. </a:t>
            </a:r>
            <a:r>
              <a:rPr sz="2100" dirty="0">
                <a:latin typeface="Times New Roman"/>
                <a:cs typeface="Times New Roman"/>
              </a:rPr>
              <a:t>It </a:t>
            </a:r>
            <a:r>
              <a:rPr sz="2100" spc="-5" dirty="0">
                <a:latin typeface="Times New Roman"/>
                <a:cs typeface="Times New Roman"/>
              </a:rPr>
              <a:t>serves </a:t>
            </a:r>
            <a:r>
              <a:rPr sz="2100" dirty="0">
                <a:latin typeface="Times New Roman"/>
                <a:cs typeface="Times New Roman"/>
              </a:rPr>
              <a:t>in  </a:t>
            </a:r>
            <a:r>
              <a:rPr sz="2100" spc="-5" dirty="0">
                <a:latin typeface="Times New Roman"/>
                <a:cs typeface="Times New Roman"/>
              </a:rPr>
              <a:t>following </a:t>
            </a:r>
            <a:r>
              <a:rPr sz="2100" dirty="0">
                <a:latin typeface="Times New Roman"/>
                <a:cs typeface="Times New Roman"/>
              </a:rPr>
              <a:t>2 </a:t>
            </a:r>
            <a:r>
              <a:rPr sz="2100" spc="-15" dirty="0">
                <a:latin typeface="Times New Roman"/>
                <a:cs typeface="Times New Roman"/>
              </a:rPr>
              <a:t>purpose’s</a:t>
            </a:r>
            <a:r>
              <a:rPr sz="2100" spc="-30" dirty="0">
                <a:latin typeface="Times New Roman"/>
                <a:cs typeface="Times New Roman"/>
              </a:rPr>
              <a:t> </a:t>
            </a:r>
            <a:r>
              <a:rPr sz="2100" dirty="0">
                <a:latin typeface="Times New Roman"/>
                <a:cs typeface="Times New Roman"/>
              </a:rPr>
              <a:t>:</a:t>
            </a:r>
            <a:endParaRPr sz="2100">
              <a:latin typeface="Times New Roman"/>
              <a:cs typeface="Times New Roman"/>
            </a:endParaRPr>
          </a:p>
          <a:p>
            <a:pPr marL="487680" indent="-475615">
              <a:lnSpc>
                <a:spcPts val="2270"/>
              </a:lnSpc>
              <a:spcBef>
                <a:spcPts val="770"/>
              </a:spcBef>
              <a:buFont typeface="Arial"/>
              <a:buChar char="•"/>
              <a:tabLst>
                <a:tab pos="487680" algn="l"/>
                <a:tab pos="488315" algn="l"/>
              </a:tabLst>
            </a:pPr>
            <a:r>
              <a:rPr sz="2100" dirty="0">
                <a:latin typeface="Times New Roman"/>
                <a:cs typeface="Times New Roman"/>
              </a:rPr>
              <a:t>It allows the turbine to be </a:t>
            </a:r>
            <a:r>
              <a:rPr sz="2100" spc="-5" dirty="0">
                <a:latin typeface="Times New Roman"/>
                <a:cs typeface="Times New Roman"/>
              </a:rPr>
              <a:t>set </a:t>
            </a:r>
            <a:r>
              <a:rPr sz="2100" dirty="0">
                <a:latin typeface="Times New Roman"/>
                <a:cs typeface="Times New Roman"/>
              </a:rPr>
              <a:t>above tail water level without loss of</a:t>
            </a:r>
            <a:r>
              <a:rPr sz="2100" spc="-30" dirty="0">
                <a:latin typeface="Times New Roman"/>
                <a:cs typeface="Times New Roman"/>
              </a:rPr>
              <a:t> </a:t>
            </a:r>
            <a:r>
              <a:rPr sz="2100" dirty="0">
                <a:latin typeface="Times New Roman"/>
                <a:cs typeface="Times New Roman"/>
              </a:rPr>
              <a:t>head,</a:t>
            </a:r>
            <a:endParaRPr sz="2100">
              <a:latin typeface="Times New Roman"/>
              <a:cs typeface="Times New Roman"/>
            </a:endParaRPr>
          </a:p>
          <a:p>
            <a:pPr marL="355600">
              <a:lnSpc>
                <a:spcPts val="2270"/>
              </a:lnSpc>
            </a:pPr>
            <a:r>
              <a:rPr sz="2100" dirty="0">
                <a:latin typeface="Times New Roman"/>
                <a:cs typeface="Times New Roman"/>
              </a:rPr>
              <a:t>to facilitate inspection and</a:t>
            </a:r>
            <a:r>
              <a:rPr sz="2100" spc="-20" dirty="0">
                <a:latin typeface="Times New Roman"/>
                <a:cs typeface="Times New Roman"/>
              </a:rPr>
              <a:t> </a:t>
            </a:r>
            <a:r>
              <a:rPr sz="2100" spc="-5" dirty="0">
                <a:latin typeface="Times New Roman"/>
                <a:cs typeface="Times New Roman"/>
              </a:rPr>
              <a:t>maintenance.</a:t>
            </a:r>
            <a:endParaRPr sz="2100">
              <a:latin typeface="Times New Roman"/>
              <a:cs typeface="Times New Roman"/>
            </a:endParaRPr>
          </a:p>
          <a:p>
            <a:pPr marL="355600" marR="489584" indent="-342900">
              <a:lnSpc>
                <a:spcPts val="2020"/>
              </a:lnSpc>
              <a:spcBef>
                <a:spcPts val="1245"/>
              </a:spcBef>
              <a:buFont typeface="Arial"/>
              <a:buChar char="•"/>
              <a:tabLst>
                <a:tab pos="487680" algn="l"/>
                <a:tab pos="488315" algn="l"/>
              </a:tabLst>
            </a:pPr>
            <a:r>
              <a:rPr dirty="0"/>
              <a:t>	</a:t>
            </a:r>
            <a:r>
              <a:rPr sz="2100" dirty="0">
                <a:latin typeface="Times New Roman"/>
                <a:cs typeface="Times New Roman"/>
              </a:rPr>
              <a:t>It regains by </a:t>
            </a:r>
            <a:r>
              <a:rPr sz="2100" spc="-5" dirty="0">
                <a:latin typeface="Times New Roman"/>
                <a:cs typeface="Times New Roman"/>
              </a:rPr>
              <a:t>diffuser </a:t>
            </a:r>
            <a:r>
              <a:rPr sz="2100" dirty="0">
                <a:latin typeface="Times New Roman"/>
                <a:cs typeface="Times New Roman"/>
              </a:rPr>
              <a:t>action , the </a:t>
            </a:r>
            <a:r>
              <a:rPr sz="2100" spc="-5" dirty="0">
                <a:latin typeface="Times New Roman"/>
                <a:cs typeface="Times New Roman"/>
              </a:rPr>
              <a:t>major </a:t>
            </a:r>
            <a:r>
              <a:rPr sz="2100" dirty="0">
                <a:latin typeface="Times New Roman"/>
                <a:cs typeface="Times New Roman"/>
              </a:rPr>
              <a:t>portion of the kinetic </a:t>
            </a:r>
            <a:r>
              <a:rPr sz="2100" spc="-5" dirty="0">
                <a:latin typeface="Times New Roman"/>
                <a:cs typeface="Times New Roman"/>
              </a:rPr>
              <a:t>energy  </a:t>
            </a:r>
            <a:r>
              <a:rPr sz="2100" dirty="0">
                <a:latin typeface="Times New Roman"/>
                <a:cs typeface="Times New Roman"/>
              </a:rPr>
              <a:t>delivered to it from the</a:t>
            </a:r>
            <a:r>
              <a:rPr sz="2100" spc="-5" dirty="0">
                <a:latin typeface="Times New Roman"/>
                <a:cs typeface="Times New Roman"/>
              </a:rPr>
              <a:t> </a:t>
            </a:r>
            <a:r>
              <a:rPr sz="2100" spc="-20" dirty="0">
                <a:latin typeface="Times New Roman"/>
                <a:cs typeface="Times New Roman"/>
              </a:rPr>
              <a:t>runner.</a:t>
            </a:r>
            <a:endParaRPr sz="2100">
              <a:latin typeface="Times New Roman"/>
              <a:cs typeface="Times New Roman"/>
            </a:endParaRPr>
          </a:p>
          <a:p>
            <a:pPr marL="487680" indent="-475615">
              <a:lnSpc>
                <a:spcPct val="100000"/>
              </a:lnSpc>
              <a:spcBef>
                <a:spcPts val="765"/>
              </a:spcBef>
              <a:buFont typeface="Arial"/>
              <a:buChar char="•"/>
              <a:tabLst>
                <a:tab pos="487680" algn="l"/>
                <a:tab pos="488315" algn="l"/>
              </a:tabLst>
            </a:pPr>
            <a:r>
              <a:rPr sz="2100" dirty="0">
                <a:latin typeface="Times New Roman"/>
                <a:cs typeface="Times New Roman"/>
              </a:rPr>
              <a:t>It increases the output</a:t>
            </a:r>
            <a:r>
              <a:rPr sz="2100" spc="-25" dirty="0">
                <a:latin typeface="Times New Roman"/>
                <a:cs typeface="Times New Roman"/>
              </a:rPr>
              <a:t> </a:t>
            </a:r>
            <a:r>
              <a:rPr sz="2100" spc="-20" dirty="0">
                <a:latin typeface="Times New Roman"/>
                <a:cs typeface="Times New Roman"/>
              </a:rPr>
              <a:t>power.</a:t>
            </a:r>
            <a:endParaRPr sz="2100">
              <a:latin typeface="Times New Roman"/>
              <a:cs typeface="Times New Roman"/>
            </a:endParaRPr>
          </a:p>
          <a:p>
            <a:pPr marL="487680" indent="-475615">
              <a:lnSpc>
                <a:spcPct val="100000"/>
              </a:lnSpc>
              <a:spcBef>
                <a:spcPts val="760"/>
              </a:spcBef>
              <a:buFont typeface="Arial"/>
              <a:buChar char="•"/>
              <a:tabLst>
                <a:tab pos="487680" algn="l"/>
                <a:tab pos="488315" algn="l"/>
              </a:tabLst>
            </a:pPr>
            <a:r>
              <a:rPr sz="2100" dirty="0">
                <a:latin typeface="Times New Roman"/>
                <a:cs typeface="Times New Roman"/>
              </a:rPr>
              <a:t>It increases the </a:t>
            </a:r>
            <a:r>
              <a:rPr sz="2100" spc="-5" dirty="0">
                <a:latin typeface="Times New Roman"/>
                <a:cs typeface="Times New Roman"/>
              </a:rPr>
              <a:t>efficiency </a:t>
            </a:r>
            <a:r>
              <a:rPr sz="2100" dirty="0">
                <a:latin typeface="Times New Roman"/>
                <a:cs typeface="Times New Roman"/>
              </a:rPr>
              <a:t>of Hydro </a:t>
            </a:r>
            <a:r>
              <a:rPr sz="2100" spc="-5" dirty="0">
                <a:latin typeface="Times New Roman"/>
                <a:cs typeface="Times New Roman"/>
              </a:rPr>
              <a:t>Power</a:t>
            </a:r>
            <a:r>
              <a:rPr sz="2100" spc="5" dirty="0">
                <a:latin typeface="Times New Roman"/>
                <a:cs typeface="Times New Roman"/>
              </a:rPr>
              <a:t> </a:t>
            </a:r>
            <a:r>
              <a:rPr sz="2100" dirty="0">
                <a:latin typeface="Times New Roman"/>
                <a:cs typeface="Times New Roman"/>
              </a:rPr>
              <a:t>Plant.</a:t>
            </a:r>
            <a:endParaRPr sz="2100">
              <a:latin typeface="Times New Roman"/>
              <a:cs typeface="Times New Roman"/>
            </a:endParaRPr>
          </a:p>
          <a:p>
            <a:pPr marL="12700">
              <a:lnSpc>
                <a:spcPct val="100000"/>
              </a:lnSpc>
              <a:spcBef>
                <a:spcPts val="1010"/>
              </a:spcBef>
            </a:pPr>
            <a:r>
              <a:rPr sz="2900" spc="-5" dirty="0">
                <a:latin typeface="Times New Roman"/>
                <a:cs typeface="Times New Roman"/>
              </a:rPr>
              <a:t>PENSTOCK:-</a:t>
            </a:r>
            <a:endParaRPr sz="2900">
              <a:latin typeface="Times New Roman"/>
              <a:cs typeface="Times New Roman"/>
            </a:endParaRPr>
          </a:p>
          <a:p>
            <a:pPr marL="419100" indent="-407034">
              <a:lnSpc>
                <a:spcPct val="100000"/>
              </a:lnSpc>
              <a:spcBef>
                <a:spcPts val="755"/>
              </a:spcBef>
              <a:buFont typeface="Arial"/>
              <a:buChar char="•"/>
              <a:tabLst>
                <a:tab pos="419100" algn="l"/>
                <a:tab pos="419734" algn="l"/>
              </a:tabLst>
            </a:pPr>
            <a:r>
              <a:rPr sz="2000" dirty="0">
                <a:latin typeface="Times New Roman"/>
                <a:cs typeface="Times New Roman"/>
              </a:rPr>
              <a:t>Penstock is the connecting pipe between the dam &amp; the turbine</a:t>
            </a:r>
            <a:r>
              <a:rPr sz="2000" spc="-225" dirty="0">
                <a:latin typeface="Times New Roman"/>
                <a:cs typeface="Times New Roman"/>
              </a:rPr>
              <a:t> </a:t>
            </a:r>
            <a:r>
              <a:rPr sz="2000" dirty="0">
                <a:latin typeface="Times New Roman"/>
                <a:cs typeface="Times New Roman"/>
              </a:rPr>
              <a:t>house.</a:t>
            </a:r>
            <a:endParaRPr sz="2000">
              <a:latin typeface="Times New Roman"/>
              <a:cs typeface="Times New Roman"/>
            </a:endParaRPr>
          </a:p>
          <a:p>
            <a:pPr marL="481965" indent="-469900">
              <a:lnSpc>
                <a:spcPct val="100000"/>
              </a:lnSpc>
              <a:spcBef>
                <a:spcPts val="725"/>
              </a:spcBef>
              <a:buFont typeface="Arial"/>
              <a:buChar char="•"/>
              <a:tabLst>
                <a:tab pos="481965" algn="l"/>
                <a:tab pos="482600" algn="l"/>
              </a:tabLst>
            </a:pPr>
            <a:r>
              <a:rPr sz="2000" dirty="0">
                <a:latin typeface="Times New Roman"/>
                <a:cs typeface="Times New Roman"/>
              </a:rPr>
              <a:t>It helps to increase the kinetic </a:t>
            </a:r>
            <a:r>
              <a:rPr sz="2000" spc="-5" dirty="0">
                <a:latin typeface="Times New Roman"/>
                <a:cs typeface="Times New Roman"/>
              </a:rPr>
              <a:t>energy </a:t>
            </a:r>
            <a:r>
              <a:rPr sz="2000" dirty="0">
                <a:latin typeface="Times New Roman"/>
                <a:cs typeface="Times New Roman"/>
              </a:rPr>
              <a:t>of the water </a:t>
            </a:r>
            <a:r>
              <a:rPr sz="2000" spc="-5" dirty="0">
                <a:latin typeface="Times New Roman"/>
                <a:cs typeface="Times New Roman"/>
              </a:rPr>
              <a:t>coming </a:t>
            </a:r>
            <a:r>
              <a:rPr sz="2000" dirty="0">
                <a:latin typeface="Times New Roman"/>
                <a:cs typeface="Times New Roman"/>
              </a:rPr>
              <a:t>from the</a:t>
            </a:r>
            <a:r>
              <a:rPr sz="2000" spc="-210" dirty="0">
                <a:latin typeface="Times New Roman"/>
                <a:cs typeface="Times New Roman"/>
              </a:rPr>
              <a:t> </a:t>
            </a:r>
            <a:r>
              <a:rPr sz="2000" spc="-5" dirty="0">
                <a:latin typeface="Times New Roman"/>
                <a:cs typeface="Times New Roman"/>
              </a:rPr>
              <a:t>dam.</a:t>
            </a:r>
            <a:endParaRPr sz="2000">
              <a:latin typeface="Times New Roman"/>
              <a:cs typeface="Times New Roman"/>
            </a:endParaRPr>
          </a:p>
          <a:p>
            <a:pPr marL="481965" indent="-469900">
              <a:lnSpc>
                <a:spcPts val="2160"/>
              </a:lnSpc>
              <a:spcBef>
                <a:spcPts val="720"/>
              </a:spcBef>
              <a:buFont typeface="Arial"/>
              <a:buChar char="•"/>
              <a:tabLst>
                <a:tab pos="481965" algn="l"/>
                <a:tab pos="482600" algn="l"/>
              </a:tabLst>
            </a:pPr>
            <a:r>
              <a:rPr sz="2000" dirty="0">
                <a:latin typeface="Times New Roman"/>
                <a:cs typeface="Times New Roman"/>
              </a:rPr>
              <a:t>Penstock is </a:t>
            </a:r>
            <a:r>
              <a:rPr sz="2000" spc="-5" dirty="0">
                <a:latin typeface="Times New Roman"/>
                <a:cs typeface="Times New Roman"/>
              </a:rPr>
              <a:t>made </a:t>
            </a:r>
            <a:r>
              <a:rPr sz="2000" dirty="0">
                <a:latin typeface="Times New Roman"/>
                <a:cs typeface="Times New Roman"/>
              </a:rPr>
              <a:t>up of a very strong </a:t>
            </a:r>
            <a:r>
              <a:rPr sz="2000" spc="-5" dirty="0">
                <a:latin typeface="Times New Roman"/>
                <a:cs typeface="Times New Roman"/>
              </a:rPr>
              <a:t>material </a:t>
            </a:r>
            <a:r>
              <a:rPr sz="2000" dirty="0">
                <a:latin typeface="Times New Roman"/>
                <a:cs typeface="Times New Roman"/>
              </a:rPr>
              <a:t>which can sustain the</a:t>
            </a:r>
            <a:r>
              <a:rPr sz="2000" spc="-180" dirty="0">
                <a:latin typeface="Times New Roman"/>
                <a:cs typeface="Times New Roman"/>
              </a:rPr>
              <a:t> </a:t>
            </a:r>
            <a:r>
              <a:rPr sz="2000" dirty="0">
                <a:latin typeface="Times New Roman"/>
                <a:cs typeface="Times New Roman"/>
              </a:rPr>
              <a:t>high</a:t>
            </a:r>
            <a:endParaRPr sz="2000">
              <a:latin typeface="Times New Roman"/>
              <a:cs typeface="Times New Roman"/>
            </a:endParaRPr>
          </a:p>
          <a:p>
            <a:pPr marL="355600">
              <a:lnSpc>
                <a:spcPts val="2160"/>
              </a:lnSpc>
            </a:pPr>
            <a:r>
              <a:rPr sz="2000" dirty="0">
                <a:latin typeface="Times New Roman"/>
                <a:cs typeface="Times New Roman"/>
              </a:rPr>
              <a:t>pressure of</a:t>
            </a:r>
            <a:r>
              <a:rPr sz="2000" spc="450" dirty="0">
                <a:latin typeface="Times New Roman"/>
                <a:cs typeface="Times New Roman"/>
              </a:rPr>
              <a:t> </a:t>
            </a:r>
            <a:r>
              <a:rPr sz="2000" spc="-20" dirty="0">
                <a:latin typeface="Times New Roman"/>
                <a:cs typeface="Times New Roman"/>
              </a:rPr>
              <a:t>water.</a:t>
            </a:r>
            <a:endParaRPr sz="20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136347"/>
            <a:ext cx="7101205" cy="574675"/>
          </a:xfrm>
          <a:prstGeom prst="rect">
            <a:avLst/>
          </a:prstGeom>
        </p:spPr>
        <p:txBody>
          <a:bodyPr vert="horz" wrap="square" lIns="0" tIns="12700" rIns="0" bIns="0" rtlCol="0">
            <a:spAutoFit/>
          </a:bodyPr>
          <a:lstStyle/>
          <a:p>
            <a:pPr marL="12700">
              <a:lnSpc>
                <a:spcPct val="100000"/>
              </a:lnSpc>
              <a:spcBef>
                <a:spcPts val="100"/>
              </a:spcBef>
            </a:pPr>
            <a:r>
              <a:rPr sz="3600" dirty="0"/>
              <a:t>POWER HOUSE AND</a:t>
            </a:r>
            <a:r>
              <a:rPr sz="3600" spc="-290" dirty="0"/>
              <a:t> </a:t>
            </a:r>
            <a:r>
              <a:rPr sz="3600" dirty="0"/>
              <a:t>EQUIPMENT</a:t>
            </a:r>
            <a:endParaRPr sz="3600"/>
          </a:p>
        </p:txBody>
      </p:sp>
      <p:sp>
        <p:nvSpPr>
          <p:cNvPr id="3" name="object 3"/>
          <p:cNvSpPr txBox="1"/>
          <p:nvPr/>
        </p:nvSpPr>
        <p:spPr>
          <a:xfrm>
            <a:off x="612140" y="787653"/>
            <a:ext cx="7863840" cy="5456555"/>
          </a:xfrm>
          <a:prstGeom prst="rect">
            <a:avLst/>
          </a:prstGeom>
        </p:spPr>
        <p:txBody>
          <a:bodyPr vert="horz" wrap="square" lIns="0" tIns="73660" rIns="0" bIns="0" rtlCol="0">
            <a:spAutoFit/>
          </a:bodyPr>
          <a:lstStyle/>
          <a:p>
            <a:pPr marL="12700" marR="5080">
              <a:lnSpc>
                <a:spcPts val="2020"/>
              </a:lnSpc>
              <a:spcBef>
                <a:spcPts val="580"/>
              </a:spcBef>
            </a:pPr>
            <a:r>
              <a:rPr sz="2100" spc="-10" dirty="0">
                <a:latin typeface="Times New Roman"/>
                <a:cs typeface="Times New Roman"/>
              </a:rPr>
              <a:t>Some more </a:t>
            </a:r>
            <a:r>
              <a:rPr sz="2100" spc="-5" dirty="0">
                <a:latin typeface="Times New Roman"/>
                <a:cs typeface="Times New Roman"/>
              </a:rPr>
              <a:t>components </a:t>
            </a:r>
            <a:r>
              <a:rPr sz="2100" dirty="0">
                <a:latin typeface="Times New Roman"/>
                <a:cs typeface="Times New Roman"/>
              </a:rPr>
              <a:t>are required for the </a:t>
            </a:r>
            <a:r>
              <a:rPr sz="2100" spc="-15" dirty="0">
                <a:latin typeface="Times New Roman"/>
                <a:cs typeface="Times New Roman"/>
              </a:rPr>
              <a:t>proper, </a:t>
            </a:r>
            <a:r>
              <a:rPr sz="2100" spc="-5" dirty="0">
                <a:latin typeface="Times New Roman"/>
                <a:cs typeface="Times New Roman"/>
              </a:rPr>
              <a:t>user </a:t>
            </a:r>
            <a:r>
              <a:rPr sz="2100" dirty="0">
                <a:latin typeface="Times New Roman"/>
                <a:cs typeface="Times New Roman"/>
              </a:rPr>
              <a:t>friendly &amp;  </a:t>
            </a:r>
            <a:r>
              <a:rPr sz="2100" spc="-5" dirty="0">
                <a:latin typeface="Times New Roman"/>
                <a:cs typeface="Times New Roman"/>
              </a:rPr>
              <a:t>smooth </a:t>
            </a:r>
            <a:r>
              <a:rPr sz="2100" dirty="0">
                <a:latin typeface="Times New Roman"/>
                <a:cs typeface="Times New Roman"/>
              </a:rPr>
              <a:t>functioning of the power plant. </a:t>
            </a:r>
            <a:r>
              <a:rPr sz="2100" spc="-5" dirty="0">
                <a:latin typeface="Times New Roman"/>
                <a:cs typeface="Times New Roman"/>
              </a:rPr>
              <a:t>These </a:t>
            </a:r>
            <a:r>
              <a:rPr sz="2100" dirty="0">
                <a:latin typeface="Times New Roman"/>
                <a:cs typeface="Times New Roman"/>
              </a:rPr>
              <a:t>components are </a:t>
            </a:r>
            <a:r>
              <a:rPr sz="2100" spc="-5" dirty="0">
                <a:latin typeface="Times New Roman"/>
                <a:cs typeface="Times New Roman"/>
              </a:rPr>
              <a:t>as</a:t>
            </a:r>
            <a:r>
              <a:rPr sz="2100" spc="-60" dirty="0">
                <a:latin typeface="Times New Roman"/>
                <a:cs typeface="Times New Roman"/>
              </a:rPr>
              <a:t> </a:t>
            </a:r>
            <a:r>
              <a:rPr sz="2100" spc="5" dirty="0">
                <a:latin typeface="Times New Roman"/>
                <a:cs typeface="Times New Roman"/>
              </a:rPr>
              <a:t>follow:-</a:t>
            </a:r>
            <a:endParaRPr sz="2100">
              <a:latin typeface="Times New Roman"/>
              <a:cs typeface="Times New Roman"/>
            </a:endParaRPr>
          </a:p>
          <a:p>
            <a:pPr marL="139065">
              <a:lnSpc>
                <a:spcPct val="100000"/>
              </a:lnSpc>
              <a:spcBef>
                <a:spcPts val="1025"/>
              </a:spcBef>
            </a:pPr>
            <a:r>
              <a:rPr sz="2900" spc="-125" dirty="0">
                <a:latin typeface="Times New Roman"/>
                <a:cs typeface="Times New Roman"/>
              </a:rPr>
              <a:t>VALVE</a:t>
            </a:r>
            <a:r>
              <a:rPr sz="2900" spc="-5" dirty="0">
                <a:latin typeface="Times New Roman"/>
                <a:cs typeface="Times New Roman"/>
              </a:rPr>
              <a:t> :-</a:t>
            </a:r>
            <a:endParaRPr sz="2900">
              <a:latin typeface="Times New Roman"/>
              <a:cs typeface="Times New Roman"/>
            </a:endParaRPr>
          </a:p>
          <a:p>
            <a:pPr marL="355600" marR="278130" indent="-343535">
              <a:lnSpc>
                <a:spcPct val="80000"/>
              </a:lnSpc>
              <a:spcBef>
                <a:spcPts val="1465"/>
              </a:spcBef>
              <a:buFont typeface="Arial"/>
              <a:buChar char="•"/>
              <a:tabLst>
                <a:tab pos="355600" algn="l"/>
                <a:tab pos="356235" algn="l"/>
              </a:tabLst>
            </a:pPr>
            <a:r>
              <a:rPr sz="2400" dirty="0">
                <a:latin typeface="Times New Roman"/>
                <a:cs typeface="Times New Roman"/>
              </a:rPr>
              <a:t>This the </a:t>
            </a:r>
            <a:r>
              <a:rPr sz="2400" spc="-5" dirty="0">
                <a:latin typeface="Times New Roman"/>
                <a:cs typeface="Times New Roman"/>
              </a:rPr>
              <a:t>instrument </a:t>
            </a:r>
            <a:r>
              <a:rPr sz="2400" dirty="0">
                <a:latin typeface="Times New Roman"/>
                <a:cs typeface="Times New Roman"/>
              </a:rPr>
              <a:t>which </a:t>
            </a:r>
            <a:r>
              <a:rPr sz="2400" spc="-5" dirty="0">
                <a:latin typeface="Times New Roman"/>
                <a:cs typeface="Times New Roman"/>
              </a:rPr>
              <a:t>is </a:t>
            </a:r>
            <a:r>
              <a:rPr sz="2400" dirty="0">
                <a:latin typeface="Times New Roman"/>
                <a:cs typeface="Times New Roman"/>
              </a:rPr>
              <a:t>used to control the pressure</a:t>
            </a:r>
            <a:r>
              <a:rPr sz="2400" spc="-130" dirty="0">
                <a:latin typeface="Times New Roman"/>
                <a:cs typeface="Times New Roman"/>
              </a:rPr>
              <a:t> </a:t>
            </a:r>
            <a:r>
              <a:rPr sz="2400" dirty="0">
                <a:latin typeface="Times New Roman"/>
                <a:cs typeface="Times New Roman"/>
              </a:rPr>
              <a:t>of  flow of </a:t>
            </a:r>
            <a:r>
              <a:rPr sz="2400" spc="-5" dirty="0">
                <a:latin typeface="Times New Roman"/>
                <a:cs typeface="Times New Roman"/>
              </a:rPr>
              <a:t>water</a:t>
            </a:r>
            <a:r>
              <a:rPr sz="2400" spc="-15"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139065">
              <a:lnSpc>
                <a:spcPct val="100000"/>
              </a:lnSpc>
              <a:spcBef>
                <a:spcPts val="1025"/>
              </a:spcBef>
            </a:pPr>
            <a:r>
              <a:rPr sz="2900" dirty="0">
                <a:latin typeface="Times New Roman"/>
                <a:cs typeface="Times New Roman"/>
              </a:rPr>
              <a:t>PUMPS</a:t>
            </a:r>
            <a:r>
              <a:rPr sz="2900" spc="-25" dirty="0">
                <a:latin typeface="Times New Roman"/>
                <a:cs typeface="Times New Roman"/>
              </a:rPr>
              <a:t> </a:t>
            </a:r>
            <a:r>
              <a:rPr sz="2900" spc="-5" dirty="0">
                <a:latin typeface="Times New Roman"/>
                <a:cs typeface="Times New Roman"/>
              </a:rPr>
              <a:t>:-</a:t>
            </a:r>
            <a:endParaRPr sz="2900">
              <a:latin typeface="Times New Roman"/>
              <a:cs typeface="Times New Roman"/>
            </a:endParaRPr>
          </a:p>
          <a:p>
            <a:pPr marL="355600" indent="-343535">
              <a:lnSpc>
                <a:spcPts val="2595"/>
              </a:lnSpc>
              <a:spcBef>
                <a:spcPts val="885"/>
              </a:spcBef>
              <a:buFont typeface="Arial"/>
              <a:buChar char="•"/>
              <a:tabLst>
                <a:tab pos="355600" algn="l"/>
                <a:tab pos="356235" algn="l"/>
              </a:tabLst>
            </a:pPr>
            <a:r>
              <a:rPr sz="2400" dirty="0">
                <a:latin typeface="Times New Roman"/>
                <a:cs typeface="Times New Roman"/>
              </a:rPr>
              <a:t>This device is </a:t>
            </a:r>
            <a:r>
              <a:rPr sz="2400" spc="-5" dirty="0">
                <a:latin typeface="Times New Roman"/>
                <a:cs typeface="Times New Roman"/>
              </a:rPr>
              <a:t>used </a:t>
            </a:r>
            <a:r>
              <a:rPr sz="2400" dirty="0">
                <a:latin typeface="Times New Roman"/>
                <a:cs typeface="Times New Roman"/>
              </a:rPr>
              <a:t>to send water or any </a:t>
            </a:r>
            <a:r>
              <a:rPr sz="2400" spc="-5" dirty="0">
                <a:latin typeface="Times New Roman"/>
                <a:cs typeface="Times New Roman"/>
              </a:rPr>
              <a:t>fluid from</a:t>
            </a:r>
            <a:r>
              <a:rPr sz="2400" spc="-70" dirty="0">
                <a:latin typeface="Times New Roman"/>
                <a:cs typeface="Times New Roman"/>
              </a:rPr>
              <a:t> </a:t>
            </a:r>
            <a:r>
              <a:rPr sz="2400" dirty="0">
                <a:latin typeface="Times New Roman"/>
                <a:cs typeface="Times New Roman"/>
              </a:rPr>
              <a:t>lower</a:t>
            </a:r>
            <a:endParaRPr sz="2400">
              <a:latin typeface="Times New Roman"/>
              <a:cs typeface="Times New Roman"/>
            </a:endParaRPr>
          </a:p>
          <a:p>
            <a:pPr marL="355600">
              <a:lnSpc>
                <a:spcPts val="2595"/>
              </a:lnSpc>
            </a:pPr>
            <a:r>
              <a:rPr sz="2400" dirty="0">
                <a:latin typeface="Times New Roman"/>
                <a:cs typeface="Times New Roman"/>
              </a:rPr>
              <a:t>potential to higher</a:t>
            </a:r>
            <a:r>
              <a:rPr sz="2400" spc="-60" dirty="0">
                <a:latin typeface="Times New Roman"/>
                <a:cs typeface="Times New Roman"/>
              </a:rPr>
              <a:t> </a:t>
            </a:r>
            <a:r>
              <a:rPr sz="2400" spc="-5" dirty="0">
                <a:latin typeface="Times New Roman"/>
                <a:cs typeface="Times New Roman"/>
              </a:rPr>
              <a:t>potential.</a:t>
            </a:r>
            <a:endParaRPr sz="2400">
              <a:latin typeface="Times New Roman"/>
              <a:cs typeface="Times New Roman"/>
            </a:endParaRPr>
          </a:p>
          <a:p>
            <a:pPr marL="12700">
              <a:lnSpc>
                <a:spcPct val="100000"/>
              </a:lnSpc>
              <a:spcBef>
                <a:spcPts val="1130"/>
              </a:spcBef>
            </a:pPr>
            <a:r>
              <a:rPr sz="3200" dirty="0">
                <a:latin typeface="Times New Roman"/>
                <a:cs typeface="Times New Roman"/>
              </a:rPr>
              <a:t>Spill</a:t>
            </a:r>
            <a:r>
              <a:rPr sz="3200" spc="-20" dirty="0">
                <a:latin typeface="Times New Roman"/>
                <a:cs typeface="Times New Roman"/>
              </a:rPr>
              <a:t> </a:t>
            </a:r>
            <a:r>
              <a:rPr sz="3200" dirty="0">
                <a:latin typeface="Times New Roman"/>
                <a:cs typeface="Times New Roman"/>
              </a:rPr>
              <a:t>way:-</a:t>
            </a:r>
            <a:endParaRPr sz="3200">
              <a:latin typeface="Times New Roman"/>
              <a:cs typeface="Times New Roman"/>
            </a:endParaRPr>
          </a:p>
          <a:p>
            <a:pPr marL="355600" indent="-343535">
              <a:lnSpc>
                <a:spcPct val="100000"/>
              </a:lnSpc>
              <a:spcBef>
                <a:spcPts val="885"/>
              </a:spcBef>
              <a:buFont typeface="Arial"/>
              <a:buChar char="•"/>
              <a:tabLst>
                <a:tab pos="355600" algn="l"/>
                <a:tab pos="356235" algn="l"/>
              </a:tabLst>
            </a:pPr>
            <a:r>
              <a:rPr sz="2400" spc="-5" dirty="0">
                <a:latin typeface="Times New Roman"/>
                <a:cs typeface="Times New Roman"/>
              </a:rPr>
              <a:t>Spill </a:t>
            </a:r>
            <a:r>
              <a:rPr sz="2400" spc="-70" dirty="0">
                <a:latin typeface="Times New Roman"/>
                <a:cs typeface="Times New Roman"/>
              </a:rPr>
              <a:t>Way’s </a:t>
            </a:r>
            <a:r>
              <a:rPr sz="2400" dirty="0">
                <a:latin typeface="Times New Roman"/>
                <a:cs typeface="Times New Roman"/>
              </a:rPr>
              <a:t>is a </a:t>
            </a:r>
            <a:r>
              <a:rPr sz="2400" spc="-5" dirty="0">
                <a:latin typeface="Times New Roman"/>
                <a:cs typeface="Times New Roman"/>
              </a:rPr>
              <a:t>kind </a:t>
            </a:r>
            <a:r>
              <a:rPr sz="2400" dirty="0">
                <a:latin typeface="Times New Roman"/>
                <a:cs typeface="Times New Roman"/>
              </a:rPr>
              <a:t>of canal provided besides the</a:t>
            </a:r>
            <a:r>
              <a:rPr sz="2400" spc="-80" dirty="0">
                <a:latin typeface="Times New Roman"/>
                <a:cs typeface="Times New Roman"/>
              </a:rPr>
              <a:t> </a:t>
            </a:r>
            <a:r>
              <a:rPr sz="2400" spc="-10" dirty="0">
                <a:latin typeface="Times New Roman"/>
                <a:cs typeface="Times New Roman"/>
              </a:rPr>
              <a:t>dam.</a:t>
            </a:r>
            <a:endParaRPr sz="2400">
              <a:latin typeface="Times New Roman"/>
              <a:cs typeface="Times New Roman"/>
            </a:endParaRPr>
          </a:p>
          <a:p>
            <a:pPr marL="355600" marR="38100" indent="-343535" algn="just">
              <a:lnSpc>
                <a:spcPct val="80000"/>
              </a:lnSpc>
              <a:spcBef>
                <a:spcPts val="1440"/>
              </a:spcBef>
              <a:buFont typeface="Arial"/>
              <a:buChar char="•"/>
              <a:tabLst>
                <a:tab pos="508634" algn="l"/>
              </a:tabLst>
            </a:pPr>
            <a:r>
              <a:rPr dirty="0"/>
              <a:t>	</a:t>
            </a:r>
            <a:r>
              <a:rPr sz="2400" spc="-5" dirty="0">
                <a:latin typeface="Times New Roman"/>
                <a:cs typeface="Times New Roman"/>
              </a:rPr>
              <a:t>Spill </a:t>
            </a:r>
            <a:r>
              <a:rPr sz="2400" spc="-70" dirty="0">
                <a:latin typeface="Times New Roman"/>
                <a:cs typeface="Times New Roman"/>
              </a:rPr>
              <a:t>Way’s </a:t>
            </a:r>
            <a:r>
              <a:rPr sz="2400" dirty="0">
                <a:latin typeface="Times New Roman"/>
                <a:cs typeface="Times New Roman"/>
              </a:rPr>
              <a:t>is used to arrange the excess of </a:t>
            </a:r>
            <a:r>
              <a:rPr sz="2400" spc="-5" dirty="0">
                <a:latin typeface="Times New Roman"/>
                <a:cs typeface="Times New Roman"/>
              </a:rPr>
              <a:t>accumulation</a:t>
            </a:r>
            <a:r>
              <a:rPr sz="2400" spc="-85" dirty="0">
                <a:latin typeface="Times New Roman"/>
                <a:cs typeface="Times New Roman"/>
              </a:rPr>
              <a:t> </a:t>
            </a:r>
            <a:r>
              <a:rPr sz="2400" dirty="0">
                <a:latin typeface="Times New Roman"/>
                <a:cs typeface="Times New Roman"/>
              </a:rPr>
              <a:t>of  water on the dam because excess </a:t>
            </a:r>
            <a:r>
              <a:rPr sz="2400" spc="-5" dirty="0">
                <a:latin typeface="Times New Roman"/>
                <a:cs typeface="Times New Roman"/>
              </a:rPr>
              <a:t>accumulation </a:t>
            </a:r>
            <a:r>
              <a:rPr sz="2400" dirty="0">
                <a:latin typeface="Times New Roman"/>
                <a:cs typeface="Times New Roman"/>
              </a:rPr>
              <a:t>of </a:t>
            </a:r>
            <a:r>
              <a:rPr sz="2400" spc="-5" dirty="0">
                <a:latin typeface="Times New Roman"/>
                <a:cs typeface="Times New Roman"/>
              </a:rPr>
              <a:t>water </a:t>
            </a:r>
            <a:r>
              <a:rPr sz="2400" spc="-10" dirty="0">
                <a:latin typeface="Times New Roman"/>
                <a:cs typeface="Times New Roman"/>
              </a:rPr>
              <a:t>may  </a:t>
            </a:r>
            <a:r>
              <a:rPr sz="2400" spc="-5" dirty="0">
                <a:latin typeface="Times New Roman"/>
                <a:cs typeface="Times New Roman"/>
              </a:rPr>
              <a:t>damage </a:t>
            </a:r>
            <a:r>
              <a:rPr sz="2400" dirty="0">
                <a:latin typeface="Times New Roman"/>
                <a:cs typeface="Times New Roman"/>
              </a:rPr>
              <a:t>the dam</a:t>
            </a:r>
            <a:r>
              <a:rPr sz="2400" spc="-30" dirty="0">
                <a:latin typeface="Times New Roman"/>
                <a:cs typeface="Times New Roman"/>
              </a:rPr>
              <a:t> </a:t>
            </a:r>
            <a:r>
              <a:rPr sz="2400" dirty="0">
                <a:latin typeface="Times New Roman"/>
                <a:cs typeface="Times New Roman"/>
              </a:rPr>
              <a:t>structure</a:t>
            </a:r>
            <a:endParaRPr sz="2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1399"/>
            <a:ext cx="2820035" cy="514350"/>
          </a:xfrm>
          <a:prstGeom prst="rect">
            <a:avLst/>
          </a:prstGeom>
        </p:spPr>
        <p:txBody>
          <a:bodyPr vert="horz" wrap="square" lIns="0" tIns="13335" rIns="0" bIns="0" rtlCol="0">
            <a:spAutoFit/>
          </a:bodyPr>
          <a:lstStyle/>
          <a:p>
            <a:pPr marL="12700">
              <a:lnSpc>
                <a:spcPct val="100000"/>
              </a:lnSpc>
              <a:spcBef>
                <a:spcPts val="105"/>
              </a:spcBef>
            </a:pPr>
            <a:r>
              <a:rPr sz="3200" dirty="0"/>
              <a:t>SLUDGE</a:t>
            </a:r>
            <a:r>
              <a:rPr sz="3200" spc="-150" dirty="0"/>
              <a:t> </a:t>
            </a:r>
            <a:r>
              <a:rPr sz="3200" spc="-65" dirty="0"/>
              <a:t>TANK</a:t>
            </a:r>
            <a:endParaRPr sz="3200"/>
          </a:p>
        </p:txBody>
      </p:sp>
      <p:sp>
        <p:nvSpPr>
          <p:cNvPr id="3" name="object 3"/>
          <p:cNvSpPr txBox="1"/>
          <p:nvPr/>
        </p:nvSpPr>
        <p:spPr>
          <a:xfrm>
            <a:off x="535940" y="845565"/>
            <a:ext cx="7917180" cy="240347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Times New Roman"/>
                <a:cs typeface="Times New Roman"/>
              </a:rPr>
              <a:t>When </a:t>
            </a:r>
            <a:r>
              <a:rPr sz="2400" dirty="0">
                <a:latin typeface="Times New Roman"/>
                <a:cs typeface="Times New Roman"/>
              </a:rPr>
              <a:t>there </a:t>
            </a:r>
            <a:r>
              <a:rPr sz="2400" spc="-5" dirty="0">
                <a:latin typeface="Times New Roman"/>
                <a:cs typeface="Times New Roman"/>
              </a:rPr>
              <a:t>is </a:t>
            </a:r>
            <a:r>
              <a:rPr sz="2400" dirty="0">
                <a:latin typeface="Times New Roman"/>
                <a:cs typeface="Times New Roman"/>
              </a:rPr>
              <a:t>a sudden close or decrease in pressure due to  control valve then there </a:t>
            </a:r>
            <a:r>
              <a:rPr sz="2400" spc="-5" dirty="0">
                <a:latin typeface="Times New Roman"/>
                <a:cs typeface="Times New Roman"/>
              </a:rPr>
              <a:t>is </a:t>
            </a:r>
            <a:r>
              <a:rPr sz="2400" dirty="0">
                <a:latin typeface="Times New Roman"/>
                <a:cs typeface="Times New Roman"/>
              </a:rPr>
              <a:t>a back </a:t>
            </a:r>
            <a:r>
              <a:rPr sz="2400" spc="-5" dirty="0">
                <a:latin typeface="Times New Roman"/>
                <a:cs typeface="Times New Roman"/>
              </a:rPr>
              <a:t>flow </a:t>
            </a:r>
            <a:r>
              <a:rPr sz="2400" dirty="0">
                <a:latin typeface="Times New Roman"/>
                <a:cs typeface="Times New Roman"/>
              </a:rPr>
              <a:t>of </a:t>
            </a:r>
            <a:r>
              <a:rPr sz="2400" spc="-25" dirty="0">
                <a:latin typeface="Times New Roman"/>
                <a:cs typeface="Times New Roman"/>
              </a:rPr>
              <a:t>water. </a:t>
            </a:r>
            <a:r>
              <a:rPr sz="2400" dirty="0">
                <a:latin typeface="Times New Roman"/>
                <a:cs typeface="Times New Roman"/>
              </a:rPr>
              <a:t>This creates</a:t>
            </a:r>
            <a:r>
              <a:rPr sz="2400" spc="-145" dirty="0">
                <a:latin typeface="Times New Roman"/>
                <a:cs typeface="Times New Roman"/>
              </a:rPr>
              <a:t> </a:t>
            </a:r>
            <a:r>
              <a:rPr sz="2400" dirty="0">
                <a:latin typeface="Times New Roman"/>
                <a:cs typeface="Times New Roman"/>
              </a:rPr>
              <a:t>a  high pressure zone in the penstock due to </a:t>
            </a:r>
            <a:r>
              <a:rPr sz="2400" spc="-5" dirty="0">
                <a:latin typeface="Times New Roman"/>
                <a:cs typeface="Times New Roman"/>
              </a:rPr>
              <a:t>which </a:t>
            </a:r>
            <a:r>
              <a:rPr sz="2400" dirty="0">
                <a:latin typeface="Times New Roman"/>
                <a:cs typeface="Times New Roman"/>
              </a:rPr>
              <a:t>it </a:t>
            </a:r>
            <a:r>
              <a:rPr sz="2400" spc="-10" dirty="0">
                <a:latin typeface="Times New Roman"/>
                <a:cs typeface="Times New Roman"/>
              </a:rPr>
              <a:t>may </a:t>
            </a:r>
            <a:r>
              <a:rPr sz="2400" dirty="0">
                <a:latin typeface="Times New Roman"/>
                <a:cs typeface="Times New Roman"/>
              </a:rPr>
              <a:t>burst .  This </a:t>
            </a:r>
            <a:r>
              <a:rPr sz="2400" spc="-10" dirty="0">
                <a:latin typeface="Times New Roman"/>
                <a:cs typeface="Times New Roman"/>
              </a:rPr>
              <a:t>effect </a:t>
            </a:r>
            <a:r>
              <a:rPr sz="2400" dirty="0">
                <a:latin typeface="Times New Roman"/>
                <a:cs typeface="Times New Roman"/>
              </a:rPr>
              <a:t>is known as </a:t>
            </a:r>
            <a:r>
              <a:rPr sz="2400" i="1" spc="-5" dirty="0">
                <a:latin typeface="Times New Roman"/>
                <a:cs typeface="Times New Roman"/>
              </a:rPr>
              <a:t>water hammering </a:t>
            </a:r>
            <a:r>
              <a:rPr sz="2400" i="1" dirty="0">
                <a:latin typeface="Times New Roman"/>
                <a:cs typeface="Times New Roman"/>
              </a:rPr>
              <a:t>effect</a:t>
            </a:r>
            <a:r>
              <a:rPr sz="2400" i="1" spc="-50"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355600" marR="254635" indent="-342900">
              <a:lnSpc>
                <a:spcPct val="100000"/>
              </a:lnSpc>
              <a:spcBef>
                <a:spcPts val="1440"/>
              </a:spcBef>
              <a:buFont typeface="Arial"/>
              <a:buChar char="•"/>
              <a:tabLst>
                <a:tab pos="354965" algn="l"/>
                <a:tab pos="355600" algn="l"/>
              </a:tabLst>
            </a:pPr>
            <a:r>
              <a:rPr sz="2400" spc="-85" dirty="0">
                <a:latin typeface="Times New Roman"/>
                <a:cs typeface="Times New Roman"/>
              </a:rPr>
              <a:t>To </a:t>
            </a:r>
            <a:r>
              <a:rPr sz="2400" dirty="0">
                <a:latin typeface="Times New Roman"/>
                <a:cs typeface="Times New Roman"/>
              </a:rPr>
              <a:t>avoid this a tank </a:t>
            </a:r>
            <a:r>
              <a:rPr sz="2400" spc="-5" dirty="0">
                <a:latin typeface="Times New Roman"/>
                <a:cs typeface="Times New Roman"/>
              </a:rPr>
              <a:t>is </a:t>
            </a:r>
            <a:r>
              <a:rPr sz="2400" dirty="0">
                <a:latin typeface="Times New Roman"/>
                <a:cs typeface="Times New Roman"/>
              </a:rPr>
              <a:t>attached to the penstock </a:t>
            </a:r>
            <a:r>
              <a:rPr sz="2400" spc="-5" dirty="0">
                <a:latin typeface="Times New Roman"/>
                <a:cs typeface="Times New Roman"/>
              </a:rPr>
              <a:t>which </a:t>
            </a:r>
            <a:r>
              <a:rPr sz="2400" dirty="0">
                <a:latin typeface="Times New Roman"/>
                <a:cs typeface="Times New Roman"/>
              </a:rPr>
              <a:t>stores  </a:t>
            </a:r>
            <a:r>
              <a:rPr sz="2400" spc="-5" dirty="0">
                <a:latin typeface="Times New Roman"/>
                <a:cs typeface="Times New Roman"/>
              </a:rPr>
              <a:t>water </a:t>
            </a:r>
            <a:r>
              <a:rPr sz="2400" dirty="0">
                <a:latin typeface="Times New Roman"/>
                <a:cs typeface="Times New Roman"/>
              </a:rPr>
              <a:t>in it . This tank </a:t>
            </a:r>
            <a:r>
              <a:rPr sz="2400" spc="-5" dirty="0">
                <a:latin typeface="Times New Roman"/>
                <a:cs typeface="Times New Roman"/>
              </a:rPr>
              <a:t>is </a:t>
            </a:r>
            <a:r>
              <a:rPr sz="2400" dirty="0">
                <a:latin typeface="Times New Roman"/>
                <a:cs typeface="Times New Roman"/>
              </a:rPr>
              <a:t>called </a:t>
            </a:r>
            <a:r>
              <a:rPr sz="2400" spc="-5" dirty="0">
                <a:latin typeface="Times New Roman"/>
                <a:cs typeface="Times New Roman"/>
              </a:rPr>
              <a:t>as </a:t>
            </a:r>
            <a:r>
              <a:rPr sz="2400" spc="-10" dirty="0">
                <a:latin typeface="Times New Roman"/>
                <a:cs typeface="Times New Roman"/>
              </a:rPr>
              <a:t>Surge</a:t>
            </a:r>
            <a:r>
              <a:rPr sz="2400" spc="-160" dirty="0">
                <a:latin typeface="Times New Roman"/>
                <a:cs typeface="Times New Roman"/>
              </a:rPr>
              <a:t> </a:t>
            </a:r>
            <a:r>
              <a:rPr sz="2400" spc="-35" dirty="0">
                <a:latin typeface="Times New Roman"/>
                <a:cs typeface="Times New Roman"/>
              </a:rPr>
              <a:t>Tank.</a:t>
            </a:r>
            <a:endParaRPr sz="24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8663"/>
            <a:ext cx="2728595" cy="696595"/>
          </a:xfrm>
          <a:prstGeom prst="rect">
            <a:avLst/>
          </a:prstGeom>
        </p:spPr>
        <p:txBody>
          <a:bodyPr vert="horz" wrap="square" lIns="0" tIns="13335" rIns="0" bIns="0" rtlCol="0">
            <a:spAutoFit/>
          </a:bodyPr>
          <a:lstStyle/>
          <a:p>
            <a:pPr marL="12700">
              <a:lnSpc>
                <a:spcPct val="100000"/>
              </a:lnSpc>
              <a:spcBef>
                <a:spcPts val="105"/>
              </a:spcBef>
            </a:pPr>
            <a:r>
              <a:rPr sz="4400" dirty="0"/>
              <a:t>WORKING</a:t>
            </a:r>
            <a:endParaRPr sz="4400"/>
          </a:p>
        </p:txBody>
      </p:sp>
      <p:sp>
        <p:nvSpPr>
          <p:cNvPr id="3" name="object 3"/>
          <p:cNvSpPr txBox="1"/>
          <p:nvPr/>
        </p:nvSpPr>
        <p:spPr>
          <a:xfrm>
            <a:off x="459740" y="1439544"/>
            <a:ext cx="7943850" cy="4050665"/>
          </a:xfrm>
          <a:prstGeom prst="rect">
            <a:avLst/>
          </a:prstGeom>
        </p:spPr>
        <p:txBody>
          <a:bodyPr vert="horz" wrap="square" lIns="0" tIns="122555" rIns="0" bIns="0" rtlCol="0">
            <a:spAutoFit/>
          </a:bodyPr>
          <a:lstStyle/>
          <a:p>
            <a:pPr marL="355600" indent="-342900">
              <a:lnSpc>
                <a:spcPct val="100000"/>
              </a:lnSpc>
              <a:spcBef>
                <a:spcPts val="965"/>
              </a:spcBef>
              <a:buFont typeface="Arial"/>
              <a:buChar char="•"/>
              <a:tabLst>
                <a:tab pos="354965" algn="l"/>
                <a:tab pos="355600" algn="l"/>
              </a:tabLst>
            </a:pPr>
            <a:r>
              <a:rPr sz="2400" spc="-5" dirty="0">
                <a:latin typeface="Times New Roman"/>
                <a:cs typeface="Times New Roman"/>
              </a:rPr>
              <a:t>Initially </a:t>
            </a:r>
            <a:r>
              <a:rPr sz="2400" dirty="0">
                <a:latin typeface="Times New Roman"/>
                <a:cs typeface="Times New Roman"/>
              </a:rPr>
              <a:t>the </a:t>
            </a:r>
            <a:r>
              <a:rPr sz="2400" spc="-5" dirty="0">
                <a:latin typeface="Times New Roman"/>
                <a:cs typeface="Times New Roman"/>
              </a:rPr>
              <a:t>water </a:t>
            </a:r>
            <a:r>
              <a:rPr sz="2400" dirty="0">
                <a:latin typeface="Times New Roman"/>
                <a:cs typeface="Times New Roman"/>
              </a:rPr>
              <a:t>of the river </a:t>
            </a:r>
            <a:r>
              <a:rPr sz="2400" spc="-5" dirty="0">
                <a:latin typeface="Times New Roman"/>
                <a:cs typeface="Times New Roman"/>
              </a:rPr>
              <a:t>is </a:t>
            </a:r>
            <a:r>
              <a:rPr sz="2400" dirty="0">
                <a:latin typeface="Times New Roman"/>
                <a:cs typeface="Times New Roman"/>
              </a:rPr>
              <a:t>in </a:t>
            </a:r>
            <a:r>
              <a:rPr sz="2400" spc="-5" dirty="0">
                <a:latin typeface="Times New Roman"/>
                <a:cs typeface="Times New Roman"/>
              </a:rPr>
              <a:t>Catchments</a:t>
            </a:r>
            <a:r>
              <a:rPr sz="2400" spc="-229" dirty="0">
                <a:latin typeface="Times New Roman"/>
                <a:cs typeface="Times New Roman"/>
              </a:rPr>
              <a:t> </a:t>
            </a:r>
            <a:r>
              <a:rPr sz="2400" dirty="0">
                <a:latin typeface="Times New Roman"/>
                <a:cs typeface="Times New Roman"/>
              </a:rPr>
              <a:t>Area.</a:t>
            </a:r>
            <a:endParaRPr sz="2400">
              <a:latin typeface="Times New Roman"/>
              <a:cs typeface="Times New Roman"/>
            </a:endParaRPr>
          </a:p>
          <a:p>
            <a:pPr marL="508000" indent="-495934">
              <a:lnSpc>
                <a:spcPct val="100000"/>
              </a:lnSpc>
              <a:spcBef>
                <a:spcPts val="870"/>
              </a:spcBef>
              <a:buFont typeface="Arial"/>
              <a:buChar char="•"/>
              <a:tabLst>
                <a:tab pos="508000" algn="l"/>
                <a:tab pos="508634" algn="l"/>
              </a:tabLst>
            </a:pPr>
            <a:r>
              <a:rPr sz="2400" dirty="0">
                <a:latin typeface="Times New Roman"/>
                <a:cs typeface="Times New Roman"/>
              </a:rPr>
              <a:t>From </a:t>
            </a:r>
            <a:r>
              <a:rPr sz="2400" spc="-5" dirty="0">
                <a:latin typeface="Times New Roman"/>
                <a:cs typeface="Times New Roman"/>
              </a:rPr>
              <a:t>catchments </a:t>
            </a:r>
            <a:r>
              <a:rPr sz="2400" dirty="0">
                <a:latin typeface="Times New Roman"/>
                <a:cs typeface="Times New Roman"/>
              </a:rPr>
              <a:t>area the water </a:t>
            </a:r>
            <a:r>
              <a:rPr sz="2400" spc="-5" dirty="0">
                <a:latin typeface="Times New Roman"/>
                <a:cs typeface="Times New Roman"/>
              </a:rPr>
              <a:t>flows </a:t>
            </a:r>
            <a:r>
              <a:rPr sz="2400" dirty="0">
                <a:latin typeface="Times New Roman"/>
                <a:cs typeface="Times New Roman"/>
              </a:rPr>
              <a:t>to the</a:t>
            </a:r>
            <a:r>
              <a:rPr sz="2400" spc="-65" dirty="0">
                <a:latin typeface="Times New Roman"/>
                <a:cs typeface="Times New Roman"/>
              </a:rPr>
              <a:t> </a:t>
            </a:r>
            <a:r>
              <a:rPr sz="2400" spc="-10" dirty="0">
                <a:latin typeface="Times New Roman"/>
                <a:cs typeface="Times New Roman"/>
              </a:rPr>
              <a:t>dam.</a:t>
            </a:r>
            <a:endParaRPr sz="2400">
              <a:latin typeface="Times New Roman"/>
              <a:cs typeface="Times New Roman"/>
            </a:endParaRPr>
          </a:p>
          <a:p>
            <a:pPr marL="355600" marR="205104" indent="-342900">
              <a:lnSpc>
                <a:spcPts val="2300"/>
              </a:lnSpc>
              <a:spcBef>
                <a:spcPts val="1420"/>
              </a:spcBef>
              <a:buFont typeface="Arial"/>
              <a:buChar char="•"/>
              <a:tabLst>
                <a:tab pos="490855" algn="l"/>
                <a:tab pos="491490" algn="l"/>
                <a:tab pos="6212840" algn="l"/>
              </a:tabLst>
            </a:pPr>
            <a:r>
              <a:rPr dirty="0"/>
              <a:t>	</a:t>
            </a:r>
            <a:r>
              <a:rPr sz="2400" spc="-5" dirty="0">
                <a:latin typeface="Times New Roman"/>
                <a:cs typeface="Times New Roman"/>
              </a:rPr>
              <a:t>At </a:t>
            </a:r>
            <a:r>
              <a:rPr sz="2400" dirty="0">
                <a:latin typeface="Times New Roman"/>
                <a:cs typeface="Times New Roman"/>
              </a:rPr>
              <a:t>the dam the </a:t>
            </a:r>
            <a:r>
              <a:rPr sz="2400" spc="-5" dirty="0">
                <a:latin typeface="Times New Roman"/>
                <a:cs typeface="Times New Roman"/>
              </a:rPr>
              <a:t>water </a:t>
            </a:r>
            <a:r>
              <a:rPr sz="2400" dirty="0">
                <a:latin typeface="Times New Roman"/>
                <a:cs typeface="Times New Roman"/>
              </a:rPr>
              <a:t>gets accumulated</a:t>
            </a:r>
            <a:r>
              <a:rPr sz="2400" spc="-25" dirty="0">
                <a:latin typeface="Times New Roman"/>
                <a:cs typeface="Times New Roman"/>
              </a:rPr>
              <a:t> </a:t>
            </a:r>
            <a:r>
              <a:rPr sz="2400" dirty="0">
                <a:latin typeface="Times New Roman"/>
                <a:cs typeface="Times New Roman"/>
              </a:rPr>
              <a:t>.</a:t>
            </a:r>
            <a:r>
              <a:rPr sz="2400" spc="-40" dirty="0">
                <a:latin typeface="Times New Roman"/>
                <a:cs typeface="Times New Roman"/>
              </a:rPr>
              <a:t> </a:t>
            </a:r>
            <a:r>
              <a:rPr sz="2400" dirty="0">
                <a:latin typeface="Times New Roman"/>
                <a:cs typeface="Times New Roman"/>
              </a:rPr>
              <a:t>Thus	the</a:t>
            </a:r>
            <a:r>
              <a:rPr sz="2400" spc="-95" dirty="0">
                <a:latin typeface="Times New Roman"/>
                <a:cs typeface="Times New Roman"/>
              </a:rPr>
              <a:t> </a:t>
            </a:r>
            <a:r>
              <a:rPr sz="2400" dirty="0">
                <a:latin typeface="Times New Roman"/>
                <a:cs typeface="Times New Roman"/>
              </a:rPr>
              <a:t>potential  </a:t>
            </a:r>
            <a:r>
              <a:rPr sz="2400" spc="-10" dirty="0">
                <a:latin typeface="Times New Roman"/>
                <a:cs typeface="Times New Roman"/>
              </a:rPr>
              <a:t>energy </a:t>
            </a:r>
            <a:r>
              <a:rPr sz="2400" dirty="0">
                <a:latin typeface="Times New Roman"/>
                <a:cs typeface="Times New Roman"/>
              </a:rPr>
              <a:t>of the water increases due to the height of the dam</a:t>
            </a:r>
            <a:r>
              <a:rPr sz="2400" spc="-180"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501650" indent="-489584">
              <a:lnSpc>
                <a:spcPts val="2595"/>
              </a:lnSpc>
              <a:spcBef>
                <a:spcPts val="890"/>
              </a:spcBef>
              <a:buFont typeface="Arial"/>
              <a:buChar char="•"/>
              <a:tabLst>
                <a:tab pos="501650" algn="l"/>
                <a:tab pos="502284" algn="l"/>
              </a:tabLst>
            </a:pPr>
            <a:r>
              <a:rPr sz="2400" spc="-5" dirty="0">
                <a:latin typeface="Times New Roman"/>
                <a:cs typeface="Times New Roman"/>
              </a:rPr>
              <a:t>When </a:t>
            </a:r>
            <a:r>
              <a:rPr sz="2400" dirty="0">
                <a:latin typeface="Times New Roman"/>
                <a:cs typeface="Times New Roman"/>
              </a:rPr>
              <a:t>the gates of the dam are opened then the water</a:t>
            </a:r>
            <a:r>
              <a:rPr sz="2400" spc="-110" dirty="0">
                <a:latin typeface="Times New Roman"/>
                <a:cs typeface="Times New Roman"/>
              </a:rPr>
              <a:t> </a:t>
            </a:r>
            <a:r>
              <a:rPr sz="2400" spc="-5" dirty="0">
                <a:latin typeface="Times New Roman"/>
                <a:cs typeface="Times New Roman"/>
              </a:rPr>
              <a:t>moves</a:t>
            </a:r>
            <a:endParaRPr sz="2400">
              <a:latin typeface="Times New Roman"/>
              <a:cs typeface="Times New Roman"/>
            </a:endParaRPr>
          </a:p>
          <a:p>
            <a:pPr marL="355600">
              <a:lnSpc>
                <a:spcPts val="2595"/>
              </a:lnSpc>
            </a:pPr>
            <a:r>
              <a:rPr sz="2400" spc="-5" dirty="0">
                <a:latin typeface="Times New Roman"/>
                <a:cs typeface="Times New Roman"/>
              </a:rPr>
              <a:t>with high </a:t>
            </a:r>
            <a:r>
              <a:rPr sz="2400" dirty="0">
                <a:latin typeface="Times New Roman"/>
                <a:cs typeface="Times New Roman"/>
              </a:rPr>
              <a:t>Kinetic </a:t>
            </a:r>
            <a:r>
              <a:rPr sz="2400" spc="-10" dirty="0">
                <a:latin typeface="Times New Roman"/>
                <a:cs typeface="Times New Roman"/>
              </a:rPr>
              <a:t>Energy </a:t>
            </a:r>
            <a:r>
              <a:rPr sz="2400" dirty="0">
                <a:latin typeface="Times New Roman"/>
                <a:cs typeface="Times New Roman"/>
              </a:rPr>
              <a:t>into </a:t>
            </a:r>
            <a:r>
              <a:rPr sz="2400" spc="-5" dirty="0">
                <a:latin typeface="Times New Roman"/>
                <a:cs typeface="Times New Roman"/>
              </a:rPr>
              <a:t>the</a:t>
            </a:r>
            <a:r>
              <a:rPr sz="2400" spc="-55" dirty="0">
                <a:latin typeface="Times New Roman"/>
                <a:cs typeface="Times New Roman"/>
              </a:rPr>
              <a:t> </a:t>
            </a:r>
            <a:r>
              <a:rPr sz="2400" spc="-5" dirty="0">
                <a:latin typeface="Times New Roman"/>
                <a:cs typeface="Times New Roman"/>
              </a:rPr>
              <a:t>penstock.</a:t>
            </a:r>
            <a:endParaRPr sz="2400">
              <a:latin typeface="Times New Roman"/>
              <a:cs typeface="Times New Roman"/>
            </a:endParaRPr>
          </a:p>
          <a:p>
            <a:pPr marL="501650" indent="-489584">
              <a:lnSpc>
                <a:spcPct val="100000"/>
              </a:lnSpc>
              <a:spcBef>
                <a:spcPts val="865"/>
              </a:spcBef>
              <a:buFont typeface="Arial"/>
              <a:buChar char="•"/>
              <a:tabLst>
                <a:tab pos="501650" algn="l"/>
                <a:tab pos="502284" algn="l"/>
              </a:tabLst>
            </a:pPr>
            <a:r>
              <a:rPr sz="2400" dirty="0">
                <a:latin typeface="Times New Roman"/>
                <a:cs typeface="Times New Roman"/>
              </a:rPr>
              <a:t>Through the penstock </a:t>
            </a:r>
            <a:r>
              <a:rPr sz="2400" spc="-5" dirty="0">
                <a:latin typeface="Times New Roman"/>
                <a:cs typeface="Times New Roman"/>
              </a:rPr>
              <a:t>water </a:t>
            </a:r>
            <a:r>
              <a:rPr sz="2400" dirty="0">
                <a:latin typeface="Times New Roman"/>
                <a:cs typeface="Times New Roman"/>
              </a:rPr>
              <a:t>goes to the turbine</a:t>
            </a:r>
            <a:r>
              <a:rPr sz="2400" spc="-70" dirty="0">
                <a:latin typeface="Times New Roman"/>
                <a:cs typeface="Times New Roman"/>
              </a:rPr>
              <a:t> </a:t>
            </a:r>
            <a:r>
              <a:rPr sz="2400" spc="-5" dirty="0">
                <a:latin typeface="Times New Roman"/>
                <a:cs typeface="Times New Roman"/>
              </a:rPr>
              <a:t>house.</a:t>
            </a:r>
            <a:endParaRPr sz="2400">
              <a:latin typeface="Times New Roman"/>
              <a:cs typeface="Times New Roman"/>
            </a:endParaRPr>
          </a:p>
          <a:p>
            <a:pPr marL="355600" marR="5080" indent="-342900">
              <a:lnSpc>
                <a:spcPct val="80100"/>
              </a:lnSpc>
              <a:spcBef>
                <a:spcPts val="1435"/>
              </a:spcBef>
              <a:buFont typeface="Arial"/>
              <a:buChar char="•"/>
              <a:tabLst>
                <a:tab pos="508000" algn="l"/>
                <a:tab pos="508634" algn="l"/>
              </a:tabLst>
            </a:pPr>
            <a:r>
              <a:rPr dirty="0"/>
              <a:t>	</a:t>
            </a:r>
            <a:r>
              <a:rPr sz="2400" dirty="0">
                <a:latin typeface="Times New Roman"/>
                <a:cs typeface="Times New Roman"/>
              </a:rPr>
              <a:t>Since the penstock </a:t>
            </a:r>
            <a:r>
              <a:rPr sz="2400" spc="-5" dirty="0">
                <a:latin typeface="Times New Roman"/>
                <a:cs typeface="Times New Roman"/>
              </a:rPr>
              <a:t>makes </a:t>
            </a:r>
            <a:r>
              <a:rPr sz="2400" dirty="0">
                <a:latin typeface="Times New Roman"/>
                <a:cs typeface="Times New Roman"/>
              </a:rPr>
              <a:t>water to flow from high altitude</a:t>
            </a:r>
            <a:r>
              <a:rPr sz="2400" spc="-180" dirty="0">
                <a:latin typeface="Times New Roman"/>
                <a:cs typeface="Times New Roman"/>
              </a:rPr>
              <a:t> </a:t>
            </a:r>
            <a:r>
              <a:rPr sz="2400" dirty="0">
                <a:latin typeface="Times New Roman"/>
                <a:cs typeface="Times New Roman"/>
              </a:rPr>
              <a:t>to  low altitude, Thus the Kinetic </a:t>
            </a:r>
            <a:r>
              <a:rPr sz="2400" spc="-10" dirty="0">
                <a:latin typeface="Times New Roman"/>
                <a:cs typeface="Times New Roman"/>
              </a:rPr>
              <a:t>Energy </a:t>
            </a:r>
            <a:r>
              <a:rPr sz="2400" dirty="0">
                <a:latin typeface="Times New Roman"/>
                <a:cs typeface="Times New Roman"/>
              </a:rPr>
              <a:t>of the water is again  raised.</a:t>
            </a:r>
            <a:endParaRPr sz="24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8663"/>
            <a:ext cx="2330450" cy="696595"/>
          </a:xfrm>
          <a:prstGeom prst="rect">
            <a:avLst/>
          </a:prstGeom>
        </p:spPr>
        <p:txBody>
          <a:bodyPr vert="horz" wrap="square" lIns="0" tIns="13335" rIns="0" bIns="0" rtlCol="0">
            <a:spAutoFit/>
          </a:bodyPr>
          <a:lstStyle/>
          <a:p>
            <a:pPr marL="12700">
              <a:lnSpc>
                <a:spcPct val="100000"/>
              </a:lnSpc>
              <a:spcBef>
                <a:spcPts val="105"/>
              </a:spcBef>
            </a:pPr>
            <a:r>
              <a:rPr sz="4400" dirty="0"/>
              <a:t>COUN</a:t>
            </a:r>
            <a:r>
              <a:rPr sz="4400" spc="-325" dirty="0"/>
              <a:t>T</a:t>
            </a:r>
            <a:r>
              <a:rPr sz="4400" dirty="0"/>
              <a:t>...</a:t>
            </a:r>
            <a:endParaRPr sz="4400"/>
          </a:p>
        </p:txBody>
      </p:sp>
      <p:sp>
        <p:nvSpPr>
          <p:cNvPr id="3" name="object 3"/>
          <p:cNvSpPr txBox="1"/>
          <p:nvPr/>
        </p:nvSpPr>
        <p:spPr>
          <a:xfrm>
            <a:off x="535940" y="1431315"/>
            <a:ext cx="8056880" cy="4218305"/>
          </a:xfrm>
          <a:prstGeom prst="rect">
            <a:avLst/>
          </a:prstGeom>
        </p:spPr>
        <p:txBody>
          <a:bodyPr vert="horz" wrap="square" lIns="0" tIns="127000" rIns="0" bIns="0" rtlCol="0">
            <a:spAutoFit/>
          </a:bodyPr>
          <a:lstStyle/>
          <a:p>
            <a:pPr marL="355600" indent="-342900">
              <a:lnSpc>
                <a:spcPct val="100000"/>
              </a:lnSpc>
              <a:spcBef>
                <a:spcPts val="1000"/>
              </a:spcBef>
              <a:buFont typeface="Arial"/>
              <a:buChar char="•"/>
              <a:tabLst>
                <a:tab pos="354965" algn="l"/>
                <a:tab pos="355600" algn="l"/>
              </a:tabLst>
            </a:pPr>
            <a:r>
              <a:rPr sz="2500" spc="-5" dirty="0">
                <a:latin typeface="Times New Roman"/>
                <a:cs typeface="Times New Roman"/>
              </a:rPr>
              <a:t>Initially the water of the river is in Catchments</a:t>
            </a:r>
            <a:r>
              <a:rPr sz="2500" spc="110" dirty="0">
                <a:latin typeface="Times New Roman"/>
                <a:cs typeface="Times New Roman"/>
              </a:rPr>
              <a:t> </a:t>
            </a:r>
            <a:r>
              <a:rPr sz="2500" spc="-5" dirty="0">
                <a:latin typeface="Times New Roman"/>
                <a:cs typeface="Times New Roman"/>
              </a:rPr>
              <a:t>Area.</a:t>
            </a:r>
            <a:endParaRPr sz="2500">
              <a:latin typeface="Times New Roman"/>
              <a:cs typeface="Times New Roman"/>
            </a:endParaRPr>
          </a:p>
          <a:p>
            <a:pPr marL="514350" indent="-502284">
              <a:lnSpc>
                <a:spcPct val="100000"/>
              </a:lnSpc>
              <a:spcBef>
                <a:spcPts val="905"/>
              </a:spcBef>
              <a:buFont typeface="Arial"/>
              <a:buChar char="•"/>
              <a:tabLst>
                <a:tab pos="513715" algn="l"/>
                <a:tab pos="514984" algn="l"/>
              </a:tabLst>
            </a:pPr>
            <a:r>
              <a:rPr sz="2500" spc="-5" dirty="0">
                <a:latin typeface="Times New Roman"/>
                <a:cs typeface="Times New Roman"/>
              </a:rPr>
              <a:t>From catchments </a:t>
            </a:r>
            <a:r>
              <a:rPr sz="2500" spc="-10" dirty="0">
                <a:latin typeface="Times New Roman"/>
                <a:cs typeface="Times New Roman"/>
              </a:rPr>
              <a:t>area </a:t>
            </a:r>
            <a:r>
              <a:rPr sz="2500" spc="-5" dirty="0">
                <a:latin typeface="Times New Roman"/>
                <a:cs typeface="Times New Roman"/>
              </a:rPr>
              <a:t>the water flows to the</a:t>
            </a:r>
            <a:r>
              <a:rPr sz="2500" spc="170" dirty="0">
                <a:latin typeface="Times New Roman"/>
                <a:cs typeface="Times New Roman"/>
              </a:rPr>
              <a:t> </a:t>
            </a:r>
            <a:r>
              <a:rPr sz="2500" spc="-10" dirty="0">
                <a:latin typeface="Times New Roman"/>
                <a:cs typeface="Times New Roman"/>
              </a:rPr>
              <a:t>dam.</a:t>
            </a:r>
            <a:endParaRPr sz="2500">
              <a:latin typeface="Times New Roman"/>
              <a:cs typeface="Times New Roman"/>
            </a:endParaRPr>
          </a:p>
          <a:p>
            <a:pPr marL="355600" marR="5080" indent="-342900">
              <a:lnSpc>
                <a:spcPts val="2400"/>
              </a:lnSpc>
              <a:spcBef>
                <a:spcPts val="1480"/>
              </a:spcBef>
              <a:buFont typeface="Arial"/>
              <a:buChar char="•"/>
              <a:tabLst>
                <a:tab pos="497205" algn="l"/>
                <a:tab pos="497840" algn="l"/>
                <a:tab pos="6466840" algn="l"/>
              </a:tabLst>
            </a:pPr>
            <a:r>
              <a:rPr dirty="0"/>
              <a:t>	</a:t>
            </a:r>
            <a:r>
              <a:rPr sz="2500" spc="-5" dirty="0">
                <a:latin typeface="Times New Roman"/>
                <a:cs typeface="Times New Roman"/>
              </a:rPr>
              <a:t>At the dam the water gets accumulated</a:t>
            </a:r>
            <a:r>
              <a:rPr sz="2500" spc="195" dirty="0">
                <a:latin typeface="Times New Roman"/>
                <a:cs typeface="Times New Roman"/>
              </a:rPr>
              <a:t> </a:t>
            </a:r>
            <a:r>
              <a:rPr sz="2500" spc="-5" dirty="0">
                <a:latin typeface="Times New Roman"/>
                <a:cs typeface="Times New Roman"/>
              </a:rPr>
              <a:t>.</a:t>
            </a:r>
            <a:r>
              <a:rPr sz="2500" spc="-40" dirty="0">
                <a:latin typeface="Times New Roman"/>
                <a:cs typeface="Times New Roman"/>
              </a:rPr>
              <a:t> </a:t>
            </a:r>
            <a:r>
              <a:rPr sz="2500" spc="-5" dirty="0">
                <a:latin typeface="Times New Roman"/>
                <a:cs typeface="Times New Roman"/>
              </a:rPr>
              <a:t>Thus	the</a:t>
            </a:r>
            <a:r>
              <a:rPr sz="2500" spc="-55" dirty="0">
                <a:latin typeface="Times New Roman"/>
                <a:cs typeface="Times New Roman"/>
              </a:rPr>
              <a:t> </a:t>
            </a:r>
            <a:r>
              <a:rPr sz="2500" spc="-5" dirty="0">
                <a:latin typeface="Times New Roman"/>
                <a:cs typeface="Times New Roman"/>
              </a:rPr>
              <a:t>potential  </a:t>
            </a:r>
            <a:r>
              <a:rPr sz="2500" spc="-15" dirty="0">
                <a:latin typeface="Times New Roman"/>
                <a:cs typeface="Times New Roman"/>
              </a:rPr>
              <a:t>energy </a:t>
            </a:r>
            <a:r>
              <a:rPr sz="2500" spc="-5" dirty="0">
                <a:latin typeface="Times New Roman"/>
                <a:cs typeface="Times New Roman"/>
              </a:rPr>
              <a:t>of the water increases due to </a:t>
            </a:r>
            <a:r>
              <a:rPr sz="2500" dirty="0">
                <a:latin typeface="Times New Roman"/>
                <a:cs typeface="Times New Roman"/>
              </a:rPr>
              <a:t>the </a:t>
            </a:r>
            <a:r>
              <a:rPr sz="2500" spc="-5" dirty="0">
                <a:latin typeface="Times New Roman"/>
                <a:cs typeface="Times New Roman"/>
              </a:rPr>
              <a:t>height of the dam</a:t>
            </a:r>
            <a:r>
              <a:rPr sz="2500" spc="295" dirty="0">
                <a:latin typeface="Times New Roman"/>
                <a:cs typeface="Times New Roman"/>
              </a:rPr>
              <a:t> </a:t>
            </a:r>
            <a:r>
              <a:rPr sz="2500" spc="-5" dirty="0">
                <a:latin typeface="Times New Roman"/>
                <a:cs typeface="Times New Roman"/>
              </a:rPr>
              <a:t>.</a:t>
            </a:r>
            <a:endParaRPr sz="2500">
              <a:latin typeface="Times New Roman"/>
              <a:cs typeface="Times New Roman"/>
            </a:endParaRPr>
          </a:p>
          <a:p>
            <a:pPr marL="355600" marR="798830" indent="-342900">
              <a:lnSpc>
                <a:spcPts val="2400"/>
              </a:lnSpc>
              <a:spcBef>
                <a:spcPts val="1500"/>
              </a:spcBef>
              <a:buFont typeface="Arial"/>
              <a:buChar char="•"/>
              <a:tabLst>
                <a:tab pos="508000" algn="l"/>
                <a:tab pos="508634" algn="l"/>
              </a:tabLst>
            </a:pPr>
            <a:r>
              <a:rPr dirty="0"/>
              <a:t>	</a:t>
            </a:r>
            <a:r>
              <a:rPr sz="2500" spc="-5" dirty="0">
                <a:latin typeface="Times New Roman"/>
                <a:cs typeface="Times New Roman"/>
              </a:rPr>
              <a:t>When the gates of </a:t>
            </a:r>
            <a:r>
              <a:rPr sz="2500" dirty="0">
                <a:latin typeface="Times New Roman"/>
                <a:cs typeface="Times New Roman"/>
              </a:rPr>
              <a:t>the </a:t>
            </a:r>
            <a:r>
              <a:rPr sz="2500" spc="-5" dirty="0">
                <a:latin typeface="Times New Roman"/>
                <a:cs typeface="Times New Roman"/>
              </a:rPr>
              <a:t>dam are opened then the water  </a:t>
            </a:r>
            <a:r>
              <a:rPr sz="2500" spc="-10" dirty="0">
                <a:latin typeface="Times New Roman"/>
                <a:cs typeface="Times New Roman"/>
              </a:rPr>
              <a:t>moves </a:t>
            </a:r>
            <a:r>
              <a:rPr sz="2500" spc="-5" dirty="0">
                <a:latin typeface="Times New Roman"/>
                <a:cs typeface="Times New Roman"/>
              </a:rPr>
              <a:t>with high Kinetic </a:t>
            </a:r>
            <a:r>
              <a:rPr sz="2500" spc="-15" dirty="0">
                <a:latin typeface="Times New Roman"/>
                <a:cs typeface="Times New Roman"/>
              </a:rPr>
              <a:t>Energy </a:t>
            </a:r>
            <a:r>
              <a:rPr sz="2500" spc="-5" dirty="0">
                <a:latin typeface="Times New Roman"/>
                <a:cs typeface="Times New Roman"/>
              </a:rPr>
              <a:t>into the</a:t>
            </a:r>
            <a:r>
              <a:rPr sz="2500" spc="235" dirty="0">
                <a:latin typeface="Times New Roman"/>
                <a:cs typeface="Times New Roman"/>
              </a:rPr>
              <a:t> </a:t>
            </a:r>
            <a:r>
              <a:rPr sz="2500" spc="-5" dirty="0">
                <a:latin typeface="Times New Roman"/>
                <a:cs typeface="Times New Roman"/>
              </a:rPr>
              <a:t>penstock.</a:t>
            </a:r>
            <a:endParaRPr sz="2500">
              <a:latin typeface="Times New Roman"/>
              <a:cs typeface="Times New Roman"/>
            </a:endParaRPr>
          </a:p>
          <a:p>
            <a:pPr marL="508000" indent="-495934">
              <a:lnSpc>
                <a:spcPct val="100000"/>
              </a:lnSpc>
              <a:spcBef>
                <a:spcPts val="919"/>
              </a:spcBef>
              <a:buFont typeface="Arial"/>
              <a:buChar char="•"/>
              <a:tabLst>
                <a:tab pos="508000" algn="l"/>
                <a:tab pos="508634" algn="l"/>
              </a:tabLst>
            </a:pPr>
            <a:r>
              <a:rPr sz="2500" spc="-5" dirty="0">
                <a:latin typeface="Times New Roman"/>
                <a:cs typeface="Times New Roman"/>
              </a:rPr>
              <a:t>Through the penstock water goes to the turbine</a:t>
            </a:r>
            <a:r>
              <a:rPr sz="2500" spc="165" dirty="0">
                <a:latin typeface="Times New Roman"/>
                <a:cs typeface="Times New Roman"/>
              </a:rPr>
              <a:t> </a:t>
            </a:r>
            <a:r>
              <a:rPr sz="2500" spc="-5" dirty="0">
                <a:latin typeface="Times New Roman"/>
                <a:cs typeface="Times New Roman"/>
              </a:rPr>
              <a:t>house.</a:t>
            </a:r>
            <a:endParaRPr sz="2500">
              <a:latin typeface="Times New Roman"/>
              <a:cs typeface="Times New Roman"/>
            </a:endParaRPr>
          </a:p>
          <a:p>
            <a:pPr marL="355600" marR="112395" indent="-342900">
              <a:lnSpc>
                <a:spcPct val="80100"/>
              </a:lnSpc>
              <a:spcBef>
                <a:spcPts val="1500"/>
              </a:spcBef>
              <a:buFont typeface="Arial"/>
              <a:buChar char="•"/>
              <a:tabLst>
                <a:tab pos="513715" algn="l"/>
                <a:tab pos="514984" algn="l"/>
              </a:tabLst>
            </a:pPr>
            <a:r>
              <a:rPr dirty="0"/>
              <a:t>	</a:t>
            </a:r>
            <a:r>
              <a:rPr sz="2500" spc="-5" dirty="0">
                <a:latin typeface="Times New Roman"/>
                <a:cs typeface="Times New Roman"/>
              </a:rPr>
              <a:t>Since the penstock </a:t>
            </a:r>
            <a:r>
              <a:rPr sz="2500" spc="-10" dirty="0">
                <a:latin typeface="Times New Roman"/>
                <a:cs typeface="Times New Roman"/>
              </a:rPr>
              <a:t>makes </a:t>
            </a:r>
            <a:r>
              <a:rPr sz="2500" spc="-5" dirty="0">
                <a:latin typeface="Times New Roman"/>
                <a:cs typeface="Times New Roman"/>
              </a:rPr>
              <a:t>water to flow from high altitude  to low altitude, Thus the Kinetic </a:t>
            </a:r>
            <a:r>
              <a:rPr sz="2500" spc="-10" dirty="0">
                <a:latin typeface="Times New Roman"/>
                <a:cs typeface="Times New Roman"/>
              </a:rPr>
              <a:t>Energy </a:t>
            </a:r>
            <a:r>
              <a:rPr sz="2500" spc="-5" dirty="0">
                <a:latin typeface="Times New Roman"/>
                <a:cs typeface="Times New Roman"/>
              </a:rPr>
              <a:t>of the water is  again</a:t>
            </a:r>
            <a:r>
              <a:rPr sz="2500" spc="15" dirty="0">
                <a:latin typeface="Times New Roman"/>
                <a:cs typeface="Times New Roman"/>
              </a:rPr>
              <a:t> </a:t>
            </a:r>
            <a:r>
              <a:rPr sz="2500" spc="-5" dirty="0">
                <a:latin typeface="Times New Roman"/>
                <a:cs typeface="Times New Roman"/>
              </a:rPr>
              <a:t>raised.</a:t>
            </a:r>
            <a:endParaRPr sz="25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descr="Figure 4 - Wave terminology and the breakdown of how wave energy is for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57" y="381000"/>
            <a:ext cx="8209902" cy="571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3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0" y="160731"/>
            <a:ext cx="7919719" cy="615553"/>
          </a:xfrm>
        </p:spPr>
        <p:txBody>
          <a:bodyPr/>
          <a:lstStyle/>
          <a:p>
            <a:r>
              <a:rPr lang="en-US" dirty="0"/>
              <a:t>Power Plant Efficiency</a:t>
            </a:r>
          </a:p>
        </p:txBody>
      </p:sp>
      <p:sp>
        <p:nvSpPr>
          <p:cNvPr id="3" name="Text Placeholder 2"/>
          <p:cNvSpPr>
            <a:spLocks noGrp="1"/>
          </p:cNvSpPr>
          <p:nvPr>
            <p:ph type="body" idx="1"/>
          </p:nvPr>
        </p:nvSpPr>
        <p:spPr/>
        <p:txBody>
          <a:bodyPr/>
          <a:lstStyle/>
          <a:p>
            <a:endParaRPr lang="en-US" dirty="0"/>
          </a:p>
        </p:txBody>
      </p:sp>
      <p:pic>
        <p:nvPicPr>
          <p:cNvPr id="4"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82876"/>
            <a:ext cx="6517217" cy="404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8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Hydro Kinetic Energy Conversion </a:t>
            </a:r>
          </a:p>
        </p:txBody>
      </p:sp>
      <p:pic>
        <p:nvPicPr>
          <p:cNvPr id="5" name="Picture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l="14665" r="14665"/>
          <a:stretch>
            <a:fillRect/>
          </a:stretch>
        </p:blipFill>
        <p:spPr>
          <a:xfrm>
            <a:off x="457200" y="1968746"/>
            <a:ext cx="3978275" cy="3744421"/>
          </a:xfrm>
        </p:spPr>
      </p:pic>
      <p:pic>
        <p:nvPicPr>
          <p:cNvPr id="6" name="Picture Placeholder 7"/>
          <p:cNvPicPr>
            <a:picLocks noGrp="1" noChangeAspect="1"/>
          </p:cNvPicPr>
          <p:nvPr>
            <p:ph sz="half" idx="3"/>
          </p:nvPr>
        </p:nvPicPr>
        <p:blipFill>
          <a:blip r:embed="rId4">
            <a:extLst>
              <a:ext uri="{28A0092B-C50C-407E-A947-70E740481C1C}">
                <a14:useLocalDpi xmlns:a14="http://schemas.microsoft.com/office/drawing/2010/main" val="0"/>
              </a:ext>
            </a:extLst>
          </a:blip>
          <a:srcRect l="6415" r="6415"/>
          <a:stretch>
            <a:fillRect/>
          </a:stretch>
        </p:blipFill>
        <p:spPr>
          <a:xfrm>
            <a:off x="4708525" y="1937647"/>
            <a:ext cx="3978275" cy="3806618"/>
          </a:xfrm>
        </p:spPr>
      </p:pic>
      <p:sp>
        <p:nvSpPr>
          <p:cNvPr id="7" name="Text Placeholder 2"/>
          <p:cNvSpPr txBox="1">
            <a:spLocks/>
          </p:cNvSpPr>
          <p:nvPr/>
        </p:nvSpPr>
        <p:spPr>
          <a:xfrm>
            <a:off x="931266" y="1568315"/>
            <a:ext cx="3030141" cy="369332"/>
          </a:xfrm>
          <a:prstGeom prst="rect">
            <a:avLst/>
          </a:prstGeom>
        </p:spPr>
        <p:txBody>
          <a:bodyPr wrap="square" lIns="0" tIns="0" rIns="0" bIns="0">
            <a:spAutoFit/>
          </a:bodyPr>
          <a:lstStyle>
            <a:lvl1pPr marL="0">
              <a:defRPr sz="2400" b="0"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b="1" kern="0" dirty="0" smtClean="0">
                <a:solidFill>
                  <a:srgbClr val="00B0F0"/>
                </a:solidFill>
              </a:rPr>
              <a:t>35%</a:t>
            </a:r>
            <a:endParaRPr lang="en-US" altLang="en-US" b="1" kern="0" dirty="0">
              <a:solidFill>
                <a:srgbClr val="00B0F0"/>
              </a:solidFill>
            </a:endParaRPr>
          </a:p>
        </p:txBody>
      </p:sp>
      <p:sp>
        <p:nvSpPr>
          <p:cNvPr id="8" name="Text Placeholder 4"/>
          <p:cNvSpPr txBox="1">
            <a:spLocks/>
          </p:cNvSpPr>
          <p:nvPr/>
        </p:nvSpPr>
        <p:spPr>
          <a:xfrm>
            <a:off x="5181996" y="1590467"/>
            <a:ext cx="3031331" cy="369332"/>
          </a:xfrm>
          <a:prstGeom prst="rect">
            <a:avLst/>
          </a:prstGeom>
        </p:spPr>
        <p:txBody>
          <a:bodyPr wrap="square" lIns="0" tIns="0" rIns="0" bIns="0">
            <a:spAutoFit/>
          </a:bodyPr>
          <a:lstStyle>
            <a:lvl1pPr marL="0">
              <a:defRPr sz="2400" b="0"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b="1" kern="0" dirty="0" smtClean="0">
                <a:solidFill>
                  <a:srgbClr val="00B0F0"/>
                </a:solidFill>
              </a:rPr>
              <a:t>95%</a:t>
            </a:r>
            <a:endParaRPr lang="en-US" altLang="en-US" b="1" kern="0" dirty="0">
              <a:solidFill>
                <a:srgbClr val="00B0F0"/>
              </a:solidFill>
            </a:endParaRPr>
          </a:p>
        </p:txBody>
      </p:sp>
    </p:spTree>
    <p:extLst>
      <p:ext uri="{BB962C8B-B14F-4D97-AF65-F5344CB8AC3E}">
        <p14:creationId xmlns:p14="http://schemas.microsoft.com/office/powerpoint/2010/main" val="248080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08762"/>
            <a:ext cx="3419475" cy="696595"/>
          </a:xfrm>
          <a:prstGeom prst="rect">
            <a:avLst/>
          </a:prstGeom>
        </p:spPr>
        <p:txBody>
          <a:bodyPr vert="horz" wrap="square" lIns="0" tIns="13335" rIns="0" bIns="0" rtlCol="0">
            <a:spAutoFit/>
          </a:bodyPr>
          <a:lstStyle/>
          <a:p>
            <a:pPr marL="12700">
              <a:lnSpc>
                <a:spcPct val="100000"/>
              </a:lnSpc>
              <a:spcBef>
                <a:spcPts val="105"/>
              </a:spcBef>
            </a:pPr>
            <a:r>
              <a:rPr sz="4400" dirty="0"/>
              <a:t>AD</a:t>
            </a:r>
            <a:r>
              <a:rPr sz="4400" spc="-565" dirty="0"/>
              <a:t>V</a:t>
            </a:r>
            <a:r>
              <a:rPr sz="4400" dirty="0"/>
              <a:t>AN</a:t>
            </a:r>
            <a:r>
              <a:rPr sz="4400" spc="-355" dirty="0"/>
              <a:t>T</a:t>
            </a:r>
            <a:r>
              <a:rPr sz="4400" dirty="0"/>
              <a:t>AGE</a:t>
            </a:r>
            <a:endParaRPr sz="4400"/>
          </a:p>
        </p:txBody>
      </p:sp>
      <p:sp>
        <p:nvSpPr>
          <p:cNvPr id="3" name="object 3"/>
          <p:cNvSpPr txBox="1"/>
          <p:nvPr/>
        </p:nvSpPr>
        <p:spPr>
          <a:xfrm>
            <a:off x="535940" y="1456495"/>
            <a:ext cx="7926705" cy="4384675"/>
          </a:xfrm>
          <a:prstGeom prst="rect">
            <a:avLst/>
          </a:prstGeom>
        </p:spPr>
        <p:txBody>
          <a:bodyPr vert="horz" wrap="square" lIns="0" tIns="113030" rIns="0" bIns="0" rtlCol="0">
            <a:spAutoFit/>
          </a:bodyPr>
          <a:lstStyle/>
          <a:p>
            <a:pPr marL="478790" indent="-466725">
              <a:lnSpc>
                <a:spcPct val="100000"/>
              </a:lnSpc>
              <a:spcBef>
                <a:spcPts val="890"/>
              </a:spcBef>
              <a:buSzPct val="90909"/>
              <a:buFont typeface="Arial"/>
              <a:buChar char="•"/>
              <a:tabLst>
                <a:tab pos="478790" algn="l"/>
                <a:tab pos="479425" algn="l"/>
              </a:tabLst>
            </a:pPr>
            <a:r>
              <a:rPr sz="2200" spc="-5" dirty="0">
                <a:latin typeface="Times New Roman"/>
                <a:cs typeface="Times New Roman"/>
              </a:rPr>
              <a:t>No fuel </a:t>
            </a:r>
            <a:r>
              <a:rPr sz="2200" spc="-10" dirty="0">
                <a:latin typeface="Times New Roman"/>
                <a:cs typeface="Times New Roman"/>
              </a:rPr>
              <a:t>charges.</a:t>
            </a:r>
            <a:endParaRPr sz="2200">
              <a:latin typeface="Times New Roman"/>
              <a:cs typeface="Times New Roman"/>
            </a:endParaRPr>
          </a:p>
          <a:p>
            <a:pPr marL="495934" indent="-483870">
              <a:lnSpc>
                <a:spcPct val="100000"/>
              </a:lnSpc>
              <a:spcBef>
                <a:spcPts val="790"/>
              </a:spcBef>
              <a:buFont typeface="Arial"/>
              <a:buChar char="•"/>
              <a:tabLst>
                <a:tab pos="495934" algn="l"/>
                <a:tab pos="496570" algn="l"/>
              </a:tabLst>
            </a:pPr>
            <a:r>
              <a:rPr sz="2200" spc="-5" dirty="0">
                <a:latin typeface="Times New Roman"/>
                <a:cs typeface="Times New Roman"/>
              </a:rPr>
              <a:t>Less supervising </a:t>
            </a:r>
            <a:r>
              <a:rPr sz="2200" spc="-10" dirty="0">
                <a:latin typeface="Times New Roman"/>
                <a:cs typeface="Times New Roman"/>
              </a:rPr>
              <a:t>staff </a:t>
            </a:r>
            <a:r>
              <a:rPr sz="2200" spc="-5" dirty="0">
                <a:latin typeface="Times New Roman"/>
                <a:cs typeface="Times New Roman"/>
              </a:rPr>
              <a:t>is</a:t>
            </a:r>
            <a:r>
              <a:rPr sz="2200" dirty="0">
                <a:latin typeface="Times New Roman"/>
                <a:cs typeface="Times New Roman"/>
              </a:rPr>
              <a:t> </a:t>
            </a:r>
            <a:r>
              <a:rPr sz="2200" spc="-5" dirty="0">
                <a:latin typeface="Times New Roman"/>
                <a:cs typeface="Times New Roman"/>
              </a:rPr>
              <a:t>required.</a:t>
            </a:r>
            <a:endParaRPr sz="2200">
              <a:latin typeface="Times New Roman"/>
              <a:cs typeface="Times New Roman"/>
            </a:endParaRPr>
          </a:p>
          <a:p>
            <a:pPr marL="495934" indent="-483870">
              <a:lnSpc>
                <a:spcPct val="100000"/>
              </a:lnSpc>
              <a:spcBef>
                <a:spcPts val="795"/>
              </a:spcBef>
              <a:buFont typeface="Arial"/>
              <a:buChar char="•"/>
              <a:tabLst>
                <a:tab pos="495934" algn="l"/>
                <a:tab pos="496570" algn="l"/>
              </a:tabLst>
            </a:pPr>
            <a:r>
              <a:rPr sz="2200" spc="-5" dirty="0">
                <a:latin typeface="Times New Roman"/>
                <a:cs typeface="Times New Roman"/>
              </a:rPr>
              <a:t>Maintenance &amp; operation </a:t>
            </a:r>
            <a:r>
              <a:rPr sz="2200" spc="-10" dirty="0">
                <a:latin typeface="Times New Roman"/>
                <a:cs typeface="Times New Roman"/>
              </a:rPr>
              <a:t>charges </a:t>
            </a:r>
            <a:r>
              <a:rPr sz="2200" spc="-5" dirty="0">
                <a:latin typeface="Times New Roman"/>
                <a:cs typeface="Times New Roman"/>
              </a:rPr>
              <a:t>are very</a:t>
            </a:r>
            <a:r>
              <a:rPr sz="2200" spc="25" dirty="0">
                <a:latin typeface="Times New Roman"/>
                <a:cs typeface="Times New Roman"/>
              </a:rPr>
              <a:t> </a:t>
            </a:r>
            <a:r>
              <a:rPr sz="2200" spc="-40" dirty="0">
                <a:latin typeface="Times New Roman"/>
                <a:cs typeface="Times New Roman"/>
              </a:rPr>
              <a:t>low.</a:t>
            </a:r>
            <a:endParaRPr sz="2200">
              <a:latin typeface="Times New Roman"/>
              <a:cs typeface="Times New Roman"/>
            </a:endParaRPr>
          </a:p>
          <a:p>
            <a:pPr marL="495934" indent="-483870">
              <a:lnSpc>
                <a:spcPct val="100000"/>
              </a:lnSpc>
              <a:spcBef>
                <a:spcPts val="790"/>
              </a:spcBef>
              <a:buFont typeface="Arial"/>
              <a:buChar char="•"/>
              <a:tabLst>
                <a:tab pos="495934" algn="l"/>
                <a:tab pos="496570" algn="l"/>
              </a:tabLst>
            </a:pPr>
            <a:r>
              <a:rPr sz="2200" spc="-5" dirty="0">
                <a:latin typeface="Times New Roman"/>
                <a:cs typeface="Times New Roman"/>
              </a:rPr>
              <a:t>Running cost of </a:t>
            </a:r>
            <a:r>
              <a:rPr sz="2200" dirty="0">
                <a:latin typeface="Times New Roman"/>
                <a:cs typeface="Times New Roman"/>
              </a:rPr>
              <a:t>the </a:t>
            </a:r>
            <a:r>
              <a:rPr sz="2200" spc="-5" dirty="0">
                <a:latin typeface="Times New Roman"/>
                <a:cs typeface="Times New Roman"/>
              </a:rPr>
              <a:t>plant is</a:t>
            </a:r>
            <a:r>
              <a:rPr sz="2200" spc="-25" dirty="0">
                <a:latin typeface="Times New Roman"/>
                <a:cs typeface="Times New Roman"/>
              </a:rPr>
              <a:t> </a:t>
            </a:r>
            <a:r>
              <a:rPr sz="2200" spc="-40" dirty="0">
                <a:latin typeface="Times New Roman"/>
                <a:cs typeface="Times New Roman"/>
              </a:rPr>
              <a:t>low.</a:t>
            </a:r>
            <a:endParaRPr sz="2200">
              <a:latin typeface="Times New Roman"/>
              <a:cs typeface="Times New Roman"/>
            </a:endParaRPr>
          </a:p>
          <a:p>
            <a:pPr marL="489584" indent="-477520">
              <a:lnSpc>
                <a:spcPct val="100000"/>
              </a:lnSpc>
              <a:spcBef>
                <a:spcPts val="795"/>
              </a:spcBef>
              <a:buFont typeface="Arial"/>
              <a:buChar char="•"/>
              <a:tabLst>
                <a:tab pos="489584" algn="l"/>
                <a:tab pos="490220" algn="l"/>
              </a:tabLst>
            </a:pPr>
            <a:r>
              <a:rPr sz="2200" spc="-5" dirty="0">
                <a:latin typeface="Times New Roman"/>
                <a:cs typeface="Times New Roman"/>
              </a:rPr>
              <a:t>The plant </a:t>
            </a:r>
            <a:r>
              <a:rPr sz="2200" spc="-10" dirty="0">
                <a:latin typeface="Times New Roman"/>
                <a:cs typeface="Times New Roman"/>
              </a:rPr>
              <a:t>efficiency </a:t>
            </a:r>
            <a:r>
              <a:rPr sz="2200" spc="-5" dirty="0">
                <a:latin typeface="Times New Roman"/>
                <a:cs typeface="Times New Roman"/>
              </a:rPr>
              <a:t>does </a:t>
            </a:r>
            <a:r>
              <a:rPr sz="2200" dirty="0">
                <a:latin typeface="Times New Roman"/>
                <a:cs typeface="Times New Roman"/>
              </a:rPr>
              <a:t>not </a:t>
            </a:r>
            <a:r>
              <a:rPr sz="2200" spc="-5" dirty="0">
                <a:latin typeface="Times New Roman"/>
                <a:cs typeface="Times New Roman"/>
              </a:rPr>
              <a:t>changes with</a:t>
            </a:r>
            <a:r>
              <a:rPr sz="2200" spc="30" dirty="0">
                <a:latin typeface="Times New Roman"/>
                <a:cs typeface="Times New Roman"/>
              </a:rPr>
              <a:t> </a:t>
            </a:r>
            <a:r>
              <a:rPr sz="2200" spc="-5" dirty="0">
                <a:latin typeface="Times New Roman"/>
                <a:cs typeface="Times New Roman"/>
              </a:rPr>
              <a:t>age.</a:t>
            </a:r>
            <a:endParaRPr sz="2200">
              <a:latin typeface="Times New Roman"/>
              <a:cs typeface="Times New Roman"/>
            </a:endParaRPr>
          </a:p>
          <a:p>
            <a:pPr marL="495934" indent="-483870">
              <a:lnSpc>
                <a:spcPct val="100000"/>
              </a:lnSpc>
              <a:spcBef>
                <a:spcPts val="795"/>
              </a:spcBef>
              <a:buFont typeface="Arial"/>
              <a:buChar char="•"/>
              <a:tabLst>
                <a:tab pos="495934" algn="l"/>
                <a:tab pos="496570" algn="l"/>
              </a:tabLst>
            </a:pPr>
            <a:r>
              <a:rPr sz="2200" spc="-5" dirty="0">
                <a:latin typeface="Times New Roman"/>
                <a:cs typeface="Times New Roman"/>
              </a:rPr>
              <a:t>It takes few minutes to run &amp; synchronize the</a:t>
            </a:r>
            <a:r>
              <a:rPr sz="2200" spc="10" dirty="0">
                <a:latin typeface="Times New Roman"/>
                <a:cs typeface="Times New Roman"/>
              </a:rPr>
              <a:t> </a:t>
            </a:r>
            <a:r>
              <a:rPr sz="2200" spc="-5" dirty="0">
                <a:latin typeface="Times New Roman"/>
                <a:cs typeface="Times New Roman"/>
              </a:rPr>
              <a:t>plant.</a:t>
            </a:r>
            <a:endParaRPr sz="2200">
              <a:latin typeface="Times New Roman"/>
              <a:cs typeface="Times New Roman"/>
            </a:endParaRPr>
          </a:p>
          <a:p>
            <a:pPr marL="495934" indent="-483870">
              <a:lnSpc>
                <a:spcPct val="100000"/>
              </a:lnSpc>
              <a:spcBef>
                <a:spcPts val="790"/>
              </a:spcBef>
              <a:buFont typeface="Arial"/>
              <a:buChar char="•"/>
              <a:tabLst>
                <a:tab pos="495934" algn="l"/>
                <a:tab pos="496570" algn="l"/>
              </a:tabLst>
            </a:pPr>
            <a:r>
              <a:rPr sz="2200" spc="-5" dirty="0">
                <a:latin typeface="Times New Roman"/>
                <a:cs typeface="Times New Roman"/>
              </a:rPr>
              <a:t>No fuel transportation is</a:t>
            </a:r>
            <a:r>
              <a:rPr sz="2200" spc="10" dirty="0">
                <a:latin typeface="Times New Roman"/>
                <a:cs typeface="Times New Roman"/>
              </a:rPr>
              <a:t> </a:t>
            </a:r>
            <a:r>
              <a:rPr sz="2200" spc="-5" dirty="0">
                <a:latin typeface="Times New Roman"/>
                <a:cs typeface="Times New Roman"/>
              </a:rPr>
              <a:t>required.</a:t>
            </a:r>
            <a:endParaRPr sz="2200">
              <a:latin typeface="Times New Roman"/>
              <a:cs typeface="Times New Roman"/>
            </a:endParaRPr>
          </a:p>
          <a:p>
            <a:pPr marL="495934" indent="-483870">
              <a:lnSpc>
                <a:spcPct val="100000"/>
              </a:lnSpc>
              <a:spcBef>
                <a:spcPts val="790"/>
              </a:spcBef>
              <a:buFont typeface="Arial"/>
              <a:buChar char="•"/>
              <a:tabLst>
                <a:tab pos="495934" algn="l"/>
                <a:tab pos="496570" algn="l"/>
              </a:tabLst>
            </a:pPr>
            <a:r>
              <a:rPr sz="2200" spc="-5" dirty="0">
                <a:latin typeface="Times New Roman"/>
                <a:cs typeface="Times New Roman"/>
              </a:rPr>
              <a:t>No </a:t>
            </a:r>
            <a:r>
              <a:rPr sz="2200" spc="-10" dirty="0">
                <a:latin typeface="Times New Roman"/>
                <a:cs typeface="Times New Roman"/>
              </a:rPr>
              <a:t>ash </a:t>
            </a:r>
            <a:r>
              <a:rPr sz="2200" spc="-5" dirty="0">
                <a:latin typeface="Times New Roman"/>
                <a:cs typeface="Times New Roman"/>
              </a:rPr>
              <a:t>&amp; flue gas problem &amp; does </a:t>
            </a:r>
            <a:r>
              <a:rPr sz="2200" dirty="0">
                <a:latin typeface="Times New Roman"/>
                <a:cs typeface="Times New Roman"/>
              </a:rPr>
              <a:t>not </a:t>
            </a:r>
            <a:r>
              <a:rPr sz="2200" spc="-5" dirty="0">
                <a:latin typeface="Times New Roman"/>
                <a:cs typeface="Times New Roman"/>
              </a:rPr>
              <a:t>pollute the</a:t>
            </a:r>
            <a:r>
              <a:rPr sz="2200" spc="35" dirty="0">
                <a:latin typeface="Times New Roman"/>
                <a:cs typeface="Times New Roman"/>
              </a:rPr>
              <a:t> </a:t>
            </a:r>
            <a:r>
              <a:rPr sz="2200" spc="-5" dirty="0">
                <a:latin typeface="Times New Roman"/>
                <a:cs typeface="Times New Roman"/>
              </a:rPr>
              <a:t>atmosphere.</a:t>
            </a:r>
            <a:endParaRPr sz="2200">
              <a:latin typeface="Times New Roman"/>
              <a:cs typeface="Times New Roman"/>
            </a:endParaRPr>
          </a:p>
          <a:p>
            <a:pPr marL="489584" indent="-477520">
              <a:lnSpc>
                <a:spcPct val="100000"/>
              </a:lnSpc>
              <a:spcBef>
                <a:spcPts val="795"/>
              </a:spcBef>
              <a:buFont typeface="Arial"/>
              <a:buChar char="•"/>
              <a:tabLst>
                <a:tab pos="489584" algn="l"/>
                <a:tab pos="490220" algn="l"/>
              </a:tabLst>
            </a:pPr>
            <a:r>
              <a:rPr sz="2200" spc="-5" dirty="0">
                <a:latin typeface="Times New Roman"/>
                <a:cs typeface="Times New Roman"/>
              </a:rPr>
              <a:t>These plants are used for </a:t>
            </a:r>
            <a:r>
              <a:rPr sz="2200" dirty="0">
                <a:latin typeface="Times New Roman"/>
                <a:cs typeface="Times New Roman"/>
              </a:rPr>
              <a:t>flood </a:t>
            </a:r>
            <a:r>
              <a:rPr sz="2200" spc="-5" dirty="0">
                <a:latin typeface="Times New Roman"/>
                <a:cs typeface="Times New Roman"/>
              </a:rPr>
              <a:t>control &amp; irrigation</a:t>
            </a:r>
            <a:r>
              <a:rPr sz="2200" spc="70" dirty="0">
                <a:latin typeface="Times New Roman"/>
                <a:cs typeface="Times New Roman"/>
              </a:rPr>
              <a:t> </a:t>
            </a:r>
            <a:r>
              <a:rPr sz="2200" spc="-5" dirty="0">
                <a:latin typeface="Times New Roman"/>
                <a:cs typeface="Times New Roman"/>
              </a:rPr>
              <a:t>purpose.</a:t>
            </a:r>
            <a:endParaRPr sz="2200">
              <a:latin typeface="Times New Roman"/>
              <a:cs typeface="Times New Roman"/>
            </a:endParaRPr>
          </a:p>
          <a:p>
            <a:pPr marL="495934" indent="-483870">
              <a:lnSpc>
                <a:spcPct val="100000"/>
              </a:lnSpc>
              <a:spcBef>
                <a:spcPts val="795"/>
              </a:spcBef>
              <a:buFont typeface="Arial"/>
              <a:buChar char="•"/>
              <a:tabLst>
                <a:tab pos="495934" algn="l"/>
                <a:tab pos="496570" algn="l"/>
              </a:tabLst>
            </a:pPr>
            <a:r>
              <a:rPr sz="2200" spc="-5" dirty="0">
                <a:latin typeface="Times New Roman"/>
                <a:cs typeface="Times New Roman"/>
              </a:rPr>
              <a:t>Long life in comparison with </a:t>
            </a:r>
            <a:r>
              <a:rPr sz="2200" dirty="0">
                <a:latin typeface="Times New Roman"/>
                <a:cs typeface="Times New Roman"/>
              </a:rPr>
              <a:t>the </a:t>
            </a:r>
            <a:r>
              <a:rPr sz="2200" spc="-5" dirty="0">
                <a:latin typeface="Times New Roman"/>
                <a:cs typeface="Times New Roman"/>
              </a:rPr>
              <a:t>Thermal &amp; Nuclear Power</a:t>
            </a:r>
            <a:r>
              <a:rPr sz="2200" spc="60" dirty="0">
                <a:latin typeface="Times New Roman"/>
                <a:cs typeface="Times New Roman"/>
              </a:rPr>
              <a:t> </a:t>
            </a:r>
            <a:r>
              <a:rPr sz="2200" spc="5" dirty="0">
                <a:latin typeface="Times New Roman"/>
                <a:cs typeface="Times New Roman"/>
              </a:rPr>
              <a:t>Plant</a:t>
            </a:r>
            <a:r>
              <a:rPr sz="2000" spc="5"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8663"/>
            <a:ext cx="4320540" cy="696595"/>
          </a:xfrm>
          <a:prstGeom prst="rect">
            <a:avLst/>
          </a:prstGeom>
        </p:spPr>
        <p:txBody>
          <a:bodyPr vert="horz" wrap="square" lIns="0" tIns="13335" rIns="0" bIns="0" rtlCol="0">
            <a:spAutoFit/>
          </a:bodyPr>
          <a:lstStyle/>
          <a:p>
            <a:pPr marL="12700">
              <a:lnSpc>
                <a:spcPct val="100000"/>
              </a:lnSpc>
              <a:spcBef>
                <a:spcPts val="105"/>
              </a:spcBef>
            </a:pPr>
            <a:r>
              <a:rPr sz="4400" dirty="0"/>
              <a:t>DISAD</a:t>
            </a:r>
            <a:r>
              <a:rPr sz="4400" spc="-565" dirty="0"/>
              <a:t>V</a:t>
            </a:r>
            <a:r>
              <a:rPr sz="4400" dirty="0"/>
              <a:t>AN</a:t>
            </a:r>
            <a:r>
              <a:rPr sz="4400" spc="-355" dirty="0"/>
              <a:t>T</a:t>
            </a:r>
            <a:r>
              <a:rPr sz="4400" dirty="0"/>
              <a:t>AGE</a:t>
            </a:r>
            <a:endParaRPr sz="4400"/>
          </a:p>
        </p:txBody>
      </p:sp>
      <p:sp>
        <p:nvSpPr>
          <p:cNvPr id="3" name="object 3"/>
          <p:cNvSpPr txBox="1"/>
          <p:nvPr/>
        </p:nvSpPr>
        <p:spPr>
          <a:xfrm>
            <a:off x="535940" y="1439544"/>
            <a:ext cx="8015605" cy="3684270"/>
          </a:xfrm>
          <a:prstGeom prst="rect">
            <a:avLst/>
          </a:prstGeom>
        </p:spPr>
        <p:txBody>
          <a:bodyPr vert="horz" wrap="square" lIns="0" tIns="195580" rIns="0" bIns="0" rtlCol="0">
            <a:spAutoFit/>
          </a:bodyPr>
          <a:lstStyle/>
          <a:p>
            <a:pPr marL="355600" indent="-342900">
              <a:lnSpc>
                <a:spcPct val="100000"/>
              </a:lnSpc>
              <a:spcBef>
                <a:spcPts val="1540"/>
              </a:spcBef>
              <a:buFont typeface="Arial"/>
              <a:buChar char="•"/>
              <a:tabLst>
                <a:tab pos="354965" algn="l"/>
                <a:tab pos="355600" algn="l"/>
              </a:tabLst>
            </a:pPr>
            <a:r>
              <a:rPr sz="2400" dirty="0">
                <a:latin typeface="Times New Roman"/>
                <a:cs typeface="Times New Roman"/>
              </a:rPr>
              <a:t>The initial cost of the power plant </a:t>
            </a:r>
            <a:r>
              <a:rPr sz="2400" spc="-5" dirty="0">
                <a:latin typeface="Times New Roman"/>
                <a:cs typeface="Times New Roman"/>
              </a:rPr>
              <a:t>is </a:t>
            </a:r>
            <a:r>
              <a:rPr sz="2400" dirty="0">
                <a:latin typeface="Times New Roman"/>
                <a:cs typeface="Times New Roman"/>
              </a:rPr>
              <a:t>very</a:t>
            </a:r>
            <a:r>
              <a:rPr sz="2400" spc="-114" dirty="0">
                <a:latin typeface="Times New Roman"/>
                <a:cs typeface="Times New Roman"/>
              </a:rPr>
              <a:t> </a:t>
            </a:r>
            <a:r>
              <a:rPr sz="2400" dirty="0">
                <a:latin typeface="Times New Roman"/>
                <a:cs typeface="Times New Roman"/>
              </a:rPr>
              <a:t>high.</a:t>
            </a:r>
            <a:endParaRPr sz="2400">
              <a:latin typeface="Times New Roman"/>
              <a:cs typeface="Times New Roman"/>
            </a:endParaRPr>
          </a:p>
          <a:p>
            <a:pPr marL="425450" indent="-413384">
              <a:lnSpc>
                <a:spcPct val="100000"/>
              </a:lnSpc>
              <a:spcBef>
                <a:spcPts val="1445"/>
              </a:spcBef>
              <a:buFont typeface="Arial"/>
              <a:buChar char="•"/>
              <a:tabLst>
                <a:tab pos="425450" algn="l"/>
                <a:tab pos="426084" algn="l"/>
              </a:tabLst>
            </a:pPr>
            <a:r>
              <a:rPr sz="2400" spc="-35" dirty="0">
                <a:latin typeface="Times New Roman"/>
                <a:cs typeface="Times New Roman"/>
              </a:rPr>
              <a:t>Takes </a:t>
            </a:r>
            <a:r>
              <a:rPr sz="2400" dirty="0">
                <a:latin typeface="Times New Roman"/>
                <a:cs typeface="Times New Roman"/>
              </a:rPr>
              <a:t>long </a:t>
            </a:r>
            <a:r>
              <a:rPr sz="2400" spc="-5" dirty="0">
                <a:latin typeface="Times New Roman"/>
                <a:cs typeface="Times New Roman"/>
              </a:rPr>
              <a:t>time </a:t>
            </a:r>
            <a:r>
              <a:rPr sz="2400" dirty="0">
                <a:latin typeface="Times New Roman"/>
                <a:cs typeface="Times New Roman"/>
              </a:rPr>
              <a:t>for construction of the</a:t>
            </a:r>
            <a:r>
              <a:rPr sz="2400" spc="-35" dirty="0">
                <a:latin typeface="Times New Roman"/>
                <a:cs typeface="Times New Roman"/>
              </a:rPr>
              <a:t> </a:t>
            </a:r>
            <a:r>
              <a:rPr sz="2400" spc="-5" dirty="0">
                <a:latin typeface="Times New Roman"/>
                <a:cs typeface="Times New Roman"/>
              </a:rPr>
              <a:t>dam.</a:t>
            </a:r>
            <a:endParaRPr sz="2400">
              <a:latin typeface="Times New Roman"/>
              <a:cs typeface="Times New Roman"/>
            </a:endParaRPr>
          </a:p>
          <a:p>
            <a:pPr marL="355600" marR="5080" indent="-342900">
              <a:lnSpc>
                <a:spcPct val="100000"/>
              </a:lnSpc>
              <a:spcBef>
                <a:spcPts val="1440"/>
              </a:spcBef>
              <a:buFont typeface="Arial"/>
              <a:buChar char="•"/>
              <a:tabLst>
                <a:tab pos="431800" algn="l"/>
                <a:tab pos="432434" algn="l"/>
              </a:tabLst>
            </a:pPr>
            <a:r>
              <a:rPr dirty="0"/>
              <a:t>	</a:t>
            </a:r>
            <a:r>
              <a:rPr sz="2400" spc="-20" dirty="0">
                <a:latin typeface="Times New Roman"/>
                <a:cs typeface="Times New Roman"/>
              </a:rPr>
              <a:t>Generally, </a:t>
            </a:r>
            <a:r>
              <a:rPr sz="2400" spc="-5" dirty="0">
                <a:latin typeface="Times New Roman"/>
                <a:cs typeface="Times New Roman"/>
              </a:rPr>
              <a:t>Such </a:t>
            </a:r>
            <a:r>
              <a:rPr sz="2400" spc="-20" dirty="0">
                <a:latin typeface="Times New Roman"/>
                <a:cs typeface="Times New Roman"/>
              </a:rPr>
              <a:t>plant’s </a:t>
            </a:r>
            <a:r>
              <a:rPr sz="2400" dirty="0">
                <a:latin typeface="Times New Roman"/>
                <a:cs typeface="Times New Roman"/>
              </a:rPr>
              <a:t>are located in hilly </a:t>
            </a:r>
            <a:r>
              <a:rPr sz="2400" spc="-20" dirty="0">
                <a:latin typeface="Times New Roman"/>
                <a:cs typeface="Times New Roman"/>
              </a:rPr>
              <a:t>area’s </a:t>
            </a:r>
            <a:r>
              <a:rPr sz="2400" dirty="0">
                <a:latin typeface="Times New Roman"/>
                <a:cs typeface="Times New Roman"/>
              </a:rPr>
              <a:t>far away  from load center &amp; thus they require long </a:t>
            </a:r>
            <a:r>
              <a:rPr sz="2400" spc="-5" dirty="0">
                <a:latin typeface="Times New Roman"/>
                <a:cs typeface="Times New Roman"/>
              </a:rPr>
              <a:t>transmission </a:t>
            </a:r>
            <a:r>
              <a:rPr sz="2400" dirty="0">
                <a:latin typeface="Times New Roman"/>
                <a:cs typeface="Times New Roman"/>
              </a:rPr>
              <a:t>lines</a:t>
            </a:r>
            <a:r>
              <a:rPr sz="2400" spc="-140" dirty="0">
                <a:latin typeface="Times New Roman"/>
                <a:cs typeface="Times New Roman"/>
              </a:rPr>
              <a:t> </a:t>
            </a:r>
            <a:r>
              <a:rPr sz="2400" dirty="0">
                <a:latin typeface="Times New Roman"/>
                <a:cs typeface="Times New Roman"/>
              </a:rPr>
              <a:t>&amp;  losses in them will be</a:t>
            </a:r>
            <a:r>
              <a:rPr sz="2400" spc="-65" dirty="0">
                <a:latin typeface="Times New Roman"/>
                <a:cs typeface="Times New Roman"/>
              </a:rPr>
              <a:t> </a:t>
            </a:r>
            <a:r>
              <a:rPr sz="2400" spc="-5" dirty="0">
                <a:latin typeface="Times New Roman"/>
                <a:cs typeface="Times New Roman"/>
              </a:rPr>
              <a:t>more.</a:t>
            </a:r>
            <a:endParaRPr sz="2400">
              <a:latin typeface="Times New Roman"/>
              <a:cs typeface="Times New Roman"/>
            </a:endParaRPr>
          </a:p>
          <a:p>
            <a:pPr marL="355600" marR="59055" indent="-342900" algn="just">
              <a:lnSpc>
                <a:spcPct val="100000"/>
              </a:lnSpc>
              <a:spcBef>
                <a:spcPts val="1440"/>
              </a:spcBef>
              <a:buFont typeface="Arial"/>
              <a:buChar char="•"/>
              <a:tabLst>
                <a:tab pos="432434" algn="l"/>
              </a:tabLst>
            </a:pPr>
            <a:r>
              <a:rPr dirty="0"/>
              <a:t>	</a:t>
            </a:r>
            <a:r>
              <a:rPr sz="2400" spc="-5" dirty="0">
                <a:latin typeface="Times New Roman"/>
                <a:cs typeface="Times New Roman"/>
              </a:rPr>
              <a:t>Power </a:t>
            </a:r>
            <a:r>
              <a:rPr sz="2400" dirty="0">
                <a:latin typeface="Times New Roman"/>
                <a:cs typeface="Times New Roman"/>
              </a:rPr>
              <a:t>generation by hydro power plant </a:t>
            </a:r>
            <a:r>
              <a:rPr sz="2400" spc="-5" dirty="0">
                <a:latin typeface="Times New Roman"/>
                <a:cs typeface="Times New Roman"/>
              </a:rPr>
              <a:t>is </a:t>
            </a:r>
            <a:r>
              <a:rPr sz="2400" dirty="0">
                <a:latin typeface="Times New Roman"/>
                <a:cs typeface="Times New Roman"/>
              </a:rPr>
              <a:t>only dependent on  natural </a:t>
            </a:r>
            <a:r>
              <a:rPr sz="2400" spc="-5" dirty="0">
                <a:latin typeface="Times New Roman"/>
                <a:cs typeface="Times New Roman"/>
              </a:rPr>
              <a:t>phenomenon </a:t>
            </a:r>
            <a:r>
              <a:rPr sz="2400" dirty="0">
                <a:latin typeface="Times New Roman"/>
                <a:cs typeface="Times New Roman"/>
              </a:rPr>
              <a:t>of rain. Therefore at the </a:t>
            </a:r>
            <a:r>
              <a:rPr sz="2400" spc="-5" dirty="0">
                <a:latin typeface="Times New Roman"/>
                <a:cs typeface="Times New Roman"/>
              </a:rPr>
              <a:t>time </a:t>
            </a:r>
            <a:r>
              <a:rPr sz="2400" dirty="0">
                <a:latin typeface="Times New Roman"/>
                <a:cs typeface="Times New Roman"/>
              </a:rPr>
              <a:t>of</a:t>
            </a:r>
            <a:r>
              <a:rPr sz="2400" spc="-140" dirty="0">
                <a:latin typeface="Times New Roman"/>
                <a:cs typeface="Times New Roman"/>
              </a:rPr>
              <a:t> </a:t>
            </a:r>
            <a:r>
              <a:rPr sz="2400" dirty="0">
                <a:latin typeface="Times New Roman"/>
                <a:cs typeface="Times New Roman"/>
              </a:rPr>
              <a:t>drought  or </a:t>
            </a:r>
            <a:r>
              <a:rPr sz="2400" spc="-10" dirty="0">
                <a:latin typeface="Times New Roman"/>
                <a:cs typeface="Times New Roman"/>
              </a:rPr>
              <a:t>summer </a:t>
            </a:r>
            <a:r>
              <a:rPr sz="2400" dirty="0">
                <a:latin typeface="Times New Roman"/>
                <a:cs typeface="Times New Roman"/>
              </a:rPr>
              <a:t>session the Hydro </a:t>
            </a:r>
            <a:r>
              <a:rPr sz="2400" spc="-5" dirty="0">
                <a:latin typeface="Times New Roman"/>
                <a:cs typeface="Times New Roman"/>
              </a:rPr>
              <a:t>Power </a:t>
            </a:r>
            <a:r>
              <a:rPr sz="2400" dirty="0">
                <a:latin typeface="Times New Roman"/>
                <a:cs typeface="Times New Roman"/>
              </a:rPr>
              <a:t>Plant </a:t>
            </a:r>
            <a:r>
              <a:rPr sz="2400" spc="-5" dirty="0">
                <a:latin typeface="Times New Roman"/>
                <a:cs typeface="Times New Roman"/>
              </a:rPr>
              <a:t>will </a:t>
            </a:r>
            <a:r>
              <a:rPr sz="2400" dirty="0">
                <a:latin typeface="Times New Roman"/>
                <a:cs typeface="Times New Roman"/>
              </a:rPr>
              <a:t>not</a:t>
            </a:r>
            <a:r>
              <a:rPr sz="2400" spc="-15" dirty="0">
                <a:latin typeface="Times New Roman"/>
                <a:cs typeface="Times New Roman"/>
              </a:rPr>
              <a:t> </a:t>
            </a:r>
            <a:r>
              <a:rPr sz="2400" dirty="0">
                <a:latin typeface="Times New Roman"/>
                <a:cs typeface="Times New Roman"/>
              </a:rPr>
              <a:t>work.</a:t>
            </a:r>
            <a:endParaRPr sz="24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352" y="306070"/>
            <a:ext cx="2946400" cy="696595"/>
          </a:xfrm>
          <a:prstGeom prst="rect">
            <a:avLst/>
          </a:prstGeom>
        </p:spPr>
        <p:txBody>
          <a:bodyPr vert="horz" wrap="square" lIns="0" tIns="12700" rIns="0" bIns="0" rtlCol="0">
            <a:spAutoFit/>
          </a:bodyPr>
          <a:lstStyle/>
          <a:p>
            <a:pPr marL="12700">
              <a:lnSpc>
                <a:spcPct val="100000"/>
              </a:lnSpc>
              <a:spcBef>
                <a:spcPts val="100"/>
              </a:spcBef>
            </a:pPr>
            <a:r>
              <a:rPr sz="4400" dirty="0"/>
              <a:t>CONTENTS</a:t>
            </a:r>
            <a:endParaRPr sz="4400"/>
          </a:p>
        </p:txBody>
      </p:sp>
      <p:sp>
        <p:nvSpPr>
          <p:cNvPr id="3" name="object 3"/>
          <p:cNvSpPr txBox="1"/>
          <p:nvPr/>
        </p:nvSpPr>
        <p:spPr>
          <a:xfrm>
            <a:off x="993444" y="983213"/>
            <a:ext cx="6530975" cy="4598035"/>
          </a:xfrm>
          <a:prstGeom prst="rect">
            <a:avLst/>
          </a:prstGeom>
        </p:spPr>
        <p:txBody>
          <a:bodyPr vert="horz" wrap="square" lIns="0" tIns="194945" rIns="0" bIns="0" rtlCol="0">
            <a:spAutoFit/>
          </a:bodyPr>
          <a:lstStyle/>
          <a:p>
            <a:pPr marL="469265" indent="-457200">
              <a:lnSpc>
                <a:spcPct val="100000"/>
              </a:lnSpc>
              <a:spcBef>
                <a:spcPts val="1535"/>
              </a:spcBef>
              <a:buFont typeface="Arial"/>
              <a:buChar char="•"/>
              <a:tabLst>
                <a:tab pos="469265" algn="l"/>
                <a:tab pos="469900" algn="l"/>
              </a:tabLst>
            </a:pPr>
            <a:r>
              <a:rPr sz="2400" spc="-5" dirty="0">
                <a:latin typeface="Times New Roman"/>
                <a:cs typeface="Times New Roman"/>
              </a:rPr>
              <a:t>INTRODUCTION</a:t>
            </a:r>
            <a:endParaRPr sz="2400" dirty="0">
              <a:latin typeface="Times New Roman"/>
              <a:cs typeface="Times New Roman"/>
            </a:endParaRPr>
          </a:p>
          <a:p>
            <a:pPr marL="469265" indent="-457200">
              <a:lnSpc>
                <a:spcPct val="100000"/>
              </a:lnSpc>
              <a:spcBef>
                <a:spcPts val="1440"/>
              </a:spcBef>
              <a:buFont typeface="Arial"/>
              <a:buChar char="•"/>
              <a:tabLst>
                <a:tab pos="469265" algn="l"/>
                <a:tab pos="469900" algn="l"/>
              </a:tabLst>
            </a:pPr>
            <a:r>
              <a:rPr sz="2400" spc="-5" dirty="0">
                <a:latin typeface="Times New Roman"/>
                <a:cs typeface="Times New Roman"/>
              </a:rPr>
              <a:t>HYDRO </a:t>
            </a:r>
            <a:r>
              <a:rPr sz="2400" spc="-10" dirty="0">
                <a:latin typeface="Times New Roman"/>
                <a:cs typeface="Times New Roman"/>
              </a:rPr>
              <a:t>POWER </a:t>
            </a:r>
            <a:r>
              <a:rPr sz="2400" spc="-5" dirty="0">
                <a:latin typeface="Times New Roman"/>
                <a:cs typeface="Times New Roman"/>
              </a:rPr>
              <a:t>PLANT </a:t>
            </a:r>
            <a:r>
              <a:rPr sz="2400" dirty="0">
                <a:latin typeface="Times New Roman"/>
                <a:cs typeface="Times New Roman"/>
              </a:rPr>
              <a:t>IN</a:t>
            </a:r>
            <a:r>
              <a:rPr sz="2400" spc="35" dirty="0">
                <a:latin typeface="Times New Roman"/>
                <a:cs typeface="Times New Roman"/>
              </a:rPr>
              <a:t> </a:t>
            </a:r>
            <a:r>
              <a:rPr lang="en-US" sz="2400" spc="-5" dirty="0" smtClean="0">
                <a:latin typeface="Times New Roman"/>
                <a:cs typeface="Times New Roman"/>
              </a:rPr>
              <a:t>PAKISTAN</a:t>
            </a:r>
            <a:endParaRPr sz="2400" dirty="0">
              <a:latin typeface="Times New Roman"/>
              <a:cs typeface="Times New Roman"/>
            </a:endParaRPr>
          </a:p>
          <a:p>
            <a:pPr marL="469265" marR="5080" indent="-457200">
              <a:lnSpc>
                <a:spcPct val="100000"/>
              </a:lnSpc>
              <a:spcBef>
                <a:spcPts val="1445"/>
              </a:spcBef>
              <a:buFont typeface="Arial"/>
              <a:buChar char="•"/>
              <a:tabLst>
                <a:tab pos="469265" algn="l"/>
                <a:tab pos="469900" algn="l"/>
              </a:tabLst>
            </a:pPr>
            <a:r>
              <a:rPr sz="2400" spc="-5" dirty="0">
                <a:latin typeface="Times New Roman"/>
                <a:cs typeface="Times New Roman"/>
              </a:rPr>
              <a:t>ESSENTIAL ELEMENTS OF HYDRO</a:t>
            </a:r>
            <a:r>
              <a:rPr sz="2400" spc="-55" dirty="0">
                <a:latin typeface="Times New Roman"/>
                <a:cs typeface="Times New Roman"/>
              </a:rPr>
              <a:t> </a:t>
            </a:r>
            <a:r>
              <a:rPr sz="2400" spc="-10" dirty="0">
                <a:latin typeface="Times New Roman"/>
                <a:cs typeface="Times New Roman"/>
              </a:rPr>
              <a:t>POWER  </a:t>
            </a:r>
            <a:r>
              <a:rPr sz="2400" spc="-5" dirty="0">
                <a:latin typeface="Times New Roman"/>
                <a:cs typeface="Times New Roman"/>
              </a:rPr>
              <a:t>PLANT</a:t>
            </a:r>
            <a:endParaRPr sz="2400" dirty="0">
              <a:latin typeface="Times New Roman"/>
              <a:cs typeface="Times New Roman"/>
            </a:endParaRPr>
          </a:p>
          <a:p>
            <a:pPr marL="469265" indent="-457200">
              <a:lnSpc>
                <a:spcPct val="100000"/>
              </a:lnSpc>
              <a:spcBef>
                <a:spcPts val="1440"/>
              </a:spcBef>
              <a:buFont typeface="Arial"/>
              <a:buChar char="•"/>
              <a:tabLst>
                <a:tab pos="469265" algn="l"/>
                <a:tab pos="469900" algn="l"/>
              </a:tabLst>
            </a:pPr>
            <a:r>
              <a:rPr sz="2400" spc="-10" dirty="0">
                <a:latin typeface="Times New Roman"/>
                <a:cs typeface="Times New Roman"/>
              </a:rPr>
              <a:t>WORKING</a:t>
            </a:r>
            <a:endParaRPr sz="2400" dirty="0">
              <a:latin typeface="Times New Roman"/>
              <a:cs typeface="Times New Roman"/>
            </a:endParaRPr>
          </a:p>
          <a:p>
            <a:pPr marL="469265" marR="80645" indent="-457200">
              <a:lnSpc>
                <a:spcPct val="100000"/>
              </a:lnSpc>
              <a:spcBef>
                <a:spcPts val="1440"/>
              </a:spcBef>
              <a:buFont typeface="Arial"/>
              <a:buChar char="•"/>
              <a:tabLst>
                <a:tab pos="469265" algn="l"/>
                <a:tab pos="469900" algn="l"/>
              </a:tabLst>
            </a:pPr>
            <a:r>
              <a:rPr sz="2400" spc="-25" dirty="0">
                <a:latin typeface="Times New Roman"/>
                <a:cs typeface="Times New Roman"/>
              </a:rPr>
              <a:t>DIAGRAMMATICAL </a:t>
            </a:r>
            <a:r>
              <a:rPr sz="2400" spc="-10" dirty="0">
                <a:latin typeface="Times New Roman"/>
                <a:cs typeface="Times New Roman"/>
              </a:rPr>
              <a:t>WORKING </a:t>
            </a:r>
            <a:r>
              <a:rPr sz="2400" spc="-5" dirty="0">
                <a:latin typeface="Times New Roman"/>
                <a:cs typeface="Times New Roman"/>
              </a:rPr>
              <a:t>OF HYDRO  </a:t>
            </a:r>
            <a:r>
              <a:rPr sz="2400" spc="-10" dirty="0">
                <a:latin typeface="Times New Roman"/>
                <a:cs typeface="Times New Roman"/>
              </a:rPr>
              <a:t>POWER</a:t>
            </a:r>
            <a:r>
              <a:rPr sz="2400" spc="20" dirty="0">
                <a:latin typeface="Times New Roman"/>
                <a:cs typeface="Times New Roman"/>
              </a:rPr>
              <a:t> </a:t>
            </a:r>
            <a:r>
              <a:rPr sz="2400" spc="-5" dirty="0">
                <a:latin typeface="Times New Roman"/>
                <a:cs typeface="Times New Roman"/>
              </a:rPr>
              <a:t>PLANT</a:t>
            </a:r>
            <a:endParaRPr sz="2400" dirty="0">
              <a:latin typeface="Times New Roman"/>
              <a:cs typeface="Times New Roman"/>
            </a:endParaRPr>
          </a:p>
          <a:p>
            <a:pPr marL="469265" indent="-457200">
              <a:lnSpc>
                <a:spcPct val="100000"/>
              </a:lnSpc>
              <a:spcBef>
                <a:spcPts val="1440"/>
              </a:spcBef>
              <a:buFont typeface="Arial"/>
              <a:buChar char="•"/>
              <a:tabLst>
                <a:tab pos="469265" algn="l"/>
                <a:tab pos="469900" algn="l"/>
              </a:tabLst>
            </a:pPr>
            <a:r>
              <a:rPr sz="2400" spc="-55" dirty="0">
                <a:latin typeface="Times New Roman"/>
                <a:cs typeface="Times New Roman"/>
              </a:rPr>
              <a:t>ADVANTAGES</a:t>
            </a:r>
            <a:endParaRPr sz="2400" dirty="0">
              <a:latin typeface="Times New Roman"/>
              <a:cs typeface="Times New Roman"/>
            </a:endParaRPr>
          </a:p>
          <a:p>
            <a:pPr marL="469265" indent="-457200">
              <a:lnSpc>
                <a:spcPct val="100000"/>
              </a:lnSpc>
              <a:spcBef>
                <a:spcPts val="1445"/>
              </a:spcBef>
              <a:buFont typeface="Arial"/>
              <a:buChar char="•"/>
              <a:tabLst>
                <a:tab pos="469265" algn="l"/>
                <a:tab pos="469900" algn="l"/>
              </a:tabLst>
            </a:pPr>
            <a:r>
              <a:rPr sz="2400" spc="-45" dirty="0">
                <a:latin typeface="Times New Roman"/>
                <a:cs typeface="Times New Roman"/>
              </a:rPr>
              <a:t>DISADVANTAGES</a:t>
            </a:r>
            <a:endParaRPr sz="24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32562"/>
            <a:ext cx="4250690" cy="696595"/>
          </a:xfrm>
          <a:prstGeom prst="rect">
            <a:avLst/>
          </a:prstGeom>
        </p:spPr>
        <p:txBody>
          <a:bodyPr vert="horz" wrap="square" lIns="0" tIns="13335" rIns="0" bIns="0" rtlCol="0">
            <a:spAutoFit/>
          </a:bodyPr>
          <a:lstStyle/>
          <a:p>
            <a:pPr marL="12700">
              <a:lnSpc>
                <a:spcPct val="100000"/>
              </a:lnSpc>
              <a:spcBef>
                <a:spcPts val="105"/>
              </a:spcBef>
            </a:pPr>
            <a:r>
              <a:rPr sz="4400" dirty="0"/>
              <a:t>INTRODUCTION</a:t>
            </a:r>
            <a:endParaRPr sz="4400"/>
          </a:p>
        </p:txBody>
      </p:sp>
      <p:sp>
        <p:nvSpPr>
          <p:cNvPr id="3" name="object 3"/>
          <p:cNvSpPr txBox="1">
            <a:spLocks noGrp="1"/>
          </p:cNvSpPr>
          <p:nvPr>
            <p:ph type="body" idx="1"/>
          </p:nvPr>
        </p:nvSpPr>
        <p:spPr>
          <a:prstGeom prst="rect">
            <a:avLst/>
          </a:prstGeom>
        </p:spPr>
        <p:txBody>
          <a:bodyPr vert="horz" wrap="square" lIns="0" tIns="74295" rIns="0" bIns="0" rtlCol="0">
            <a:spAutoFit/>
          </a:bodyPr>
          <a:lstStyle/>
          <a:p>
            <a:pPr marL="478790" marR="802005" indent="-343535">
              <a:lnSpc>
                <a:spcPts val="2390"/>
              </a:lnSpc>
              <a:spcBef>
                <a:spcPts val="585"/>
              </a:spcBef>
              <a:buSzPct val="112500"/>
              <a:buFont typeface="Arial"/>
              <a:buChar char="•"/>
              <a:tabLst>
                <a:tab pos="556260" algn="l"/>
                <a:tab pos="556895" algn="l"/>
              </a:tabLst>
            </a:pPr>
            <a:r>
              <a:rPr dirty="0"/>
              <a:t>	In Hydro </a:t>
            </a:r>
            <a:r>
              <a:rPr spc="-5" dirty="0"/>
              <a:t>Power </a:t>
            </a:r>
            <a:r>
              <a:rPr dirty="0"/>
              <a:t>Plant the </a:t>
            </a:r>
            <a:r>
              <a:rPr spc="-5" dirty="0"/>
              <a:t>water is </a:t>
            </a:r>
            <a:r>
              <a:rPr dirty="0"/>
              <a:t>utilized to </a:t>
            </a:r>
            <a:r>
              <a:rPr spc="-5" dirty="0"/>
              <a:t>move</a:t>
            </a:r>
            <a:r>
              <a:rPr spc="-90" dirty="0"/>
              <a:t> </a:t>
            </a:r>
            <a:r>
              <a:rPr dirty="0"/>
              <a:t>the  turbines </a:t>
            </a:r>
            <a:r>
              <a:rPr spc="-5" dirty="0"/>
              <a:t>which </a:t>
            </a:r>
            <a:r>
              <a:rPr dirty="0"/>
              <a:t>in turn run the electric</a:t>
            </a:r>
            <a:r>
              <a:rPr spc="-130" dirty="0"/>
              <a:t> </a:t>
            </a:r>
            <a:r>
              <a:rPr spc="-5" dirty="0"/>
              <a:t>generator’s.</a:t>
            </a:r>
          </a:p>
          <a:p>
            <a:pPr marL="478790" marR="25400" indent="-343535">
              <a:lnSpc>
                <a:spcPct val="80000"/>
              </a:lnSpc>
              <a:spcBef>
                <a:spcPts val="1445"/>
              </a:spcBef>
              <a:buFont typeface="Arial"/>
              <a:buChar char="•"/>
              <a:tabLst>
                <a:tab pos="624840" algn="l"/>
                <a:tab pos="625475" algn="l"/>
              </a:tabLst>
            </a:pPr>
            <a:r>
              <a:rPr dirty="0"/>
              <a:t>	The Potential </a:t>
            </a:r>
            <a:r>
              <a:rPr spc="-10" dirty="0"/>
              <a:t>energy </a:t>
            </a:r>
            <a:r>
              <a:rPr dirty="0"/>
              <a:t>of the water stored in the dam gets  converted into the </a:t>
            </a:r>
            <a:r>
              <a:rPr spc="-5" dirty="0"/>
              <a:t>Kinetic </a:t>
            </a:r>
            <a:r>
              <a:rPr spc="-10" dirty="0"/>
              <a:t>Energy </a:t>
            </a:r>
            <a:r>
              <a:rPr dirty="0"/>
              <a:t>of the </a:t>
            </a:r>
            <a:r>
              <a:rPr spc="-5" dirty="0"/>
              <a:t>moving </a:t>
            </a:r>
            <a:r>
              <a:rPr dirty="0"/>
              <a:t>water in the  penstock. And this Kinetic </a:t>
            </a:r>
            <a:r>
              <a:rPr spc="-10" dirty="0"/>
              <a:t>Energy </a:t>
            </a:r>
            <a:r>
              <a:rPr dirty="0"/>
              <a:t>gets converted into the  </a:t>
            </a:r>
            <a:r>
              <a:rPr spc="-5" dirty="0"/>
              <a:t>Electrical </a:t>
            </a:r>
            <a:r>
              <a:rPr spc="-10" dirty="0"/>
              <a:t>Energy </a:t>
            </a:r>
            <a:r>
              <a:rPr dirty="0"/>
              <a:t>with the help of </a:t>
            </a:r>
            <a:r>
              <a:rPr spc="-15" dirty="0"/>
              <a:t>Turbine </a:t>
            </a:r>
            <a:r>
              <a:rPr dirty="0"/>
              <a:t>&amp; Generator</a:t>
            </a:r>
            <a:r>
              <a:rPr spc="-145" dirty="0"/>
              <a:t> </a:t>
            </a:r>
            <a:r>
              <a:rPr spc="-40" dirty="0"/>
              <a:t>(T-G)  </a:t>
            </a:r>
            <a:r>
              <a:rPr spc="-5" dirty="0"/>
              <a:t>combination.</a:t>
            </a:r>
          </a:p>
          <a:p>
            <a:pPr marL="631190" indent="-495934">
              <a:lnSpc>
                <a:spcPct val="100000"/>
              </a:lnSpc>
              <a:spcBef>
                <a:spcPts val="865"/>
              </a:spcBef>
              <a:buFont typeface="Arial"/>
              <a:buChar char="•"/>
              <a:tabLst>
                <a:tab pos="631190" algn="l"/>
                <a:tab pos="631825" algn="l"/>
                <a:tab pos="5174615" algn="l"/>
              </a:tabLst>
            </a:pPr>
            <a:r>
              <a:rPr dirty="0"/>
              <a:t>Hydro </a:t>
            </a:r>
            <a:r>
              <a:rPr spc="-5" dirty="0"/>
              <a:t>Power </a:t>
            </a:r>
            <a:r>
              <a:rPr dirty="0"/>
              <a:t>Plant </a:t>
            </a:r>
            <a:r>
              <a:rPr spc="-5" dirty="0"/>
              <a:t>was</a:t>
            </a:r>
            <a:r>
              <a:rPr spc="25" dirty="0"/>
              <a:t> </a:t>
            </a:r>
            <a:r>
              <a:rPr dirty="0"/>
              <a:t>invented</a:t>
            </a:r>
            <a:r>
              <a:rPr spc="-30" dirty="0"/>
              <a:t> </a:t>
            </a:r>
            <a:r>
              <a:rPr dirty="0"/>
              <a:t>by	</a:t>
            </a:r>
            <a:r>
              <a:rPr spc="-55" dirty="0"/>
              <a:t>H.F.</a:t>
            </a:r>
            <a:r>
              <a:rPr spc="15" dirty="0"/>
              <a:t> </a:t>
            </a:r>
            <a:r>
              <a:rPr dirty="0"/>
              <a:t>Rogers</a:t>
            </a:r>
          </a:p>
          <a:p>
            <a:pPr marL="478790" marR="5080" indent="-343535">
              <a:lnSpc>
                <a:spcPct val="80000"/>
              </a:lnSpc>
              <a:spcBef>
                <a:spcPts val="1440"/>
              </a:spcBef>
              <a:buFont typeface="Arial"/>
              <a:buChar char="•"/>
              <a:tabLst>
                <a:tab pos="631190" algn="l"/>
                <a:tab pos="631825" algn="l"/>
              </a:tabLst>
            </a:pPr>
            <a:r>
              <a:rPr dirty="0"/>
              <a:t>	Hydro </a:t>
            </a:r>
            <a:r>
              <a:rPr spc="-5" dirty="0"/>
              <a:t>Power </a:t>
            </a:r>
            <a:r>
              <a:rPr dirty="0"/>
              <a:t>Plant </a:t>
            </a:r>
            <a:r>
              <a:rPr spc="-5" dirty="0"/>
              <a:t>fulfills </a:t>
            </a:r>
            <a:r>
              <a:rPr dirty="0"/>
              <a:t>the 30% of the total </a:t>
            </a:r>
            <a:r>
              <a:rPr spc="-10" dirty="0"/>
              <a:t>energy</a:t>
            </a:r>
            <a:r>
              <a:rPr spc="-100" dirty="0"/>
              <a:t> </a:t>
            </a:r>
            <a:r>
              <a:rPr dirty="0"/>
              <a:t>needs  of the</a:t>
            </a:r>
            <a:r>
              <a:rPr spc="-30" dirty="0"/>
              <a:t> </a:t>
            </a:r>
            <a:r>
              <a:rPr dirty="0"/>
              <a:t>world.</a:t>
            </a:r>
          </a:p>
          <a:p>
            <a:pPr marL="624840" indent="-489584">
              <a:lnSpc>
                <a:spcPct val="100000"/>
              </a:lnSpc>
              <a:spcBef>
                <a:spcPts val="1250"/>
              </a:spcBef>
              <a:buFont typeface="Arial"/>
              <a:buChar char="•"/>
              <a:tabLst>
                <a:tab pos="624840" algn="l"/>
                <a:tab pos="625475" algn="l"/>
              </a:tabLst>
            </a:pPr>
            <a:r>
              <a:rPr spc="-35" dirty="0"/>
              <a:t>Total </a:t>
            </a:r>
            <a:r>
              <a:rPr dirty="0"/>
              <a:t>hydro potential of the world = 5000</a:t>
            </a:r>
            <a:r>
              <a:rPr spc="-75" dirty="0"/>
              <a:t> </a:t>
            </a:r>
            <a:r>
              <a:rPr spc="-85" dirty="0"/>
              <a:t>GW.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12191"/>
            <a:ext cx="7712075" cy="1243289"/>
          </a:xfrm>
          <a:prstGeom prst="rect">
            <a:avLst/>
          </a:prstGeom>
        </p:spPr>
        <p:txBody>
          <a:bodyPr vert="horz" wrap="square" lIns="0" tIns="12065" rIns="0" bIns="0" rtlCol="0">
            <a:spAutoFit/>
          </a:bodyPr>
          <a:lstStyle/>
          <a:p>
            <a:pPr marL="12700">
              <a:lnSpc>
                <a:spcPct val="100000"/>
              </a:lnSpc>
              <a:spcBef>
                <a:spcPts val="95"/>
              </a:spcBef>
            </a:pPr>
            <a:r>
              <a:rPr spc="-10" dirty="0"/>
              <a:t>HYDRO POWER PLANT </a:t>
            </a:r>
            <a:r>
              <a:rPr spc="-5" dirty="0"/>
              <a:t>IN</a:t>
            </a:r>
            <a:r>
              <a:rPr spc="-45" dirty="0"/>
              <a:t> </a:t>
            </a:r>
            <a:r>
              <a:rPr lang="en-US" spc="-5" dirty="0" smtClean="0"/>
              <a:t>PAKISTAN</a:t>
            </a:r>
            <a:endParaRPr spc="-5" dirty="0"/>
          </a:p>
        </p:txBody>
      </p:sp>
      <p:sp>
        <p:nvSpPr>
          <p:cNvPr id="3" name="object 3"/>
          <p:cNvSpPr txBox="1"/>
          <p:nvPr/>
        </p:nvSpPr>
        <p:spPr>
          <a:xfrm>
            <a:off x="535940" y="1693443"/>
            <a:ext cx="7887334" cy="3807966"/>
          </a:xfrm>
          <a:prstGeom prst="rect">
            <a:avLst/>
          </a:prstGeom>
        </p:spPr>
        <p:txBody>
          <a:bodyPr vert="horz" wrap="square" lIns="0" tIns="12700" rIns="0" bIns="0" rtlCol="0">
            <a:spAutoFit/>
          </a:bodyPr>
          <a:lstStyle/>
          <a:p>
            <a:pPr marL="355600" marR="109855" indent="-342900">
              <a:lnSpc>
                <a:spcPct val="112400"/>
              </a:lnSpc>
              <a:spcBef>
                <a:spcPts val="100"/>
              </a:spcBef>
              <a:buSzPct val="145454"/>
              <a:buFont typeface="Arial"/>
              <a:buChar char="•"/>
              <a:tabLst>
                <a:tab pos="447040" algn="l"/>
                <a:tab pos="447675" algn="l"/>
              </a:tabLst>
            </a:pPr>
            <a:r>
              <a:rPr dirty="0"/>
              <a:t>	</a:t>
            </a:r>
            <a:r>
              <a:rPr lang="en-US" sz="2200" spc="-5" dirty="0" err="1" smtClean="0">
                <a:latin typeface="Times New Roman"/>
                <a:cs typeface="Times New Roman"/>
              </a:rPr>
              <a:t>Mangla</a:t>
            </a:r>
            <a:r>
              <a:rPr lang="en-US" sz="2200" spc="-5" dirty="0" smtClean="0">
                <a:latin typeface="Times New Roman"/>
                <a:cs typeface="Times New Roman"/>
              </a:rPr>
              <a:t> hydro</a:t>
            </a:r>
            <a:r>
              <a:rPr lang="en-US" sz="2200" spc="-5" dirty="0" smtClean="0">
                <a:latin typeface="Times New Roman"/>
                <a:cs typeface="Times New Roman"/>
              </a:rPr>
              <a:t> </a:t>
            </a:r>
            <a:r>
              <a:rPr sz="2200" spc="-5" dirty="0" smtClean="0">
                <a:latin typeface="Times New Roman"/>
                <a:cs typeface="Times New Roman"/>
              </a:rPr>
              <a:t>power </a:t>
            </a:r>
            <a:r>
              <a:rPr sz="2200" spc="-5" dirty="0">
                <a:latin typeface="Times New Roman"/>
                <a:cs typeface="Times New Roman"/>
              </a:rPr>
              <a:t>plant was constructed at </a:t>
            </a:r>
            <a:r>
              <a:rPr lang="en-US" sz="2200" spc="-5" dirty="0" err="1" smtClean="0">
                <a:latin typeface="Times New Roman"/>
                <a:cs typeface="Times New Roman"/>
              </a:rPr>
              <a:t>Terbela</a:t>
            </a:r>
            <a:r>
              <a:rPr sz="2200" spc="-5" dirty="0" smtClean="0">
                <a:latin typeface="Times New Roman"/>
                <a:cs typeface="Times New Roman"/>
              </a:rPr>
              <a:t> </a:t>
            </a:r>
            <a:r>
              <a:rPr sz="2200" spc="-5" dirty="0">
                <a:latin typeface="Times New Roman"/>
                <a:cs typeface="Times New Roman"/>
              </a:rPr>
              <a:t>in </a:t>
            </a:r>
            <a:r>
              <a:rPr sz="2200" dirty="0" smtClean="0">
                <a:latin typeface="Times New Roman"/>
                <a:cs typeface="Times New Roman"/>
              </a:rPr>
              <a:t>19</a:t>
            </a:r>
            <a:r>
              <a:rPr lang="en-US" sz="2200" dirty="0" smtClean="0">
                <a:latin typeface="Times New Roman"/>
                <a:cs typeface="Times New Roman"/>
              </a:rPr>
              <a:t>67</a:t>
            </a:r>
            <a:r>
              <a:rPr sz="2200" dirty="0" smtClean="0">
                <a:latin typeface="Times New Roman"/>
                <a:cs typeface="Times New Roman"/>
              </a:rPr>
              <a:t> </a:t>
            </a:r>
            <a:r>
              <a:rPr sz="2200" spc="-5" dirty="0" smtClean="0">
                <a:latin typeface="Times New Roman"/>
                <a:cs typeface="Times New Roman"/>
              </a:rPr>
              <a:t>having </a:t>
            </a:r>
            <a:r>
              <a:rPr sz="2200" spc="-5" dirty="0">
                <a:latin typeface="Times New Roman"/>
                <a:cs typeface="Times New Roman"/>
              </a:rPr>
              <a:t>capacity </a:t>
            </a:r>
            <a:r>
              <a:rPr lang="en-US" sz="2200" dirty="0" smtClean="0">
                <a:latin typeface="Times New Roman"/>
                <a:cs typeface="Times New Roman"/>
              </a:rPr>
              <a:t>1150 MW</a:t>
            </a:r>
            <a:r>
              <a:rPr sz="2200" spc="-60" dirty="0" smtClean="0">
                <a:latin typeface="Times New Roman"/>
                <a:cs typeface="Times New Roman"/>
              </a:rPr>
              <a:t>.</a:t>
            </a:r>
            <a:endParaRPr sz="2200" dirty="0">
              <a:latin typeface="Times New Roman"/>
              <a:cs typeface="Times New Roman"/>
            </a:endParaRPr>
          </a:p>
          <a:p>
            <a:pPr marL="355600" marR="5080" indent="-342900">
              <a:lnSpc>
                <a:spcPct val="100000"/>
              </a:lnSpc>
              <a:spcBef>
                <a:spcPts val="1320"/>
              </a:spcBef>
              <a:buFont typeface="Arial"/>
              <a:buChar char="•"/>
              <a:tabLst>
                <a:tab pos="495934" algn="l"/>
                <a:tab pos="496570" algn="l"/>
              </a:tabLst>
            </a:pPr>
            <a:r>
              <a:rPr dirty="0"/>
              <a:t>	</a:t>
            </a:r>
            <a:r>
              <a:rPr lang="en-US" sz="2200" spc="-5" dirty="0" err="1" smtClean="0">
                <a:latin typeface="Times New Roman"/>
                <a:cs typeface="Times New Roman"/>
              </a:rPr>
              <a:t>Terbela</a:t>
            </a:r>
            <a:r>
              <a:rPr sz="2200" spc="-5" dirty="0" smtClean="0">
                <a:latin typeface="Times New Roman"/>
                <a:cs typeface="Times New Roman"/>
              </a:rPr>
              <a:t> </a:t>
            </a:r>
            <a:r>
              <a:rPr sz="2200" dirty="0">
                <a:latin typeface="Times New Roman"/>
                <a:cs typeface="Times New Roman"/>
              </a:rPr>
              <a:t>hydro </a:t>
            </a:r>
            <a:r>
              <a:rPr sz="2200" spc="-5" dirty="0">
                <a:latin typeface="Times New Roman"/>
                <a:cs typeface="Times New Roman"/>
              </a:rPr>
              <a:t>power plant </a:t>
            </a:r>
            <a:r>
              <a:rPr sz="2200" spc="-10" dirty="0">
                <a:latin typeface="Times New Roman"/>
                <a:cs typeface="Times New Roman"/>
              </a:rPr>
              <a:t>was </a:t>
            </a:r>
            <a:r>
              <a:rPr sz="2200" spc="-5" dirty="0">
                <a:latin typeface="Times New Roman"/>
                <a:cs typeface="Times New Roman"/>
              </a:rPr>
              <a:t>constructed </a:t>
            </a:r>
            <a:r>
              <a:rPr sz="2200" spc="-5" dirty="0" smtClean="0">
                <a:latin typeface="Times New Roman"/>
                <a:cs typeface="Times New Roman"/>
              </a:rPr>
              <a:t>at</a:t>
            </a:r>
            <a:r>
              <a:rPr lang="en-US" sz="2200" spc="-5" dirty="0" smtClean="0">
                <a:latin typeface="Times New Roman"/>
                <a:cs typeface="Times New Roman"/>
              </a:rPr>
              <a:t> </a:t>
            </a:r>
            <a:r>
              <a:rPr lang="en-US" sz="2200" spc="-5" dirty="0" err="1" smtClean="0">
                <a:latin typeface="Times New Roman"/>
                <a:cs typeface="Times New Roman"/>
              </a:rPr>
              <a:t>Terbela</a:t>
            </a:r>
            <a:r>
              <a:rPr sz="2200" spc="-5" dirty="0" smtClean="0">
                <a:latin typeface="Times New Roman"/>
                <a:cs typeface="Times New Roman"/>
              </a:rPr>
              <a:t> </a:t>
            </a:r>
            <a:r>
              <a:rPr sz="2200" spc="-5" dirty="0">
                <a:latin typeface="Times New Roman"/>
                <a:cs typeface="Times New Roman"/>
              </a:rPr>
              <a:t>in </a:t>
            </a:r>
            <a:r>
              <a:rPr sz="2200" dirty="0" smtClean="0">
                <a:latin typeface="Times New Roman"/>
                <a:cs typeface="Times New Roman"/>
              </a:rPr>
              <a:t>19</a:t>
            </a:r>
            <a:r>
              <a:rPr lang="en-US" sz="2200" dirty="0" smtClean="0">
                <a:latin typeface="Times New Roman"/>
                <a:cs typeface="Times New Roman"/>
              </a:rPr>
              <a:t>7</a:t>
            </a:r>
            <a:r>
              <a:rPr sz="2200" dirty="0" smtClean="0">
                <a:latin typeface="Times New Roman"/>
                <a:cs typeface="Times New Roman"/>
              </a:rPr>
              <a:t>4  </a:t>
            </a:r>
            <a:r>
              <a:rPr sz="2200" spc="-5" dirty="0" smtClean="0">
                <a:latin typeface="Times New Roman"/>
                <a:cs typeface="Times New Roman"/>
              </a:rPr>
              <a:t>having </a:t>
            </a:r>
            <a:r>
              <a:rPr sz="2200" spc="-5" dirty="0">
                <a:latin typeface="Times New Roman"/>
                <a:cs typeface="Times New Roman"/>
              </a:rPr>
              <a:t>capacity </a:t>
            </a:r>
            <a:r>
              <a:rPr lang="en-US" sz="2200" spc="-5" dirty="0" smtClean="0">
                <a:latin typeface="Times New Roman"/>
                <a:cs typeface="Times New Roman"/>
              </a:rPr>
              <a:t>4888 MW</a:t>
            </a:r>
            <a:r>
              <a:rPr sz="2200" spc="-60" dirty="0" smtClean="0">
                <a:latin typeface="Times New Roman"/>
                <a:cs typeface="Times New Roman"/>
              </a:rPr>
              <a:t>.</a:t>
            </a:r>
            <a:endParaRPr lang="en-US" sz="2200" spc="-60" dirty="0" smtClean="0">
              <a:latin typeface="Times New Roman"/>
              <a:cs typeface="Times New Roman"/>
            </a:endParaRPr>
          </a:p>
          <a:p>
            <a:pPr marL="355600" marR="5080" indent="-342900">
              <a:spcBef>
                <a:spcPts val="1320"/>
              </a:spcBef>
              <a:buFont typeface="Arial"/>
              <a:buChar char="•"/>
              <a:tabLst>
                <a:tab pos="495934" algn="l"/>
                <a:tab pos="496570" algn="l"/>
              </a:tabLst>
            </a:pPr>
            <a:r>
              <a:rPr lang="en-US" sz="2200" spc="-5" dirty="0" smtClean="0">
                <a:latin typeface="Times New Roman"/>
                <a:cs typeface="Times New Roman"/>
              </a:rPr>
              <a:t>Ghazi </a:t>
            </a:r>
            <a:r>
              <a:rPr lang="en-US" sz="2200" spc="-5" dirty="0" err="1" smtClean="0">
                <a:latin typeface="Times New Roman"/>
                <a:cs typeface="Times New Roman"/>
              </a:rPr>
              <a:t>Barotha</a:t>
            </a:r>
            <a:r>
              <a:rPr lang="en-US" sz="2200" spc="-5" dirty="0" smtClean="0">
                <a:latin typeface="Times New Roman"/>
                <a:cs typeface="Times New Roman"/>
              </a:rPr>
              <a:t> </a:t>
            </a:r>
            <a:r>
              <a:rPr lang="en-US" sz="2200" dirty="0" smtClean="0">
                <a:latin typeface="Times New Roman"/>
                <a:cs typeface="Times New Roman"/>
              </a:rPr>
              <a:t>hydro </a:t>
            </a:r>
            <a:r>
              <a:rPr lang="en-US" sz="2200" spc="-5" dirty="0" smtClean="0">
                <a:latin typeface="Times New Roman"/>
                <a:cs typeface="Times New Roman"/>
              </a:rPr>
              <a:t>power plant </a:t>
            </a:r>
            <a:r>
              <a:rPr lang="en-US" sz="2200" spc="-10" dirty="0" smtClean="0">
                <a:latin typeface="Times New Roman"/>
                <a:cs typeface="Times New Roman"/>
              </a:rPr>
              <a:t>was </a:t>
            </a:r>
            <a:r>
              <a:rPr lang="en-US" sz="2200" spc="-5" dirty="0" smtClean="0">
                <a:latin typeface="Times New Roman"/>
                <a:cs typeface="Times New Roman"/>
              </a:rPr>
              <a:t>constructed at </a:t>
            </a:r>
            <a:r>
              <a:rPr lang="en-US" sz="2200" spc="-5" dirty="0" err="1" smtClean="0">
                <a:latin typeface="Times New Roman"/>
                <a:cs typeface="Times New Roman"/>
              </a:rPr>
              <a:t>Attock</a:t>
            </a:r>
            <a:r>
              <a:rPr lang="en-US" sz="2200" spc="-5" dirty="0" smtClean="0">
                <a:latin typeface="Times New Roman"/>
                <a:cs typeface="Times New Roman"/>
              </a:rPr>
              <a:t> in </a:t>
            </a:r>
            <a:r>
              <a:rPr lang="en-US" sz="2200" dirty="0" smtClean="0">
                <a:latin typeface="Times New Roman"/>
                <a:cs typeface="Times New Roman"/>
              </a:rPr>
              <a:t>2002</a:t>
            </a:r>
            <a:r>
              <a:rPr lang="en-US" sz="2200" dirty="0" smtClean="0">
                <a:latin typeface="Times New Roman"/>
                <a:cs typeface="Times New Roman"/>
              </a:rPr>
              <a:t>  </a:t>
            </a:r>
            <a:r>
              <a:rPr lang="en-US" sz="2200" spc="-5" dirty="0" smtClean="0">
                <a:latin typeface="Times New Roman"/>
                <a:cs typeface="Times New Roman"/>
              </a:rPr>
              <a:t>having capacity 1450 MW</a:t>
            </a:r>
            <a:r>
              <a:rPr lang="en-US" sz="2200" spc="-60" dirty="0" smtClean="0">
                <a:latin typeface="Times New Roman"/>
                <a:cs typeface="Times New Roman"/>
              </a:rPr>
              <a:t>.</a:t>
            </a:r>
            <a:endParaRPr lang="en-US" sz="2200" dirty="0" smtClean="0">
              <a:latin typeface="Times New Roman"/>
              <a:cs typeface="Times New Roman"/>
            </a:endParaRPr>
          </a:p>
          <a:p>
            <a:pPr marL="355600" marR="5080" indent="-342900">
              <a:spcBef>
                <a:spcPts val="1320"/>
              </a:spcBef>
              <a:buFont typeface="Arial"/>
              <a:buChar char="•"/>
              <a:tabLst>
                <a:tab pos="495934" algn="l"/>
                <a:tab pos="496570" algn="l"/>
              </a:tabLst>
            </a:pPr>
            <a:r>
              <a:rPr lang="en-US" sz="2200" spc="-5" dirty="0" err="1" smtClean="0">
                <a:latin typeface="Times New Roman"/>
                <a:cs typeface="Times New Roman"/>
              </a:rPr>
              <a:t>Neelum</a:t>
            </a:r>
            <a:r>
              <a:rPr lang="en-US" sz="2200" spc="-5" dirty="0" smtClean="0">
                <a:latin typeface="Times New Roman"/>
                <a:cs typeface="Times New Roman"/>
              </a:rPr>
              <a:t> Jhelum</a:t>
            </a:r>
            <a:r>
              <a:rPr lang="en-US" sz="2200" spc="-5" dirty="0" smtClean="0">
                <a:latin typeface="Times New Roman"/>
                <a:cs typeface="Times New Roman"/>
              </a:rPr>
              <a:t> </a:t>
            </a:r>
            <a:r>
              <a:rPr lang="en-US" sz="2200" dirty="0" smtClean="0">
                <a:latin typeface="Times New Roman"/>
                <a:cs typeface="Times New Roman"/>
              </a:rPr>
              <a:t>hydro </a:t>
            </a:r>
            <a:r>
              <a:rPr lang="en-US" sz="2200" spc="-5" dirty="0" smtClean="0">
                <a:latin typeface="Times New Roman"/>
                <a:cs typeface="Times New Roman"/>
              </a:rPr>
              <a:t>power plant </a:t>
            </a:r>
            <a:r>
              <a:rPr lang="en-US" sz="2200" spc="-10" dirty="0" smtClean="0">
                <a:latin typeface="Times New Roman"/>
                <a:cs typeface="Times New Roman"/>
              </a:rPr>
              <a:t>was </a:t>
            </a:r>
            <a:r>
              <a:rPr lang="en-US" sz="2200" spc="-5" dirty="0" smtClean="0">
                <a:latin typeface="Times New Roman"/>
                <a:cs typeface="Times New Roman"/>
              </a:rPr>
              <a:t>constructed at </a:t>
            </a:r>
            <a:r>
              <a:rPr lang="en-US" sz="2200" spc="-5" dirty="0" err="1" smtClean="0">
                <a:latin typeface="Times New Roman"/>
                <a:cs typeface="Times New Roman"/>
              </a:rPr>
              <a:t>Muzaffarabad</a:t>
            </a:r>
            <a:r>
              <a:rPr lang="en-US" sz="2200" spc="-5" dirty="0" smtClean="0">
                <a:latin typeface="Times New Roman"/>
                <a:cs typeface="Times New Roman"/>
              </a:rPr>
              <a:t> in </a:t>
            </a:r>
            <a:r>
              <a:rPr lang="en-US" sz="2200" dirty="0" smtClean="0">
                <a:latin typeface="Times New Roman"/>
                <a:cs typeface="Times New Roman"/>
              </a:rPr>
              <a:t>2018</a:t>
            </a:r>
            <a:r>
              <a:rPr lang="en-US" sz="2200" dirty="0">
                <a:latin typeface="Times New Roman"/>
                <a:cs typeface="Times New Roman"/>
              </a:rPr>
              <a:t> </a:t>
            </a:r>
            <a:r>
              <a:rPr lang="en-US" sz="2200" spc="-5" dirty="0" smtClean="0">
                <a:latin typeface="Times New Roman"/>
                <a:cs typeface="Times New Roman"/>
              </a:rPr>
              <a:t>having capacity 969 MW</a:t>
            </a:r>
            <a:r>
              <a:rPr lang="en-US" sz="2200" spc="-60" dirty="0" smtClean="0">
                <a:latin typeface="Times New Roman"/>
                <a:cs typeface="Times New Roman"/>
              </a:rPr>
              <a:t>.</a:t>
            </a:r>
            <a:endParaRPr lang="en-US" sz="2200" dirty="0" smtClean="0">
              <a:latin typeface="Times New Roman"/>
              <a:cs typeface="Times New Roman"/>
            </a:endParaRPr>
          </a:p>
          <a:p>
            <a:pPr marL="12700" marR="5080">
              <a:lnSpc>
                <a:spcPct val="100000"/>
              </a:lnSpc>
              <a:spcBef>
                <a:spcPts val="1320"/>
              </a:spcBef>
              <a:tabLst>
                <a:tab pos="495934" algn="l"/>
                <a:tab pos="496570" algn="l"/>
              </a:tabLst>
            </a:pPr>
            <a:endParaRPr sz="22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pc="-10" dirty="0"/>
              <a:t>ESSENTIAL ELEMENT </a:t>
            </a:r>
            <a:r>
              <a:rPr spc="-5" dirty="0"/>
              <a:t>OF</a:t>
            </a:r>
            <a:r>
              <a:rPr spc="-220" dirty="0"/>
              <a:t> </a:t>
            </a:r>
            <a:r>
              <a:rPr spc="-5" dirty="0"/>
              <a:t>HYDRO  </a:t>
            </a:r>
            <a:r>
              <a:rPr spc="-10" dirty="0"/>
              <a:t>POWER</a:t>
            </a:r>
            <a:r>
              <a:rPr spc="10" dirty="0"/>
              <a:t> </a:t>
            </a:r>
            <a:r>
              <a:rPr spc="-10" dirty="0"/>
              <a:t>PLANT</a:t>
            </a:r>
          </a:p>
        </p:txBody>
      </p:sp>
      <p:sp>
        <p:nvSpPr>
          <p:cNvPr id="3" name="object 3"/>
          <p:cNvSpPr txBox="1"/>
          <p:nvPr/>
        </p:nvSpPr>
        <p:spPr>
          <a:xfrm>
            <a:off x="535940" y="1546605"/>
            <a:ext cx="5008880" cy="4217035"/>
          </a:xfrm>
          <a:prstGeom prst="rect">
            <a:avLst/>
          </a:prstGeom>
        </p:spPr>
        <p:txBody>
          <a:bodyPr vert="horz" wrap="square" lIns="0" tIns="12065" rIns="0" bIns="0" rtlCol="0">
            <a:spAutoFit/>
          </a:bodyPr>
          <a:lstStyle/>
          <a:p>
            <a:pPr marL="12700">
              <a:lnSpc>
                <a:spcPct val="100000"/>
              </a:lnSpc>
              <a:spcBef>
                <a:spcPts val="95"/>
              </a:spcBef>
              <a:tabLst>
                <a:tab pos="527685" algn="l"/>
                <a:tab pos="2274570" algn="l"/>
              </a:tabLst>
            </a:pPr>
            <a:r>
              <a:rPr sz="2500" b="1" spc="-5" dirty="0">
                <a:latin typeface="Times New Roman"/>
                <a:cs typeface="Times New Roman"/>
              </a:rPr>
              <a:t>1.	</a:t>
            </a:r>
            <a:r>
              <a:rPr sz="2500" b="1" spc="-20" dirty="0">
                <a:latin typeface="Times New Roman"/>
                <a:cs typeface="Times New Roman"/>
              </a:rPr>
              <a:t>PRIMARY	</a:t>
            </a:r>
            <a:r>
              <a:rPr sz="2500" b="1" spc="-5" dirty="0">
                <a:latin typeface="Times New Roman"/>
                <a:cs typeface="Times New Roman"/>
              </a:rPr>
              <a:t>ELEMENT’S</a:t>
            </a:r>
            <a:endParaRPr sz="2500">
              <a:latin typeface="Times New Roman"/>
              <a:cs typeface="Times New Roman"/>
            </a:endParaRPr>
          </a:p>
          <a:p>
            <a:pPr marL="514350" indent="-502284">
              <a:lnSpc>
                <a:spcPct val="100000"/>
              </a:lnSpc>
              <a:buFont typeface="Arial"/>
              <a:buChar char="•"/>
              <a:tabLst>
                <a:tab pos="513715" algn="l"/>
                <a:tab pos="514984" algn="l"/>
                <a:tab pos="2767965" algn="l"/>
              </a:tabLst>
            </a:pPr>
            <a:r>
              <a:rPr sz="2500" spc="-35" dirty="0">
                <a:latin typeface="Times New Roman"/>
                <a:cs typeface="Times New Roman"/>
              </a:rPr>
              <a:t>CATCHMENTS	</a:t>
            </a:r>
            <a:r>
              <a:rPr sz="2500" spc="-5" dirty="0">
                <a:latin typeface="Times New Roman"/>
                <a:cs typeface="Times New Roman"/>
              </a:rPr>
              <a:t>AREA</a:t>
            </a:r>
            <a:endParaRPr sz="2500">
              <a:latin typeface="Times New Roman"/>
              <a:cs typeface="Times New Roman"/>
            </a:endParaRPr>
          </a:p>
          <a:p>
            <a:pPr marL="514350" indent="-502284">
              <a:lnSpc>
                <a:spcPct val="100000"/>
              </a:lnSpc>
              <a:buFont typeface="Arial"/>
              <a:buChar char="•"/>
              <a:tabLst>
                <a:tab pos="513715" algn="l"/>
                <a:tab pos="514984" algn="l"/>
              </a:tabLst>
            </a:pPr>
            <a:r>
              <a:rPr sz="2500" spc="-25" dirty="0">
                <a:latin typeface="Times New Roman"/>
                <a:cs typeface="Times New Roman"/>
              </a:rPr>
              <a:t>RESERVOIR</a:t>
            </a:r>
            <a:endParaRPr sz="2500">
              <a:latin typeface="Times New Roman"/>
              <a:cs typeface="Times New Roman"/>
            </a:endParaRPr>
          </a:p>
          <a:p>
            <a:pPr marL="514350" indent="-502284">
              <a:lnSpc>
                <a:spcPct val="100000"/>
              </a:lnSpc>
              <a:buFont typeface="Arial"/>
              <a:buChar char="•"/>
              <a:tabLst>
                <a:tab pos="513715" algn="l"/>
                <a:tab pos="514984" algn="l"/>
              </a:tabLst>
            </a:pPr>
            <a:r>
              <a:rPr sz="2500" spc="-10" dirty="0">
                <a:latin typeface="Times New Roman"/>
                <a:cs typeface="Times New Roman"/>
              </a:rPr>
              <a:t>DAM</a:t>
            </a:r>
            <a:endParaRPr sz="2500">
              <a:latin typeface="Times New Roman"/>
              <a:cs typeface="Times New Roman"/>
            </a:endParaRPr>
          </a:p>
          <a:p>
            <a:pPr marL="514350" indent="-502284">
              <a:lnSpc>
                <a:spcPct val="100000"/>
              </a:lnSpc>
              <a:buFont typeface="Arial"/>
              <a:buChar char="•"/>
              <a:tabLst>
                <a:tab pos="513715" algn="l"/>
                <a:tab pos="514984" algn="l"/>
              </a:tabLst>
            </a:pPr>
            <a:r>
              <a:rPr sz="2500" spc="-5" dirty="0">
                <a:latin typeface="Times New Roman"/>
                <a:cs typeface="Times New Roman"/>
              </a:rPr>
              <a:t>PRIME</a:t>
            </a:r>
            <a:r>
              <a:rPr sz="2500" spc="5" dirty="0">
                <a:latin typeface="Times New Roman"/>
                <a:cs typeface="Times New Roman"/>
              </a:rPr>
              <a:t> </a:t>
            </a:r>
            <a:r>
              <a:rPr sz="2500" spc="-5" dirty="0">
                <a:latin typeface="Times New Roman"/>
                <a:cs typeface="Times New Roman"/>
              </a:rPr>
              <a:t>MOVERS</a:t>
            </a:r>
            <a:endParaRPr sz="2500">
              <a:latin typeface="Times New Roman"/>
              <a:cs typeface="Times New Roman"/>
            </a:endParaRPr>
          </a:p>
          <a:p>
            <a:pPr marL="514350" indent="-502284">
              <a:lnSpc>
                <a:spcPct val="100000"/>
              </a:lnSpc>
              <a:spcBef>
                <a:spcPts val="5"/>
              </a:spcBef>
              <a:buFont typeface="Arial"/>
              <a:buChar char="•"/>
              <a:tabLst>
                <a:tab pos="513715" algn="l"/>
                <a:tab pos="514984" algn="l"/>
              </a:tabLst>
            </a:pPr>
            <a:r>
              <a:rPr sz="2500" spc="-5" dirty="0">
                <a:latin typeface="Times New Roman"/>
                <a:cs typeface="Times New Roman"/>
              </a:rPr>
              <a:t>DRAFT</a:t>
            </a:r>
            <a:r>
              <a:rPr sz="2500" spc="-110" dirty="0">
                <a:latin typeface="Times New Roman"/>
                <a:cs typeface="Times New Roman"/>
              </a:rPr>
              <a:t> </a:t>
            </a:r>
            <a:r>
              <a:rPr sz="2500" spc="-5" dirty="0">
                <a:latin typeface="Times New Roman"/>
                <a:cs typeface="Times New Roman"/>
              </a:rPr>
              <a:t>TUBES</a:t>
            </a:r>
            <a:endParaRPr sz="2500">
              <a:latin typeface="Times New Roman"/>
              <a:cs typeface="Times New Roman"/>
            </a:endParaRPr>
          </a:p>
          <a:p>
            <a:pPr marL="514350" indent="-502284">
              <a:lnSpc>
                <a:spcPct val="100000"/>
              </a:lnSpc>
              <a:buFont typeface="Arial"/>
              <a:buChar char="•"/>
              <a:tabLst>
                <a:tab pos="513715" algn="l"/>
                <a:tab pos="514984" algn="l"/>
              </a:tabLst>
            </a:pPr>
            <a:r>
              <a:rPr sz="2500" spc="-5" dirty="0">
                <a:latin typeface="Times New Roman"/>
                <a:cs typeface="Times New Roman"/>
              </a:rPr>
              <a:t>POWER HOUSE &amp;</a:t>
            </a:r>
            <a:r>
              <a:rPr sz="2500" spc="-60" dirty="0">
                <a:latin typeface="Times New Roman"/>
                <a:cs typeface="Times New Roman"/>
              </a:rPr>
              <a:t> </a:t>
            </a:r>
            <a:r>
              <a:rPr sz="2500" spc="-5" dirty="0">
                <a:latin typeface="Times New Roman"/>
                <a:cs typeface="Times New Roman"/>
              </a:rPr>
              <a:t>EQUIPMENT</a:t>
            </a:r>
            <a:endParaRPr sz="2500">
              <a:latin typeface="Times New Roman"/>
              <a:cs typeface="Times New Roman"/>
            </a:endParaRPr>
          </a:p>
          <a:p>
            <a:pPr marL="12700">
              <a:lnSpc>
                <a:spcPct val="100000"/>
              </a:lnSpc>
              <a:tabLst>
                <a:tab pos="408305" algn="l"/>
              </a:tabLst>
            </a:pPr>
            <a:r>
              <a:rPr sz="2500" b="1" i="1" spc="-5" dirty="0">
                <a:latin typeface="Times New Roman"/>
                <a:cs typeface="Times New Roman"/>
              </a:rPr>
              <a:t>2.	SAFETY</a:t>
            </a:r>
            <a:r>
              <a:rPr sz="2500" b="1" i="1" spc="-114" dirty="0">
                <a:latin typeface="Times New Roman"/>
                <a:cs typeface="Times New Roman"/>
              </a:rPr>
              <a:t> </a:t>
            </a:r>
            <a:r>
              <a:rPr sz="2500" b="1" i="1" spc="-5" dirty="0">
                <a:latin typeface="Times New Roman"/>
                <a:cs typeface="Times New Roman"/>
              </a:rPr>
              <a:t>DEVICE’S</a:t>
            </a:r>
            <a:endParaRPr sz="2500">
              <a:latin typeface="Times New Roman"/>
              <a:cs typeface="Times New Roman"/>
            </a:endParaRPr>
          </a:p>
          <a:p>
            <a:pPr marL="514350" indent="-502284">
              <a:lnSpc>
                <a:spcPct val="100000"/>
              </a:lnSpc>
              <a:buFont typeface="Arial"/>
              <a:buChar char="•"/>
              <a:tabLst>
                <a:tab pos="513715" algn="l"/>
                <a:tab pos="514984" algn="l"/>
              </a:tabLst>
            </a:pPr>
            <a:r>
              <a:rPr sz="2500" spc="-5" dirty="0">
                <a:latin typeface="Times New Roman"/>
                <a:cs typeface="Times New Roman"/>
              </a:rPr>
              <a:t>SPILL</a:t>
            </a:r>
            <a:r>
              <a:rPr sz="2500" spc="-145" dirty="0">
                <a:latin typeface="Times New Roman"/>
                <a:cs typeface="Times New Roman"/>
              </a:rPr>
              <a:t> </a:t>
            </a:r>
            <a:r>
              <a:rPr sz="2500" spc="-110" dirty="0">
                <a:latin typeface="Times New Roman"/>
                <a:cs typeface="Times New Roman"/>
              </a:rPr>
              <a:t>WAY’S</a:t>
            </a:r>
            <a:endParaRPr sz="2500">
              <a:latin typeface="Times New Roman"/>
              <a:cs typeface="Times New Roman"/>
            </a:endParaRPr>
          </a:p>
          <a:p>
            <a:pPr marL="514350" indent="-502284">
              <a:lnSpc>
                <a:spcPct val="100000"/>
              </a:lnSpc>
              <a:buFont typeface="Arial"/>
              <a:buChar char="•"/>
              <a:tabLst>
                <a:tab pos="513715" algn="l"/>
                <a:tab pos="514984" algn="l"/>
              </a:tabLst>
            </a:pPr>
            <a:r>
              <a:rPr sz="2500" spc="-5" dirty="0">
                <a:latin typeface="Times New Roman"/>
                <a:cs typeface="Times New Roman"/>
              </a:rPr>
              <a:t>SURGE</a:t>
            </a:r>
            <a:r>
              <a:rPr sz="2500" spc="-130" dirty="0">
                <a:latin typeface="Times New Roman"/>
                <a:cs typeface="Times New Roman"/>
              </a:rPr>
              <a:t> </a:t>
            </a:r>
            <a:r>
              <a:rPr sz="2500" spc="-60" dirty="0">
                <a:latin typeface="Times New Roman"/>
                <a:cs typeface="Times New Roman"/>
              </a:rPr>
              <a:t>TANK</a:t>
            </a:r>
            <a:endParaRPr sz="2500">
              <a:latin typeface="Times New Roman"/>
              <a:cs typeface="Times New Roman"/>
            </a:endParaRPr>
          </a:p>
          <a:p>
            <a:pPr marL="508000" indent="-495934">
              <a:lnSpc>
                <a:spcPct val="100000"/>
              </a:lnSpc>
              <a:buFont typeface="Arial"/>
              <a:buChar char="•"/>
              <a:tabLst>
                <a:tab pos="508000" algn="l"/>
                <a:tab pos="508634" algn="l"/>
              </a:tabLst>
            </a:pPr>
            <a:r>
              <a:rPr sz="2500" spc="-5" dirty="0">
                <a:latin typeface="Times New Roman"/>
                <a:cs typeface="Times New Roman"/>
              </a:rPr>
              <a:t>TRASH</a:t>
            </a:r>
            <a:r>
              <a:rPr sz="2500" spc="-90" dirty="0">
                <a:latin typeface="Times New Roman"/>
                <a:cs typeface="Times New Roman"/>
              </a:rPr>
              <a:t> </a:t>
            </a:r>
            <a:r>
              <a:rPr sz="2500" spc="-5" dirty="0">
                <a:latin typeface="Times New Roman"/>
                <a:cs typeface="Times New Roman"/>
              </a:rPr>
              <a:t>RACK</a:t>
            </a:r>
            <a:endParaRPr sz="25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A close up of a device&#10;&#10;Description generated with high confidence">
            <a:extLst>
              <a:ext uri="{FF2B5EF4-FFF2-40B4-BE49-F238E27FC236}">
                <a16:creationId xmlns="" xmlns:a16="http://schemas.microsoft.com/office/drawing/2014/main" xmlns:lc="http://schemas.openxmlformats.org/drawingml/2006/lockedCanvas" id="{98A66A2F-920D-4487-86C0-B3B7F6577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14" y="160731"/>
            <a:ext cx="9437426" cy="6267231"/>
          </a:xfrm>
          <a:prstGeom prst="rect">
            <a:avLst/>
          </a:prstGeom>
        </p:spPr>
      </p:pic>
    </p:spTree>
    <p:extLst>
      <p:ext uri="{BB962C8B-B14F-4D97-AF65-F5344CB8AC3E}">
        <p14:creationId xmlns:p14="http://schemas.microsoft.com/office/powerpoint/2010/main" val="355576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24357"/>
            <a:ext cx="4171315" cy="513715"/>
          </a:xfrm>
          <a:prstGeom prst="rect">
            <a:avLst/>
          </a:prstGeom>
        </p:spPr>
        <p:txBody>
          <a:bodyPr vert="horz" wrap="square" lIns="0" tIns="12700" rIns="0" bIns="0" rtlCol="0">
            <a:spAutoFit/>
          </a:bodyPr>
          <a:lstStyle/>
          <a:p>
            <a:pPr marL="12700">
              <a:lnSpc>
                <a:spcPct val="100000"/>
              </a:lnSpc>
              <a:spcBef>
                <a:spcPts val="100"/>
              </a:spcBef>
            </a:pPr>
            <a:r>
              <a:rPr sz="3200" spc="-35" dirty="0"/>
              <a:t>CATCHMENTS</a:t>
            </a:r>
            <a:r>
              <a:rPr sz="3200" spc="-260" dirty="0"/>
              <a:t> </a:t>
            </a:r>
            <a:r>
              <a:rPr sz="3200" dirty="0"/>
              <a:t>AREA:-</a:t>
            </a:r>
            <a:endParaRPr sz="3200"/>
          </a:p>
        </p:txBody>
      </p:sp>
      <p:sp>
        <p:nvSpPr>
          <p:cNvPr id="3" name="object 3"/>
          <p:cNvSpPr txBox="1"/>
          <p:nvPr/>
        </p:nvSpPr>
        <p:spPr>
          <a:xfrm>
            <a:off x="459740" y="888238"/>
            <a:ext cx="8013700" cy="4818380"/>
          </a:xfrm>
          <a:prstGeom prst="rect">
            <a:avLst/>
          </a:prstGeom>
        </p:spPr>
        <p:txBody>
          <a:bodyPr vert="horz" wrap="square" lIns="0" tIns="12700" rIns="0" bIns="0" rtlCol="0">
            <a:spAutoFit/>
          </a:bodyPr>
          <a:lstStyle/>
          <a:p>
            <a:pPr marL="355600" marR="103505" indent="-342900" algn="just">
              <a:lnSpc>
                <a:spcPct val="100000"/>
              </a:lnSpc>
              <a:spcBef>
                <a:spcPts val="100"/>
              </a:spcBef>
              <a:buFont typeface="Arial"/>
              <a:buChar char="•"/>
              <a:tabLst>
                <a:tab pos="355600" algn="l"/>
              </a:tabLst>
            </a:pPr>
            <a:r>
              <a:rPr sz="2400" dirty="0">
                <a:latin typeface="Times New Roman"/>
                <a:cs typeface="Times New Roman"/>
              </a:rPr>
              <a:t>The whole area behind the clam training into a stream </a:t>
            </a:r>
            <a:r>
              <a:rPr sz="2400" spc="-5" dirty="0">
                <a:latin typeface="Times New Roman"/>
                <a:cs typeface="Times New Roman"/>
              </a:rPr>
              <a:t>as</a:t>
            </a:r>
            <a:r>
              <a:rPr sz="2400" spc="-235" dirty="0">
                <a:latin typeface="Times New Roman"/>
                <a:cs typeface="Times New Roman"/>
              </a:rPr>
              <a:t> </a:t>
            </a:r>
            <a:r>
              <a:rPr sz="2400" dirty="0">
                <a:latin typeface="Times New Roman"/>
                <a:cs typeface="Times New Roman"/>
              </a:rPr>
              <a:t>river  across which the dam </a:t>
            </a:r>
            <a:r>
              <a:rPr sz="2400" spc="-5" dirty="0">
                <a:latin typeface="Times New Roman"/>
                <a:cs typeface="Times New Roman"/>
              </a:rPr>
              <a:t>has </a:t>
            </a:r>
            <a:r>
              <a:rPr sz="2400" dirty="0">
                <a:latin typeface="Times New Roman"/>
                <a:cs typeface="Times New Roman"/>
              </a:rPr>
              <a:t>been built at suitable place </a:t>
            </a:r>
            <a:r>
              <a:rPr sz="2400" spc="-5" dirty="0">
                <a:latin typeface="Times New Roman"/>
                <a:cs typeface="Times New Roman"/>
              </a:rPr>
              <a:t>is </a:t>
            </a:r>
            <a:r>
              <a:rPr sz="2400" dirty="0">
                <a:latin typeface="Times New Roman"/>
                <a:cs typeface="Times New Roman"/>
              </a:rPr>
              <a:t>called  </a:t>
            </a:r>
            <a:r>
              <a:rPr sz="2400" spc="-5" dirty="0">
                <a:latin typeface="Times New Roman"/>
                <a:cs typeface="Times New Roman"/>
              </a:rPr>
              <a:t>catchments</a:t>
            </a:r>
            <a:r>
              <a:rPr sz="2400" spc="-25" dirty="0">
                <a:latin typeface="Times New Roman"/>
                <a:cs typeface="Times New Roman"/>
              </a:rPr>
              <a:t> </a:t>
            </a:r>
            <a:r>
              <a:rPr sz="2400" dirty="0">
                <a:latin typeface="Times New Roman"/>
                <a:cs typeface="Times New Roman"/>
              </a:rPr>
              <a:t>area.</a:t>
            </a:r>
            <a:endParaRPr sz="2400">
              <a:latin typeface="Times New Roman"/>
              <a:cs typeface="Times New Roman"/>
            </a:endParaRPr>
          </a:p>
          <a:p>
            <a:pPr marL="12700">
              <a:lnSpc>
                <a:spcPct val="100000"/>
              </a:lnSpc>
              <a:spcBef>
                <a:spcPts val="750"/>
              </a:spcBef>
            </a:pPr>
            <a:r>
              <a:rPr sz="3200" spc="-25" dirty="0">
                <a:latin typeface="Times New Roman"/>
                <a:cs typeface="Times New Roman"/>
              </a:rPr>
              <a:t>RESERVOIR:-</a:t>
            </a:r>
            <a:endParaRPr sz="3200">
              <a:latin typeface="Times New Roman"/>
              <a:cs typeface="Times New Roman"/>
            </a:endParaRPr>
          </a:p>
          <a:p>
            <a:pPr marL="355600" marR="5080" indent="-342900" algn="just">
              <a:lnSpc>
                <a:spcPct val="100000"/>
              </a:lnSpc>
              <a:spcBef>
                <a:spcPts val="595"/>
              </a:spcBef>
              <a:buFont typeface="Arial"/>
              <a:buChar char="•"/>
              <a:tabLst>
                <a:tab pos="355600" algn="l"/>
              </a:tabLst>
            </a:pPr>
            <a:r>
              <a:rPr sz="2400" spc="-5" dirty="0">
                <a:latin typeface="Times New Roman"/>
                <a:cs typeface="Times New Roman"/>
              </a:rPr>
              <a:t>A </a:t>
            </a:r>
            <a:r>
              <a:rPr sz="2400" dirty="0">
                <a:latin typeface="Times New Roman"/>
                <a:cs typeface="Times New Roman"/>
              </a:rPr>
              <a:t>reservoir </a:t>
            </a:r>
            <a:r>
              <a:rPr sz="2400" spc="-5" dirty="0">
                <a:latin typeface="Times New Roman"/>
                <a:cs typeface="Times New Roman"/>
              </a:rPr>
              <a:t>is employed </a:t>
            </a:r>
            <a:r>
              <a:rPr sz="2400" dirty="0">
                <a:latin typeface="Times New Roman"/>
                <a:cs typeface="Times New Roman"/>
              </a:rPr>
              <a:t>to store water which </a:t>
            </a:r>
            <a:r>
              <a:rPr sz="2400" spc="-5" dirty="0">
                <a:latin typeface="Times New Roman"/>
                <a:cs typeface="Times New Roman"/>
              </a:rPr>
              <a:t>is further</a:t>
            </a:r>
            <a:r>
              <a:rPr sz="2400" spc="-204" dirty="0">
                <a:latin typeface="Times New Roman"/>
                <a:cs typeface="Times New Roman"/>
              </a:rPr>
              <a:t> </a:t>
            </a:r>
            <a:r>
              <a:rPr sz="2400" dirty="0">
                <a:latin typeface="Times New Roman"/>
                <a:cs typeface="Times New Roman"/>
              </a:rPr>
              <a:t>utilized  to generate power by running the </a:t>
            </a:r>
            <a:r>
              <a:rPr sz="2400" spc="-5" dirty="0">
                <a:latin typeface="Times New Roman"/>
                <a:cs typeface="Times New Roman"/>
              </a:rPr>
              <a:t>hydroelectric</a:t>
            </a:r>
            <a:r>
              <a:rPr sz="2400" spc="-100" dirty="0">
                <a:latin typeface="Times New Roman"/>
                <a:cs typeface="Times New Roman"/>
              </a:rPr>
              <a:t> </a:t>
            </a:r>
            <a:r>
              <a:rPr sz="2400" dirty="0">
                <a:latin typeface="Times New Roman"/>
                <a:cs typeface="Times New Roman"/>
              </a:rPr>
              <a:t>turbines.</a:t>
            </a:r>
            <a:endParaRPr sz="2400">
              <a:latin typeface="Times New Roman"/>
              <a:cs typeface="Times New Roman"/>
            </a:endParaRPr>
          </a:p>
          <a:p>
            <a:pPr marL="12700">
              <a:lnSpc>
                <a:spcPct val="100000"/>
              </a:lnSpc>
              <a:spcBef>
                <a:spcPts val="750"/>
              </a:spcBef>
            </a:pPr>
            <a:r>
              <a:rPr sz="3200" dirty="0">
                <a:latin typeface="Times New Roman"/>
                <a:cs typeface="Times New Roman"/>
              </a:rPr>
              <a:t>DAM:-</a:t>
            </a:r>
            <a:endParaRPr sz="3200">
              <a:latin typeface="Times New Roman"/>
              <a:cs typeface="Times New Roman"/>
            </a:endParaRPr>
          </a:p>
          <a:p>
            <a:pPr marL="355600" marR="90805" indent="-342900" algn="just">
              <a:lnSpc>
                <a:spcPct val="100000"/>
              </a:lnSpc>
              <a:spcBef>
                <a:spcPts val="595"/>
              </a:spcBef>
              <a:buFont typeface="Arial"/>
              <a:buChar char="•"/>
              <a:tabLst>
                <a:tab pos="355600" algn="l"/>
              </a:tabLst>
            </a:pPr>
            <a:r>
              <a:rPr sz="2400" spc="-5" dirty="0">
                <a:latin typeface="Times New Roman"/>
                <a:cs typeface="Times New Roman"/>
              </a:rPr>
              <a:t>A </a:t>
            </a:r>
            <a:r>
              <a:rPr sz="2400" dirty="0">
                <a:latin typeface="Times New Roman"/>
                <a:cs typeface="Times New Roman"/>
              </a:rPr>
              <a:t>dam </a:t>
            </a:r>
            <a:r>
              <a:rPr sz="2400" spc="-5" dirty="0">
                <a:latin typeface="Times New Roman"/>
                <a:cs typeface="Times New Roman"/>
              </a:rPr>
              <a:t>is </a:t>
            </a:r>
            <a:r>
              <a:rPr sz="2400" dirty="0">
                <a:latin typeface="Times New Roman"/>
                <a:cs typeface="Times New Roman"/>
              </a:rPr>
              <a:t>a barrier which confines or raise water for storage</a:t>
            </a:r>
            <a:r>
              <a:rPr sz="2400" spc="-305" dirty="0">
                <a:latin typeface="Times New Roman"/>
                <a:cs typeface="Times New Roman"/>
              </a:rPr>
              <a:t> </a:t>
            </a:r>
            <a:r>
              <a:rPr sz="2400" dirty="0">
                <a:latin typeface="Times New Roman"/>
                <a:cs typeface="Times New Roman"/>
              </a:rPr>
              <a:t>or  diversion to create a hydraulic</a:t>
            </a:r>
            <a:r>
              <a:rPr sz="2400" spc="-105" dirty="0">
                <a:latin typeface="Times New Roman"/>
                <a:cs typeface="Times New Roman"/>
              </a:rPr>
              <a:t> </a:t>
            </a:r>
            <a:r>
              <a:rPr sz="2400" dirty="0">
                <a:latin typeface="Times New Roman"/>
                <a:cs typeface="Times New Roman"/>
              </a:rPr>
              <a:t>head.</a:t>
            </a:r>
            <a:endParaRPr sz="2400">
              <a:latin typeface="Times New Roman"/>
              <a:cs typeface="Times New Roman"/>
            </a:endParaRPr>
          </a:p>
          <a:p>
            <a:pPr marL="508000" indent="-495934">
              <a:lnSpc>
                <a:spcPct val="100000"/>
              </a:lnSpc>
              <a:spcBef>
                <a:spcPts val="1440"/>
              </a:spcBef>
              <a:buFont typeface="Arial"/>
              <a:buChar char="•"/>
              <a:tabLst>
                <a:tab pos="508000" algn="l"/>
                <a:tab pos="508634" algn="l"/>
              </a:tabLst>
            </a:pPr>
            <a:r>
              <a:rPr sz="2400" spc="-35" dirty="0">
                <a:latin typeface="Times New Roman"/>
                <a:cs typeface="Times New Roman"/>
              </a:rPr>
              <a:t>Dam’s </a:t>
            </a:r>
            <a:r>
              <a:rPr sz="2400" dirty="0">
                <a:latin typeface="Times New Roman"/>
                <a:cs typeface="Times New Roman"/>
              </a:rPr>
              <a:t>are generally </a:t>
            </a:r>
            <a:r>
              <a:rPr sz="2400" spc="-5" dirty="0">
                <a:latin typeface="Times New Roman"/>
                <a:cs typeface="Times New Roman"/>
              </a:rPr>
              <a:t>made </a:t>
            </a:r>
            <a:r>
              <a:rPr sz="2400" dirty="0">
                <a:latin typeface="Times New Roman"/>
                <a:cs typeface="Times New Roman"/>
              </a:rPr>
              <a:t>of concrete, </a:t>
            </a:r>
            <a:r>
              <a:rPr sz="2400" spc="-5" dirty="0">
                <a:latin typeface="Times New Roman"/>
                <a:cs typeface="Times New Roman"/>
              </a:rPr>
              <a:t>Stone</a:t>
            </a:r>
            <a:r>
              <a:rPr sz="2400" spc="-45" dirty="0">
                <a:latin typeface="Times New Roman"/>
                <a:cs typeface="Times New Roman"/>
              </a:rPr>
              <a:t> </a:t>
            </a:r>
            <a:r>
              <a:rPr sz="2400" spc="-25" dirty="0">
                <a:latin typeface="Times New Roman"/>
                <a:cs typeface="Times New Roman"/>
              </a:rPr>
              <a:t>masory,</a:t>
            </a:r>
            <a:endParaRPr sz="2400">
              <a:latin typeface="Times New Roman"/>
              <a:cs typeface="Times New Roman"/>
            </a:endParaRPr>
          </a:p>
          <a:p>
            <a:pPr marL="355600">
              <a:lnSpc>
                <a:spcPct val="100000"/>
              </a:lnSpc>
              <a:spcBef>
                <a:spcPts val="5"/>
              </a:spcBef>
            </a:pPr>
            <a:r>
              <a:rPr sz="2400" spc="-5" dirty="0">
                <a:latin typeface="Times New Roman"/>
                <a:cs typeface="Times New Roman"/>
              </a:rPr>
              <a:t>Rockfill </a:t>
            </a:r>
            <a:r>
              <a:rPr sz="2400" dirty="0">
                <a:latin typeface="Times New Roman"/>
                <a:cs typeface="Times New Roman"/>
              </a:rPr>
              <a:t>or</a:t>
            </a:r>
            <a:r>
              <a:rPr sz="2400" spc="-60" dirty="0">
                <a:latin typeface="Times New Roman"/>
                <a:cs typeface="Times New Roman"/>
              </a:rPr>
              <a:t> </a:t>
            </a:r>
            <a:r>
              <a:rPr sz="2400" spc="-20" dirty="0">
                <a:latin typeface="Times New Roman"/>
                <a:cs typeface="Times New Roman"/>
              </a:rPr>
              <a:t>Timber</a:t>
            </a:r>
            <a:endParaRPr sz="24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1012" y="73863"/>
            <a:ext cx="3863975" cy="514350"/>
          </a:xfrm>
          <a:prstGeom prst="rect">
            <a:avLst/>
          </a:prstGeom>
        </p:spPr>
        <p:txBody>
          <a:bodyPr vert="horz" wrap="square" lIns="0" tIns="13335" rIns="0" bIns="0" rtlCol="0">
            <a:spAutoFit/>
          </a:bodyPr>
          <a:lstStyle/>
          <a:p>
            <a:pPr marL="12700">
              <a:lnSpc>
                <a:spcPct val="100000"/>
              </a:lnSpc>
              <a:spcBef>
                <a:spcPts val="105"/>
              </a:spcBef>
            </a:pPr>
            <a:r>
              <a:rPr sz="3200" spc="-95" dirty="0"/>
              <a:t>T-G</a:t>
            </a:r>
            <a:r>
              <a:rPr sz="3200" spc="-55" dirty="0"/>
              <a:t> </a:t>
            </a:r>
            <a:r>
              <a:rPr sz="3200" spc="-30" dirty="0"/>
              <a:t>COMBINATION:-</a:t>
            </a:r>
            <a:endParaRPr sz="3200"/>
          </a:p>
        </p:txBody>
      </p:sp>
      <p:sp>
        <p:nvSpPr>
          <p:cNvPr id="3" name="object 3"/>
          <p:cNvSpPr txBox="1"/>
          <p:nvPr/>
        </p:nvSpPr>
        <p:spPr>
          <a:xfrm>
            <a:off x="535940" y="674878"/>
            <a:ext cx="7943850" cy="4902200"/>
          </a:xfrm>
          <a:prstGeom prst="rect">
            <a:avLst/>
          </a:prstGeom>
        </p:spPr>
        <p:txBody>
          <a:bodyPr vert="horz" wrap="square" lIns="0" tIns="85725" rIns="0" bIns="0" rtlCol="0">
            <a:spAutoFit/>
          </a:bodyPr>
          <a:lstStyle/>
          <a:p>
            <a:pPr marL="355600" marR="127635" indent="-342900">
              <a:lnSpc>
                <a:spcPct val="80000"/>
              </a:lnSpc>
              <a:spcBef>
                <a:spcPts val="675"/>
              </a:spcBef>
              <a:buFont typeface="Arial"/>
              <a:buChar char="•"/>
              <a:tabLst>
                <a:tab pos="354965" algn="l"/>
                <a:tab pos="355600" algn="l"/>
              </a:tabLst>
            </a:pPr>
            <a:r>
              <a:rPr sz="2400" spc="-15" dirty="0">
                <a:latin typeface="Times New Roman"/>
                <a:cs typeface="Times New Roman"/>
              </a:rPr>
              <a:t>Turbine </a:t>
            </a:r>
            <a:r>
              <a:rPr sz="2400" dirty="0">
                <a:latin typeface="Times New Roman"/>
                <a:cs typeface="Times New Roman"/>
              </a:rPr>
              <a:t>&amp; Generator </a:t>
            </a:r>
            <a:r>
              <a:rPr sz="2400" spc="-5" dirty="0">
                <a:latin typeface="Times New Roman"/>
                <a:cs typeface="Times New Roman"/>
              </a:rPr>
              <a:t>is </a:t>
            </a:r>
            <a:r>
              <a:rPr sz="2400" dirty="0">
                <a:latin typeface="Times New Roman"/>
                <a:cs typeface="Times New Roman"/>
              </a:rPr>
              <a:t>the </a:t>
            </a:r>
            <a:r>
              <a:rPr sz="2400" spc="-10" dirty="0">
                <a:latin typeface="Times New Roman"/>
                <a:cs typeface="Times New Roman"/>
              </a:rPr>
              <a:t>most </a:t>
            </a:r>
            <a:r>
              <a:rPr sz="2400" spc="-5" dirty="0">
                <a:latin typeface="Times New Roman"/>
                <a:cs typeface="Times New Roman"/>
              </a:rPr>
              <a:t>important </a:t>
            </a:r>
            <a:r>
              <a:rPr sz="2400" dirty="0">
                <a:latin typeface="Times New Roman"/>
                <a:cs typeface="Times New Roman"/>
              </a:rPr>
              <a:t>part of any power  plant</a:t>
            </a:r>
            <a:endParaRPr sz="2400">
              <a:latin typeface="Times New Roman"/>
              <a:cs typeface="Times New Roman"/>
            </a:endParaRPr>
          </a:p>
          <a:p>
            <a:pPr marL="355600" marR="651510" indent="-342900">
              <a:lnSpc>
                <a:spcPts val="2300"/>
              </a:lnSpc>
              <a:spcBef>
                <a:spcPts val="1425"/>
              </a:spcBef>
              <a:buFont typeface="Arial"/>
              <a:buChar char="•"/>
              <a:tabLst>
                <a:tab pos="501650" algn="l"/>
                <a:tab pos="502284" algn="l"/>
                <a:tab pos="4308475" algn="l"/>
                <a:tab pos="4832985" algn="l"/>
                <a:tab pos="5592445" algn="l"/>
                <a:tab pos="5998845" algn="l"/>
                <a:tab pos="6522084" algn="l"/>
              </a:tabLst>
            </a:pPr>
            <a:r>
              <a:rPr dirty="0"/>
              <a:t>	</a:t>
            </a:r>
            <a:r>
              <a:rPr sz="2400" dirty="0">
                <a:latin typeface="Times New Roman"/>
                <a:cs typeface="Times New Roman"/>
              </a:rPr>
              <a:t>This co</a:t>
            </a:r>
            <a:r>
              <a:rPr sz="2400" spc="-15" dirty="0">
                <a:latin typeface="Times New Roman"/>
                <a:cs typeface="Times New Roman"/>
              </a:rPr>
              <a:t>m</a:t>
            </a:r>
            <a:r>
              <a:rPr sz="2400" dirty="0">
                <a:latin typeface="Times New Roman"/>
                <a:cs typeface="Times New Roman"/>
              </a:rPr>
              <a:t>bina</a:t>
            </a:r>
            <a:r>
              <a:rPr sz="2400" spc="5" dirty="0">
                <a:latin typeface="Times New Roman"/>
                <a:cs typeface="Times New Roman"/>
              </a:rPr>
              <a:t>t</a:t>
            </a:r>
            <a:r>
              <a:rPr sz="2400" dirty="0">
                <a:latin typeface="Times New Roman"/>
                <a:cs typeface="Times New Roman"/>
              </a:rPr>
              <a:t>ion</a:t>
            </a:r>
            <a:r>
              <a:rPr sz="2400" spc="-20" dirty="0">
                <a:latin typeface="Times New Roman"/>
                <a:cs typeface="Times New Roman"/>
              </a:rPr>
              <a:t> </a:t>
            </a:r>
            <a:r>
              <a:rPr sz="2400" spc="-5" dirty="0">
                <a:latin typeface="Times New Roman"/>
                <a:cs typeface="Times New Roman"/>
              </a:rPr>
              <a:t>is</a:t>
            </a:r>
            <a:r>
              <a:rPr sz="2400" dirty="0">
                <a:latin typeface="Times New Roman"/>
                <a:cs typeface="Times New Roman"/>
              </a:rPr>
              <a:t> kno</a:t>
            </a:r>
            <a:r>
              <a:rPr sz="2400" spc="-10" dirty="0">
                <a:latin typeface="Times New Roman"/>
                <a:cs typeface="Times New Roman"/>
              </a:rPr>
              <a:t>w</a:t>
            </a:r>
            <a:r>
              <a:rPr sz="2400" dirty="0">
                <a:latin typeface="Times New Roman"/>
                <a:cs typeface="Times New Roman"/>
              </a:rPr>
              <a:t>n</a:t>
            </a:r>
            <a:r>
              <a:rPr sz="2400" spc="5" dirty="0">
                <a:latin typeface="Times New Roman"/>
                <a:cs typeface="Times New Roman"/>
              </a:rPr>
              <a:t> </a:t>
            </a:r>
            <a:r>
              <a:rPr sz="2400" spc="-5" dirty="0">
                <a:latin typeface="Times New Roman"/>
                <a:cs typeface="Times New Roman"/>
              </a:rPr>
              <a:t>as</a:t>
            </a:r>
            <a:r>
              <a:rPr sz="2400" dirty="0">
                <a:latin typeface="Times New Roman"/>
                <a:cs typeface="Times New Roman"/>
              </a:rPr>
              <a:t>	the	heart	of	</a:t>
            </a:r>
            <a:r>
              <a:rPr sz="2400" spc="5" dirty="0">
                <a:latin typeface="Times New Roman"/>
                <a:cs typeface="Times New Roman"/>
              </a:rPr>
              <a:t>t</a:t>
            </a:r>
            <a:r>
              <a:rPr sz="2400" dirty="0">
                <a:latin typeface="Times New Roman"/>
                <a:cs typeface="Times New Roman"/>
              </a:rPr>
              <a:t>he	power  plant.</a:t>
            </a:r>
            <a:endParaRPr sz="2400">
              <a:latin typeface="Times New Roman"/>
              <a:cs typeface="Times New Roman"/>
            </a:endParaRPr>
          </a:p>
          <a:p>
            <a:pPr marL="269875">
              <a:lnSpc>
                <a:spcPct val="100000"/>
              </a:lnSpc>
              <a:spcBef>
                <a:spcPts val="1160"/>
              </a:spcBef>
              <a:tabLst>
                <a:tab pos="2235200" algn="l"/>
              </a:tabLst>
            </a:pPr>
            <a:r>
              <a:rPr sz="3200" dirty="0">
                <a:latin typeface="Times New Roman"/>
                <a:cs typeface="Times New Roman"/>
              </a:rPr>
              <a:t>TURBINE	</a:t>
            </a:r>
            <a:r>
              <a:rPr sz="3200" spc="-5" dirty="0">
                <a:latin typeface="Times New Roman"/>
                <a:cs typeface="Times New Roman"/>
              </a:rPr>
              <a:t>:-</a:t>
            </a:r>
            <a:endParaRPr sz="3200">
              <a:latin typeface="Times New Roman"/>
              <a:cs typeface="Times New Roman"/>
            </a:endParaRPr>
          </a:p>
          <a:p>
            <a:pPr marL="355600" marR="5080" indent="-342900">
              <a:lnSpc>
                <a:spcPts val="2300"/>
              </a:lnSpc>
              <a:spcBef>
                <a:spcPts val="1440"/>
              </a:spcBef>
              <a:buFont typeface="Arial"/>
              <a:buChar char="•"/>
              <a:tabLst>
                <a:tab pos="354965" algn="l"/>
                <a:tab pos="355600" algn="l"/>
              </a:tabLst>
            </a:pPr>
            <a:r>
              <a:rPr sz="2400" spc="-15" dirty="0">
                <a:latin typeface="Times New Roman"/>
                <a:cs typeface="Times New Roman"/>
              </a:rPr>
              <a:t>Turbine </a:t>
            </a:r>
            <a:r>
              <a:rPr sz="2400" spc="-5" dirty="0">
                <a:latin typeface="Times New Roman"/>
                <a:cs typeface="Times New Roman"/>
              </a:rPr>
              <a:t>is </a:t>
            </a:r>
            <a:r>
              <a:rPr sz="2400" dirty="0">
                <a:latin typeface="Times New Roman"/>
                <a:cs typeface="Times New Roman"/>
              </a:rPr>
              <a:t>a very light fan like structure having </a:t>
            </a:r>
            <a:r>
              <a:rPr sz="2400" spc="-5" dirty="0">
                <a:latin typeface="Times New Roman"/>
                <a:cs typeface="Times New Roman"/>
              </a:rPr>
              <a:t>many  </a:t>
            </a:r>
            <a:r>
              <a:rPr sz="2400" spc="-10" dirty="0">
                <a:latin typeface="Times New Roman"/>
                <a:cs typeface="Times New Roman"/>
              </a:rPr>
              <a:t>number’s </a:t>
            </a:r>
            <a:r>
              <a:rPr sz="2400" dirty="0">
                <a:latin typeface="Times New Roman"/>
                <a:cs typeface="Times New Roman"/>
              </a:rPr>
              <a:t>of blades . It has an ability to rotate on its axis</a:t>
            </a:r>
            <a:r>
              <a:rPr sz="2400" spc="-130" dirty="0">
                <a:latin typeface="Times New Roman"/>
                <a:cs typeface="Times New Roman"/>
              </a:rPr>
              <a:t> </a:t>
            </a:r>
            <a:r>
              <a:rPr sz="2400" spc="-5" dirty="0">
                <a:latin typeface="Times New Roman"/>
                <a:cs typeface="Times New Roman"/>
              </a:rPr>
              <a:t>when  </a:t>
            </a:r>
            <a:r>
              <a:rPr sz="2400" dirty="0">
                <a:latin typeface="Times New Roman"/>
                <a:cs typeface="Times New Roman"/>
              </a:rPr>
              <a:t>water passes through</a:t>
            </a:r>
            <a:r>
              <a:rPr sz="2400" spc="-35" dirty="0">
                <a:latin typeface="Times New Roman"/>
                <a:cs typeface="Times New Roman"/>
              </a:rPr>
              <a:t> </a:t>
            </a:r>
            <a:r>
              <a:rPr sz="2400" dirty="0">
                <a:latin typeface="Times New Roman"/>
                <a:cs typeface="Times New Roman"/>
              </a:rPr>
              <a:t>it.</a:t>
            </a:r>
            <a:endParaRPr sz="2400">
              <a:latin typeface="Times New Roman"/>
              <a:cs typeface="Times New Roman"/>
            </a:endParaRPr>
          </a:p>
          <a:p>
            <a:pPr marL="269875">
              <a:lnSpc>
                <a:spcPct val="100000"/>
              </a:lnSpc>
              <a:spcBef>
                <a:spcPts val="1165"/>
              </a:spcBef>
            </a:pPr>
            <a:r>
              <a:rPr sz="3200" spc="-45" dirty="0">
                <a:latin typeface="Times New Roman"/>
                <a:cs typeface="Times New Roman"/>
              </a:rPr>
              <a:t>GENERATOR</a:t>
            </a:r>
            <a:r>
              <a:rPr sz="3200" spc="-20" dirty="0">
                <a:latin typeface="Times New Roman"/>
                <a:cs typeface="Times New Roman"/>
              </a:rPr>
              <a:t> </a:t>
            </a:r>
            <a:r>
              <a:rPr sz="3200" spc="-5" dirty="0">
                <a:latin typeface="Times New Roman"/>
                <a:cs typeface="Times New Roman"/>
              </a:rPr>
              <a:t>:-</a:t>
            </a:r>
            <a:endParaRPr sz="3200">
              <a:latin typeface="Times New Roman"/>
              <a:cs typeface="Times New Roman"/>
            </a:endParaRPr>
          </a:p>
          <a:p>
            <a:pPr marL="355600" marR="198120" indent="-342900">
              <a:lnSpc>
                <a:spcPct val="81300"/>
              </a:lnSpc>
              <a:spcBef>
                <a:spcPts val="1814"/>
              </a:spcBef>
              <a:buSzPct val="112500"/>
              <a:buFont typeface="Arial"/>
              <a:buChar char="•"/>
              <a:tabLst>
                <a:tab pos="440690" algn="l"/>
                <a:tab pos="441325" algn="l"/>
              </a:tabLst>
            </a:pPr>
            <a:r>
              <a:rPr dirty="0"/>
              <a:t>	</a:t>
            </a:r>
            <a:r>
              <a:rPr sz="2400" dirty="0">
                <a:latin typeface="Times New Roman"/>
                <a:cs typeface="Times New Roman"/>
              </a:rPr>
              <a:t>Generator </a:t>
            </a:r>
            <a:r>
              <a:rPr sz="2400" spc="-5" dirty="0">
                <a:latin typeface="Times New Roman"/>
                <a:cs typeface="Times New Roman"/>
              </a:rPr>
              <a:t>is </a:t>
            </a:r>
            <a:r>
              <a:rPr sz="2400" dirty="0">
                <a:latin typeface="Times New Roman"/>
                <a:cs typeface="Times New Roman"/>
              </a:rPr>
              <a:t>a device in which when there </a:t>
            </a:r>
            <a:r>
              <a:rPr sz="2400" spc="-5" dirty="0">
                <a:latin typeface="Times New Roman"/>
                <a:cs typeface="Times New Roman"/>
              </a:rPr>
              <a:t>is </a:t>
            </a:r>
            <a:r>
              <a:rPr sz="2400" dirty="0">
                <a:latin typeface="Times New Roman"/>
                <a:cs typeface="Times New Roman"/>
              </a:rPr>
              <a:t>rotation of</a:t>
            </a:r>
            <a:r>
              <a:rPr sz="2400" spc="-170" dirty="0">
                <a:latin typeface="Times New Roman"/>
                <a:cs typeface="Times New Roman"/>
              </a:rPr>
              <a:t> </a:t>
            </a:r>
            <a:r>
              <a:rPr sz="2400" dirty="0">
                <a:latin typeface="Times New Roman"/>
                <a:cs typeface="Times New Roman"/>
              </a:rPr>
              <a:t>coil  between the strong Magnetic Field then it produces an  Alternating</a:t>
            </a:r>
            <a:r>
              <a:rPr sz="2400" spc="-45" dirty="0">
                <a:latin typeface="Times New Roman"/>
                <a:cs typeface="Times New Roman"/>
              </a:rPr>
              <a:t> </a:t>
            </a:r>
            <a:r>
              <a:rPr sz="2400" dirty="0">
                <a:latin typeface="Times New Roman"/>
                <a:cs typeface="Times New Roman"/>
              </a:rPr>
              <a:t>Current.</a:t>
            </a:r>
            <a:endParaRPr sz="2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67000" y="1877567"/>
            <a:ext cx="3810000" cy="39620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642</Words>
  <Application>Microsoft Office PowerPoint</Application>
  <PresentationFormat>On-screen Show (4:3)</PresentationFormat>
  <Paragraphs>113</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 HYDRO  POWER PLANT</vt:lpstr>
      <vt:lpstr>CONTENTS</vt:lpstr>
      <vt:lpstr>INTRODUCTION</vt:lpstr>
      <vt:lpstr>HYDRO POWER PLANT IN PAKISTAN</vt:lpstr>
      <vt:lpstr>ESSENTIAL ELEMENT OF HYDRO  POWER PLANT</vt:lpstr>
      <vt:lpstr>PowerPoint Presentation</vt:lpstr>
      <vt:lpstr>CATCHMENTS AREA:-</vt:lpstr>
      <vt:lpstr>T-G COMBINATION:-</vt:lpstr>
      <vt:lpstr>PowerPoint Presentation</vt:lpstr>
      <vt:lpstr>DRAFT TUBE:-</vt:lpstr>
      <vt:lpstr>POWER HOUSE AND EQUIPMENT</vt:lpstr>
      <vt:lpstr>SLUDGE TANK</vt:lpstr>
      <vt:lpstr>WORKING</vt:lpstr>
      <vt:lpstr>COUNT...</vt:lpstr>
      <vt:lpstr>PowerPoint Presentation</vt:lpstr>
      <vt:lpstr>Power Plant Efficiency</vt:lpstr>
      <vt:lpstr>Coal vs. Hydro Kinetic Energy Conversion </vt:lpstr>
      <vt:lpstr>ADVANTAGE</vt:lpstr>
      <vt:lpstr>DISADVANTAGE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 NARAIN COLLEGE OF  TECHNOLOGY, BHOPAL</dc:title>
  <cp:lastModifiedBy>The Laptop Hut</cp:lastModifiedBy>
  <cp:revision>8</cp:revision>
  <dcterms:created xsi:type="dcterms:W3CDTF">2019-03-12T07:15:11Z</dcterms:created>
  <dcterms:modified xsi:type="dcterms:W3CDTF">2019-03-12T10:16:10Z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2016-11-22T00:00:00Z</vt:filetime>
  </property>
  <property fmtid="{D5CDD505-2E9C-101B-9397-08002B2CF9AE}" pid="3" name="Creator">
    <vt:lpwstr>Microsoft® PowerPoint® 2013</vt:lpwstr>
  </property>
  <property fmtid="{D5CDD505-2E9C-101B-9397-08002B2CF9AE}" pid="4" name="LastSaved">
    <vt:filetime>2019-03-12T00:00:00Z</vt:filetime>
  </property>
</Properties>
</file>