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58" r:id="rId6"/>
    <p:sldId id="267" r:id="rId7"/>
    <p:sldId id="260" r:id="rId8"/>
    <p:sldId id="261" r:id="rId9"/>
    <p:sldId id="270" r:id="rId10"/>
    <p:sldId id="262" r:id="rId11"/>
    <p:sldId id="263" r:id="rId12"/>
    <p:sldId id="264" r:id="rId13"/>
    <p:sldId id="271" r:id="rId14"/>
    <p:sldId id="266" r:id="rId15"/>
    <p:sldId id="272" r:id="rId16"/>
    <p:sldId id="265" r:id="rId17"/>
    <p:sldId id="268" r:id="rId1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A90BD-EB16-4131-8D41-78EE0E769F3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4C38A-2491-4CB0-97AC-31A9387A250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9B09A-9120-45EC-ACE7-031614618F2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4880670-239C-49BA-A416-033286BE7904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E79DD-149F-42F4-BB2D-5EE9C60F826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37657-5460-4938-BB43-ECC704C3BA3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1E9FC-1634-4FBF-BCE8-D0C093876CA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A4B29-AF43-49EF-BC0D-DF1B57358F6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6A0BF-721E-4DA0-9823-98900BCCC426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75A30-455A-45FC-B378-7D8C4695D7E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4E8F8-DB25-4D1F-9F07-C5D21B76D164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1BC88-70D1-4721-BDD9-6C8F92587ADD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503AB5-9539-4212-8D38-942453ABD10F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/>
              <a:t>Error in </a:t>
            </a:r>
            <a:r>
              <a:rPr lang="hu-HU" sz="4000"/>
              <a:t>F</a:t>
            </a:r>
            <a:r>
              <a:rPr lang="en-GB" sz="4000"/>
              <a:t>oreign </a:t>
            </a:r>
            <a:r>
              <a:rPr lang="hu-HU" sz="4000"/>
              <a:t>L</a:t>
            </a:r>
            <a:r>
              <a:rPr lang="en-GB" sz="4000"/>
              <a:t>anguage </a:t>
            </a:r>
            <a:r>
              <a:rPr lang="hu-HU" sz="4000"/>
              <a:t>L</a:t>
            </a:r>
            <a:r>
              <a:rPr lang="en-GB" sz="4000"/>
              <a:t>earning and the </a:t>
            </a:r>
            <a:r>
              <a:rPr lang="hu-HU" sz="4000"/>
              <a:t>C</a:t>
            </a:r>
            <a:r>
              <a:rPr lang="en-GB" sz="4000"/>
              <a:t>oncept of </a:t>
            </a:r>
            <a:r>
              <a:rPr lang="hu-HU" sz="4000"/>
              <a:t>I</a:t>
            </a:r>
            <a:r>
              <a:rPr lang="en-GB" sz="4000"/>
              <a:t>nterlanguage</a:t>
            </a:r>
            <a:endParaRPr lang="hu-HU" sz="4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  <a:p>
            <a:r>
              <a:rPr lang="hu-HU"/>
              <a:t>Dávid Gergely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/>
              <a:t>Current 1: Roots in Behaviourism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/>
              <a:t>L1 habits affect L2 habits: </a:t>
            </a:r>
            <a:r>
              <a:rPr lang="en-GB" b="1"/>
              <a:t>transfer </a:t>
            </a:r>
            <a:endParaRPr lang="hu-HU" b="1"/>
          </a:p>
          <a:p>
            <a:pPr marL="990600" lvl="1" indent="-533400">
              <a:lnSpc>
                <a:spcPct val="90000"/>
              </a:lnSpc>
            </a:pPr>
            <a:r>
              <a:rPr lang="en-GB"/>
              <a:t>Hunglish</a:t>
            </a:r>
            <a:r>
              <a:rPr lang="en-GB" b="1"/>
              <a:t> *</a:t>
            </a:r>
            <a:r>
              <a:rPr lang="en-GB" b="1" i="1"/>
              <a:t>I know to ski.</a:t>
            </a:r>
            <a:r>
              <a:rPr lang="en-GB" b="1"/>
              <a:t> vs. </a:t>
            </a:r>
            <a:r>
              <a:rPr lang="en-GB" b="1" i="1"/>
              <a:t>I can ski.</a:t>
            </a:r>
          </a:p>
          <a:p>
            <a:pPr marL="990600" lvl="1" indent="-533400">
              <a:lnSpc>
                <a:spcPct val="90000"/>
              </a:lnSpc>
            </a:pPr>
            <a:r>
              <a:rPr lang="en-GB"/>
              <a:t>Angry Engarian speaker:</a:t>
            </a:r>
            <a:r>
              <a:rPr lang="en-GB" b="1"/>
              <a:t> *</a:t>
            </a:r>
            <a:r>
              <a:rPr lang="en-GB" b="1" i="1"/>
              <a:t>Nem bírom, amikor nem húzod a súlyodat!</a:t>
            </a:r>
            <a:r>
              <a:rPr lang="en-GB"/>
              <a:t> </a:t>
            </a:r>
            <a:endParaRPr lang="hu-HU" b="1"/>
          </a:p>
          <a:p>
            <a:pPr marL="609600" indent="-609600">
              <a:lnSpc>
                <a:spcPct val="90000"/>
              </a:lnSpc>
            </a:pPr>
            <a:r>
              <a:rPr lang="en-GB" b="1"/>
              <a:t>Transfer theory:</a:t>
            </a:r>
            <a:r>
              <a:rPr lang="en-GB"/>
              <a:t> What was learnt earlier is the basis for further learning. </a:t>
            </a:r>
            <a:endParaRPr lang="hu-HU"/>
          </a:p>
          <a:p>
            <a:pPr marL="990600" lvl="1" indent="-533400">
              <a:lnSpc>
                <a:spcPct val="90000"/>
              </a:lnSpc>
            </a:pPr>
            <a:r>
              <a:rPr lang="en-GB"/>
              <a:t>Always takes place. </a:t>
            </a:r>
            <a:endParaRPr lang="hu-HU"/>
          </a:p>
          <a:p>
            <a:pPr marL="609600" indent="-609600">
              <a:lnSpc>
                <a:spcPct val="90000"/>
              </a:lnSpc>
            </a:pPr>
            <a:r>
              <a:rPr lang="en-GB" b="1"/>
              <a:t>Positive and negative transfer.</a:t>
            </a:r>
            <a:r>
              <a:rPr lang="en-GB"/>
              <a:t> </a:t>
            </a:r>
            <a:endParaRPr lang="hu-HU"/>
          </a:p>
          <a:p>
            <a:pPr marL="990600" lvl="1" indent="-533400">
              <a:lnSpc>
                <a:spcPct val="90000"/>
              </a:lnSpc>
            </a:pPr>
            <a:r>
              <a:rPr lang="en-GB"/>
              <a:t>Positive transfer: </a:t>
            </a:r>
            <a:r>
              <a:rPr lang="en-GB" i="1"/>
              <a:t>hétfőn</a:t>
            </a:r>
            <a:r>
              <a:rPr lang="en-GB"/>
              <a:t> - on Monday</a:t>
            </a:r>
            <a:endParaRPr lang="en-GB" b="1"/>
          </a:p>
          <a:p>
            <a:pPr marL="990600" lvl="1" indent="-533400">
              <a:lnSpc>
                <a:spcPct val="90000"/>
              </a:lnSpc>
            </a:pPr>
            <a:r>
              <a:rPr lang="en-GB"/>
              <a:t>Negative transfer: </a:t>
            </a:r>
            <a:r>
              <a:rPr lang="en-GB" i="1"/>
              <a:t>az angol órán</a:t>
            </a:r>
            <a:r>
              <a:rPr lang="en-GB"/>
              <a:t> *on the English lesson </a:t>
            </a:r>
            <a:endParaRPr 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b="1"/>
              <a:t>Chief tool:</a:t>
            </a:r>
            <a:r>
              <a:rPr lang="hu-HU" sz="4000"/>
              <a:t> </a:t>
            </a:r>
            <a:r>
              <a:rPr lang="en-GB" sz="4000" b="1"/>
              <a:t>Contrastive Analysis </a:t>
            </a:r>
            <a:endParaRPr lang="hu-HU" sz="4000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/>
              <a:t>CA</a:t>
            </a:r>
            <a:r>
              <a:rPr lang="hu-HU" sz="2800" b="1"/>
              <a:t> c</a:t>
            </a:r>
            <a:r>
              <a:rPr lang="en-GB" sz="2800" b="1"/>
              <a:t>ompares L1 and L2</a:t>
            </a:r>
            <a:r>
              <a:rPr lang="en-GB" sz="2800"/>
              <a:t>. Differences mark the difficulties, where negative transfer will take place. </a:t>
            </a:r>
            <a:endParaRPr lang="en-GB" sz="2800" b="1"/>
          </a:p>
          <a:p>
            <a:pPr>
              <a:lnSpc>
                <a:spcPct val="90000"/>
              </a:lnSpc>
            </a:pPr>
            <a:r>
              <a:rPr lang="en-GB" sz="2800" b="1"/>
              <a:t>Pedagogical motivation:</a:t>
            </a:r>
            <a:r>
              <a:rPr lang="en-GB" sz="2800"/>
              <a:t> CA to predict areas of difficulty so that teachers could focus only on them. </a:t>
            </a:r>
            <a:endParaRPr lang="hu-HU" sz="2800"/>
          </a:p>
          <a:p>
            <a:pPr>
              <a:lnSpc>
                <a:spcPct val="90000"/>
              </a:lnSpc>
            </a:pPr>
            <a:r>
              <a:rPr lang="en-GB" sz="2800" b="1"/>
              <a:t>Strong form of CA</a:t>
            </a:r>
            <a:r>
              <a:rPr lang="en-GB" sz="2800"/>
              <a:t>: Teachers only have to select these entrenched bad habits for the focus of their teaching and drill students out of them. </a:t>
            </a:r>
          </a:p>
          <a:p>
            <a:pPr>
              <a:lnSpc>
                <a:spcPct val="90000"/>
              </a:lnSpc>
            </a:pPr>
            <a:r>
              <a:rPr lang="en-GB" sz="2800"/>
              <a:t>Problems: </a:t>
            </a:r>
            <a:r>
              <a:rPr lang="en-GB" sz="2800" b="1"/>
              <a:t>Inaccurate predictions by CA</a:t>
            </a:r>
            <a:r>
              <a:rPr lang="en-GB" sz="2800"/>
              <a:t>.</a:t>
            </a:r>
            <a:endParaRPr lang="hu-HU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/>
              <a:t>Current 2</a:t>
            </a:r>
            <a:r>
              <a:rPr lang="hu-HU" sz="4000" b="1"/>
              <a:t>: Roots in C</a:t>
            </a:r>
            <a:r>
              <a:rPr lang="en-GB" sz="4000" b="1"/>
              <a:t>ognitvism: </a:t>
            </a:r>
            <a:br>
              <a:rPr lang="en-GB" sz="4000" b="1"/>
            </a:br>
            <a:endParaRPr lang="hu-HU" sz="4000" b="1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The learner is a </a:t>
            </a:r>
            <a:r>
              <a:rPr lang="en-GB" b="1"/>
              <a:t>thinking individual</a:t>
            </a:r>
            <a:r>
              <a:rPr lang="en-GB"/>
              <a:t>.</a:t>
            </a:r>
            <a:r>
              <a:rPr lang="en-GB" b="1"/>
              <a:t> </a:t>
            </a:r>
          </a:p>
          <a:p>
            <a:pPr>
              <a:lnSpc>
                <a:spcPct val="90000"/>
              </a:lnSpc>
            </a:pPr>
            <a:r>
              <a:rPr lang="hu-HU" b="1"/>
              <a:t>Processes </a:t>
            </a:r>
            <a:r>
              <a:rPr lang="hu-HU"/>
              <a:t>very similar to the acquisition of L1.</a:t>
            </a:r>
          </a:p>
          <a:p>
            <a:pPr lvl="1">
              <a:lnSpc>
                <a:spcPct val="90000"/>
              </a:lnSpc>
            </a:pPr>
            <a:r>
              <a:rPr lang="en-GB" b="1"/>
              <a:t>Hypothesis testing</a:t>
            </a:r>
            <a:r>
              <a:rPr lang="en-GB"/>
              <a:t> is the process responsible for the continual revision of the interlanguage system. </a:t>
            </a:r>
            <a:endParaRPr lang="hu-HU"/>
          </a:p>
          <a:p>
            <a:pPr lvl="2">
              <a:lnSpc>
                <a:spcPct val="90000"/>
              </a:lnSpc>
            </a:pPr>
            <a:r>
              <a:rPr lang="hu-HU"/>
              <a:t>I’m going to work…</a:t>
            </a:r>
          </a:p>
          <a:p>
            <a:pPr lvl="2">
              <a:lnSpc>
                <a:spcPct val="90000"/>
              </a:lnSpc>
            </a:pPr>
            <a:r>
              <a:rPr lang="hu-HU"/>
              <a:t>Do vs. make</a:t>
            </a:r>
          </a:p>
          <a:p>
            <a:pPr lvl="1">
              <a:lnSpc>
                <a:spcPct val="90000"/>
              </a:lnSpc>
            </a:pPr>
            <a:r>
              <a:rPr lang="hu-HU" b="1"/>
              <a:t>Overgeneralisation</a:t>
            </a:r>
          </a:p>
          <a:p>
            <a:pPr lvl="2">
              <a:lnSpc>
                <a:spcPct val="90000"/>
              </a:lnSpc>
            </a:pPr>
            <a:r>
              <a:rPr lang="en-GB"/>
              <a:t>Engarian *Add ide a késet. </a:t>
            </a:r>
            <a:endParaRPr lang="hu-HU"/>
          </a:p>
          <a:p>
            <a:pPr lvl="1">
              <a:lnSpc>
                <a:spcPct val="90000"/>
              </a:lnSpc>
            </a:pPr>
            <a:r>
              <a:rPr lang="hu-HU" b="1"/>
              <a:t>Simplification</a:t>
            </a:r>
          </a:p>
          <a:p>
            <a:pPr lvl="2">
              <a:lnSpc>
                <a:spcPct val="90000"/>
              </a:lnSpc>
            </a:pPr>
            <a:r>
              <a:rPr lang="en-GB"/>
              <a:t>L1: *Én vagyok a </a:t>
            </a:r>
            <a:r>
              <a:rPr lang="en-GB" b="1"/>
              <a:t>j</a:t>
            </a:r>
            <a:r>
              <a:rPr lang="en-GB"/>
              <a:t>ege</a:t>
            </a:r>
            <a:r>
              <a:rPr lang="en-GB" b="1"/>
              <a:t>j</a:t>
            </a:r>
            <a:r>
              <a:rPr lang="en-GB"/>
              <a:t>ősebb! </a:t>
            </a:r>
            <a:endParaRPr lang="hu-HU"/>
          </a:p>
          <a:p>
            <a:pPr lvl="1">
              <a:lnSpc>
                <a:spcPct val="90000"/>
              </a:lnSpc>
            </a:pPr>
            <a:endParaRPr lang="en-GB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b="1"/>
              <a:t>Chief tool:</a:t>
            </a:r>
            <a:r>
              <a:rPr lang="en-GB" sz="4000" b="1"/>
              <a:t> Error Analysis (EA)</a:t>
            </a:r>
            <a:r>
              <a:rPr lang="en-GB" sz="4000"/>
              <a:t>.</a:t>
            </a:r>
            <a:endParaRPr lang="hu-HU" sz="40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  <a:p>
            <a:r>
              <a:rPr lang="hu-HU"/>
              <a:t>To </a:t>
            </a:r>
            <a:r>
              <a:rPr lang="en-GB"/>
              <a:t>discover</a:t>
            </a:r>
            <a:r>
              <a:rPr lang="hu-HU"/>
              <a:t> </a:t>
            </a:r>
            <a:r>
              <a:rPr lang="en-GB"/>
              <a:t>and describ</a:t>
            </a:r>
            <a:r>
              <a:rPr lang="hu-HU"/>
              <a:t>e</a:t>
            </a:r>
            <a:r>
              <a:rPr lang="en-GB"/>
              <a:t> learners’ errors with the aim of understanding how learners process the second languag</a:t>
            </a:r>
            <a:r>
              <a:rPr lang="hu-HU"/>
              <a:t>e</a:t>
            </a:r>
            <a:r>
              <a:rPr lang="en-GB"/>
              <a:t>. </a:t>
            </a:r>
            <a:endParaRPr lang="hu-HU"/>
          </a:p>
          <a:p>
            <a:r>
              <a:rPr lang="en-GB"/>
              <a:t>Does not attempt to predict learner errors.</a:t>
            </a:r>
            <a:r>
              <a:rPr lang="en-GB" b="1"/>
              <a:t> </a:t>
            </a:r>
            <a:endParaRPr lang="hu-HU" b="1"/>
          </a:p>
          <a:p>
            <a:r>
              <a:rPr lang="en-GB" b="1"/>
              <a:t>Compares the learners’ interlanguage and L2.</a:t>
            </a:r>
            <a:endParaRPr lang="hu-HU" b="1"/>
          </a:p>
          <a:p>
            <a:endParaRPr lang="hu-H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647700"/>
          </a:xfrm>
        </p:spPr>
        <p:txBody>
          <a:bodyPr/>
          <a:lstStyle/>
          <a:p>
            <a:r>
              <a:rPr lang="hu-HU" sz="4000" b="1"/>
              <a:t>A</a:t>
            </a:r>
            <a:r>
              <a:rPr lang="en-US" sz="4000" b="1"/>
              <a:t> modern interlanguage theory</a:t>
            </a:r>
            <a:r>
              <a:rPr lang="en-GB" sz="4000"/>
              <a:t/>
            </a:r>
            <a:br>
              <a:rPr lang="en-GB" sz="4000"/>
            </a:br>
            <a:endParaRPr lang="hu-HU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2800" b="1"/>
              <a:t>Reappraisal of transfer: </a:t>
            </a:r>
            <a:r>
              <a:rPr lang="hu-HU" sz="2800"/>
              <a:t>E</a:t>
            </a:r>
            <a:r>
              <a:rPr lang="en-GB" sz="2800"/>
              <a:t>rror (or difficulty) as a multi-factor phenomenon.</a:t>
            </a:r>
          </a:p>
          <a:p>
            <a:pPr marL="533400" indent="-533400">
              <a:lnSpc>
                <a:spcPct val="80000"/>
              </a:lnSpc>
            </a:pPr>
            <a:r>
              <a:rPr lang="en-GB" sz="2800"/>
              <a:t>A </a:t>
            </a:r>
            <a:r>
              <a:rPr lang="en-GB" sz="2800" b="1"/>
              <a:t>hierarchy of difficulty</a:t>
            </a:r>
            <a:r>
              <a:rPr lang="en-GB" sz="2800"/>
              <a:t> may be established on the basis of L1-L2 comparisons. 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GB" sz="2400"/>
              <a:t>L</a:t>
            </a:r>
            <a:r>
              <a:rPr lang="hu-HU" sz="2400"/>
              <a:t>1</a:t>
            </a:r>
            <a:r>
              <a:rPr lang="en-GB" sz="2400"/>
              <a:t> has one form, whereas L</a:t>
            </a:r>
            <a:r>
              <a:rPr lang="hu-HU" sz="2400"/>
              <a:t>2</a:t>
            </a:r>
            <a:r>
              <a:rPr lang="en-GB" sz="2400"/>
              <a:t> has </a:t>
            </a:r>
            <a:r>
              <a:rPr lang="hu-HU" sz="2400"/>
              <a:t>two</a:t>
            </a:r>
            <a:r>
              <a:rPr lang="en-GB" sz="2400"/>
              <a:t>.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GB" sz="2400"/>
              <a:t>A category in L2 does not exist in L1.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GB" sz="2400"/>
              <a:t>A familiar category in L1 is absent in L2. </a:t>
            </a:r>
            <a:endParaRPr lang="hu-HU" sz="2400"/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hu-HU" sz="2400"/>
              <a:t>L1 has two forms and L2 has one.</a:t>
            </a:r>
            <a:r>
              <a:rPr lang="en-GB" sz="2400"/>
              <a:t>  </a:t>
            </a:r>
            <a:endParaRPr lang="en-GB" sz="2400" b="1"/>
          </a:p>
          <a:p>
            <a:pPr marL="533400" indent="-533400">
              <a:lnSpc>
                <a:spcPct val="80000"/>
              </a:lnSpc>
            </a:pPr>
            <a:r>
              <a:rPr lang="en-GB" sz="2800" b="1"/>
              <a:t>L1 transfer as learner strategy</a:t>
            </a:r>
            <a:r>
              <a:rPr lang="en-GB" sz="2800"/>
              <a:t>. </a:t>
            </a:r>
            <a:r>
              <a:rPr lang="hu-HU" sz="2800"/>
              <a:t>R</a:t>
            </a:r>
            <a:r>
              <a:rPr lang="en-GB" sz="2800"/>
              <a:t>esults from “borrowing” from L1 resources. </a:t>
            </a:r>
            <a:r>
              <a:rPr lang="hu-HU" sz="2800"/>
              <a:t>B</a:t>
            </a:r>
            <a:r>
              <a:rPr lang="en-GB" sz="2800"/>
              <a:t>uild</a:t>
            </a:r>
            <a:r>
              <a:rPr lang="hu-HU" sz="2800"/>
              <a:t>ing</a:t>
            </a:r>
            <a:r>
              <a:rPr lang="en-GB" sz="2800"/>
              <a:t> on previous learning. </a:t>
            </a:r>
            <a:endParaRPr lang="hu-HU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hu-HU" sz="4000" b="1"/>
              <a:t>T</a:t>
            </a:r>
            <a:r>
              <a:rPr lang="en-US" sz="4000" b="1"/>
              <a:t>ransfer</a:t>
            </a:r>
            <a:r>
              <a:rPr lang="hu-HU" sz="4000" b="1"/>
              <a:t> as multi-factor phenomenon</a:t>
            </a:r>
            <a:r>
              <a:rPr lang="en-US" sz="4000" b="1"/>
              <a:t> </a:t>
            </a:r>
            <a:r>
              <a:rPr lang="en-GB" sz="4000"/>
              <a:t/>
            </a:r>
            <a:br>
              <a:rPr lang="en-GB" sz="4000"/>
            </a:br>
            <a:endParaRPr lang="hu-HU" sz="40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/>
              <a:t>Transfer of training</a:t>
            </a:r>
            <a:r>
              <a:rPr lang="en-GB" sz="2800"/>
              <a:t> 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Hunglish *</a:t>
            </a:r>
            <a:r>
              <a:rPr lang="en-GB" sz="2400" i="1"/>
              <a:t>I'm ready (with the exercise).</a:t>
            </a:r>
            <a:r>
              <a:rPr lang="en-GB" sz="2400"/>
              <a:t> vs. </a:t>
            </a:r>
            <a:r>
              <a:rPr lang="en-GB" sz="2400" i="1"/>
              <a:t>I've finished.</a:t>
            </a:r>
            <a:r>
              <a:rPr lang="en-GB" sz="2400"/>
              <a:t> </a:t>
            </a:r>
            <a:endParaRPr lang="hu-HU" sz="2400"/>
          </a:p>
          <a:p>
            <a:pPr lvl="1">
              <a:lnSpc>
                <a:spcPct val="90000"/>
              </a:lnSpc>
            </a:pPr>
            <a:r>
              <a:rPr lang="en-GB" sz="2400"/>
              <a:t>Engarian *Tegnap </a:t>
            </a:r>
            <a:r>
              <a:rPr lang="en-GB" sz="2400" i="1"/>
              <a:t>el adtam</a:t>
            </a:r>
            <a:r>
              <a:rPr lang="en-GB" sz="2400"/>
              <a:t> az automat, és </a:t>
            </a:r>
            <a:r>
              <a:rPr lang="en-GB" sz="2400" i="1"/>
              <a:t>meg vetem</a:t>
            </a:r>
            <a:r>
              <a:rPr lang="en-GB" sz="2400"/>
              <a:t> az ujat.</a:t>
            </a:r>
            <a:endParaRPr lang="en-GB" sz="2400" b="1"/>
          </a:p>
          <a:p>
            <a:pPr>
              <a:lnSpc>
                <a:spcPct val="90000"/>
              </a:lnSpc>
            </a:pPr>
            <a:r>
              <a:rPr lang="en-GB" sz="2800" b="1"/>
              <a:t>Transfer of strategies of L2 learning</a:t>
            </a:r>
            <a:r>
              <a:rPr lang="en-GB" sz="2800"/>
              <a:t> </a:t>
            </a:r>
          </a:p>
          <a:p>
            <a:pPr lvl="1">
              <a:lnSpc>
                <a:spcPct val="90000"/>
              </a:lnSpc>
            </a:pPr>
            <a:r>
              <a:rPr lang="en-GB" sz="2400"/>
              <a:t>Hunglish *</a:t>
            </a:r>
            <a:r>
              <a:rPr lang="en-GB" sz="2400" i="1"/>
              <a:t>We were spending the night there. We were walking around</a:t>
            </a:r>
            <a:r>
              <a:rPr lang="en-GB" sz="2400"/>
              <a:t>. </a:t>
            </a:r>
            <a:endParaRPr lang="en-GB" sz="2400" b="1"/>
          </a:p>
          <a:p>
            <a:pPr>
              <a:lnSpc>
                <a:spcPct val="90000"/>
              </a:lnSpc>
            </a:pPr>
            <a:r>
              <a:rPr lang="en-GB" sz="2800" b="1"/>
              <a:t>Transfer of strategies of L2</a:t>
            </a:r>
            <a:r>
              <a:rPr lang="hu-HU" sz="2800" b="1"/>
              <a:t> </a:t>
            </a:r>
            <a:r>
              <a:rPr lang="en-GB" sz="2800" b="1"/>
              <a:t>communication </a:t>
            </a:r>
            <a:r>
              <a:rPr lang="en-GB" sz="2800"/>
              <a:t> </a:t>
            </a:r>
            <a:endParaRPr lang="hu-HU" sz="2800"/>
          </a:p>
          <a:p>
            <a:pPr lvl="1">
              <a:lnSpc>
                <a:spcPct val="90000"/>
              </a:lnSpc>
            </a:pPr>
            <a:r>
              <a:rPr lang="en-GB" sz="2400" i="1"/>
              <a:t>How are you?</a:t>
            </a:r>
            <a:r>
              <a:rPr lang="en-GB" sz="2400"/>
              <a:t> Hunglish: *</a:t>
            </a:r>
            <a:r>
              <a:rPr lang="en-GB" sz="2400" i="1"/>
              <a:t>Fine, thanks. It was such an awful day... </a:t>
            </a:r>
            <a:endParaRPr lang="hu-HU" sz="2400"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hu-HU"/>
              <a:t>Overview of interlanguage</a:t>
            </a:r>
          </a:p>
        </p:txBody>
      </p:sp>
      <p:graphicFrame>
        <p:nvGraphicFramePr>
          <p:cNvPr id="11329" name="Group 65"/>
          <p:cNvGraphicFramePr>
            <a:graphicFrameLocks noGrp="1"/>
          </p:cNvGraphicFramePr>
          <p:nvPr>
            <p:ph type="tbl" idx="1"/>
          </p:nvPr>
        </p:nvGraphicFramePr>
        <p:xfrm>
          <a:off x="0" y="1146175"/>
          <a:ext cx="9144000" cy="5447284"/>
        </p:xfrm>
        <a:graphic>
          <a:graphicData uri="http://schemas.openxmlformats.org/drawingml/2006/table">
            <a:tbl>
              <a:tblPr/>
              <a:tblGrid>
                <a:gridCol w="2051050"/>
                <a:gridCol w="4826000"/>
                <a:gridCol w="2266950"/>
              </a:tblGrid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Current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Processes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Behaviourism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nterference from the learner’s </a:t>
                      </a: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 tongue (L1)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transfer,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of training,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of L2 learning, 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of strategies to L1 communication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„L1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interference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”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(interlingual)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Cognitivism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evelopment of the learner’s foreign language competence</a:t>
                      </a:r>
                      <a:endParaRPr kumimoji="0" 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Overgeneralisation</a:t>
                      </a:r>
                      <a:endParaRPr kumimoji="0" lang="hu-H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implification </a:t>
                      </a:r>
                      <a:endParaRPr kumimoji="0" lang="hu-H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Regularisation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developmental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”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intralingual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3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voidance strategies learners use</a:t>
                      </a: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ifficult</a:t>
                      </a: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often results in the avoidance of error rather than the error itself. </a:t>
                      </a:r>
                      <a:endParaRPr kumimoji="0" lang="hu-H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easily observable error.</a:t>
                      </a: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Required reading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Gass, S.M. and Selinker, L. (1994) The role of the native language: An historical overview (Chapter 3). In: </a:t>
            </a:r>
            <a:r>
              <a:rPr lang="en-GB" u="sng"/>
              <a:t>Second Language Acquisition. An introductory course</a:t>
            </a:r>
            <a:r>
              <a:rPr lang="en-GB"/>
              <a:t>. </a:t>
            </a:r>
            <a:r>
              <a:rPr lang="hu-HU"/>
              <a:t>Hillsdale, NJ. Lawrence Erlbaum, </a:t>
            </a:r>
            <a:r>
              <a:rPr lang="en-GB"/>
              <a:t>pp. 53-78.</a:t>
            </a:r>
            <a:endParaRPr lang="hu-HU"/>
          </a:p>
          <a:p>
            <a:pPr>
              <a:lnSpc>
                <a:spcPct val="90000"/>
              </a:lnSpc>
            </a:pPr>
            <a:r>
              <a:rPr lang="en-GB"/>
              <a:t>Read any 5 (numbered) sections in Doughty, S. and Thompson, G. (1983) </a:t>
            </a:r>
            <a:r>
              <a:rPr lang="en-GB" u="sng"/>
              <a:t>Problem English</a:t>
            </a:r>
            <a:r>
              <a:rPr lang="en-GB"/>
              <a:t>, Tankönyvkiadó.</a:t>
            </a:r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US" sz="4000"/>
              <a:t>Communicative </a:t>
            </a:r>
            <a:r>
              <a:rPr lang="hu-HU" sz="4000"/>
              <a:t>L</a:t>
            </a:r>
            <a:r>
              <a:rPr lang="en-US" sz="4000"/>
              <a:t>anguage </a:t>
            </a:r>
            <a:r>
              <a:rPr lang="hu-HU" sz="4000"/>
              <a:t>T</a:t>
            </a:r>
            <a:r>
              <a:rPr lang="en-US" sz="4000"/>
              <a:t>eaching </a:t>
            </a:r>
            <a:endParaRPr lang="hu-HU" sz="4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Extreme view</a:t>
            </a:r>
            <a:r>
              <a:rPr lang="hu-HU" sz="2400" b="1"/>
              <a:t> 1</a:t>
            </a:r>
            <a:r>
              <a:rPr lang="en-US" sz="2400" b="1"/>
              <a:t>:</a:t>
            </a:r>
          </a:p>
          <a:p>
            <a:pPr>
              <a:lnSpc>
                <a:spcPct val="80000"/>
              </a:lnSpc>
            </a:pPr>
            <a:r>
              <a:rPr lang="en-GB" sz="2400"/>
              <a:t>“</a:t>
            </a:r>
            <a:r>
              <a:rPr lang="en-GB" sz="2400" i="1"/>
              <a:t>Is error correction necessary at all?</a:t>
            </a:r>
            <a:r>
              <a:rPr lang="en-GB" sz="2400"/>
              <a:t>” </a:t>
            </a:r>
          </a:p>
          <a:p>
            <a:pPr lvl="1">
              <a:lnSpc>
                <a:spcPct val="80000"/>
              </a:lnSpc>
            </a:pPr>
            <a:r>
              <a:rPr lang="hu-HU" sz="2000"/>
              <a:t>Indeed, f</a:t>
            </a:r>
            <a:r>
              <a:rPr lang="en-GB" sz="2000"/>
              <a:t>ew errors impede communication. According to the CEFR, errors that impede communication are not </a:t>
            </a:r>
            <a:r>
              <a:rPr lang="hu-HU" sz="2000"/>
              <a:t>(should not be) </a:t>
            </a:r>
            <a:r>
              <a:rPr lang="en-GB" sz="2000"/>
              <a:t>typical </a:t>
            </a:r>
            <a:r>
              <a:rPr lang="hu-HU" sz="2000"/>
              <a:t>above</a:t>
            </a:r>
            <a:r>
              <a:rPr lang="en-GB" sz="2000"/>
              <a:t> level B1.</a:t>
            </a:r>
            <a:r>
              <a:rPr lang="hu-HU" sz="2000"/>
              <a:t/>
            </a:r>
            <a:br>
              <a:rPr lang="hu-HU" sz="2000"/>
            </a:br>
            <a:endParaRPr lang="en-GB" sz="2000"/>
          </a:p>
          <a:p>
            <a:pPr lvl="1">
              <a:lnSpc>
                <a:spcPct val="80000"/>
              </a:lnSpc>
            </a:pPr>
            <a:r>
              <a:rPr lang="en-GB" sz="2000"/>
              <a:t>Many errors simply </a:t>
            </a:r>
            <a:r>
              <a:rPr lang="hu-HU" sz="2000"/>
              <a:t>appear to be </a:t>
            </a:r>
            <a:r>
              <a:rPr lang="en-GB" sz="2000"/>
              <a:t>“not nice”: no more than </a:t>
            </a:r>
            <a:r>
              <a:rPr lang="en-GB" sz="2000" b="1"/>
              <a:t>deviations from the linguistic norm</a:t>
            </a:r>
            <a:r>
              <a:rPr lang="en-GB" sz="2000"/>
              <a:t> that is taught.</a:t>
            </a:r>
          </a:p>
          <a:p>
            <a:pPr lvl="1">
              <a:lnSpc>
                <a:spcPct val="80000"/>
              </a:lnSpc>
            </a:pPr>
            <a:endParaRPr lang="hu-HU" sz="2000"/>
          </a:p>
          <a:p>
            <a:pPr>
              <a:lnSpc>
                <a:spcPct val="80000"/>
              </a:lnSpc>
            </a:pPr>
            <a:r>
              <a:rPr lang="en-US" sz="2400" b="1"/>
              <a:t>Extreme view</a:t>
            </a:r>
            <a:r>
              <a:rPr lang="hu-HU" sz="2400" b="1"/>
              <a:t> 2</a:t>
            </a:r>
            <a:r>
              <a:rPr lang="en-US" sz="2400" b="1"/>
              <a:t>:</a:t>
            </a:r>
          </a:p>
          <a:p>
            <a:pPr>
              <a:lnSpc>
                <a:spcPct val="80000"/>
              </a:lnSpc>
            </a:pPr>
            <a:r>
              <a:rPr lang="en-GB" sz="2400"/>
              <a:t>“</a:t>
            </a:r>
            <a:r>
              <a:rPr lang="en-GB" sz="2400" i="1"/>
              <a:t>Fluency matters; accuracy is secondary?</a:t>
            </a:r>
            <a:r>
              <a:rPr lang="en-GB" sz="2400"/>
              <a:t>” – </a:t>
            </a:r>
            <a:r>
              <a:rPr lang="hu-HU" sz="2400"/>
              <a:t>A </a:t>
            </a:r>
            <a:r>
              <a:rPr lang="en-GB" sz="2400"/>
              <a:t>completely utilitarian point of view</a:t>
            </a:r>
            <a:endParaRPr lang="hu-HU" sz="2400"/>
          </a:p>
          <a:p>
            <a:pPr>
              <a:lnSpc>
                <a:spcPct val="80000"/>
              </a:lnSpc>
              <a:buFontTx/>
              <a:buNone/>
            </a:pPr>
            <a:endParaRPr lang="hu-HU" sz="2400"/>
          </a:p>
          <a:p>
            <a:pPr>
              <a:lnSpc>
                <a:spcPct val="80000"/>
              </a:lnSpc>
            </a:pPr>
            <a:r>
              <a:rPr lang="en-GB" sz="2400"/>
              <a:t> … </a:t>
            </a:r>
            <a:r>
              <a:rPr lang="en-GB" sz="2400" b="1"/>
              <a:t>Then why all the fuss? Why bother? Stop teaching grammar!</a:t>
            </a:r>
            <a:endParaRPr lang="hu-H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362950" cy="1368425"/>
          </a:xfrm>
        </p:spPr>
        <p:txBody>
          <a:bodyPr/>
          <a:lstStyle/>
          <a:p>
            <a:pPr algn="l"/>
            <a:r>
              <a:rPr lang="hu-HU" sz="3600"/>
              <a:t>Errors rarely cause miscommunication because language (communication) is redundant. </a:t>
            </a:r>
            <a:br>
              <a:rPr lang="hu-HU" sz="3600"/>
            </a:br>
            <a:endParaRPr lang="hu-HU" sz="36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2800"/>
              <a:t>Why can we understand each other even over a cracking telephone line?</a:t>
            </a:r>
          </a:p>
          <a:p>
            <a:pPr>
              <a:lnSpc>
                <a:spcPct val="90000"/>
              </a:lnSpc>
            </a:pPr>
            <a:r>
              <a:rPr lang="hu-HU" sz="2800"/>
              <a:t>Why can we do cloze tests?</a:t>
            </a:r>
          </a:p>
          <a:p>
            <a:pPr>
              <a:lnSpc>
                <a:spcPct val="90000"/>
              </a:lnSpc>
            </a:pPr>
            <a:r>
              <a:rPr lang="hu-HU" sz="2800"/>
              <a:t>Why do native speakers „swallow” much grammatical information?</a:t>
            </a:r>
          </a:p>
          <a:p>
            <a:pPr lvl="2">
              <a:lnSpc>
                <a:spcPct val="90000"/>
              </a:lnSpc>
            </a:pPr>
            <a:r>
              <a:rPr lang="hu-HU" sz="2000"/>
              <a:t>Tenses and adverbs reinforce each other</a:t>
            </a:r>
          </a:p>
          <a:p>
            <a:pPr lvl="2">
              <a:lnSpc>
                <a:spcPct val="90000"/>
              </a:lnSpc>
            </a:pPr>
            <a:r>
              <a:rPr lang="hu-HU" sz="2000"/>
              <a:t>Repetition of the same/similar words provide lexical cohesion </a:t>
            </a:r>
          </a:p>
          <a:p>
            <a:pPr lvl="2">
              <a:lnSpc>
                <a:spcPct val="90000"/>
              </a:lnSpc>
            </a:pPr>
            <a:r>
              <a:rPr lang="hu-HU" sz="2000"/>
              <a:t>Context of situation can explain much. </a:t>
            </a:r>
          </a:p>
          <a:p>
            <a:pPr>
              <a:lnSpc>
                <a:spcPct val="90000"/>
              </a:lnSpc>
            </a:pPr>
            <a:r>
              <a:rPr lang="hu-HU" sz="2800"/>
              <a:t>Counterexample: No redundancy in Hear-Say cards.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</p:spPr>
        <p:txBody>
          <a:bodyPr/>
          <a:lstStyle/>
          <a:p>
            <a:r>
              <a:rPr lang="hu-HU"/>
              <a:t>Fluency </a:t>
            </a:r>
            <a:r>
              <a:rPr lang="hu-HU" u="sng"/>
              <a:t>and</a:t>
            </a:r>
            <a:r>
              <a:rPr lang="hu-HU"/>
              <a:t> accuracy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en-GB" sz="2800"/>
              <a:t>Fluency assumes accuracy: no fluency without accurate knowledge of </a:t>
            </a:r>
            <a:r>
              <a:rPr lang="hu-HU" sz="2800"/>
              <a:t>the language systems</a:t>
            </a:r>
          </a:p>
          <a:p>
            <a:pPr lvl="1"/>
            <a:r>
              <a:rPr lang="hu-HU" sz="2400"/>
              <a:t>Some or a degree of fluency and accuracy</a:t>
            </a:r>
          </a:p>
          <a:p>
            <a:pPr lvl="2"/>
            <a:r>
              <a:rPr lang="hu-HU" sz="2000"/>
              <a:t>The case of the baker in Flushing</a:t>
            </a:r>
          </a:p>
          <a:p>
            <a:pPr lvl="2"/>
            <a:r>
              <a:rPr lang="hu-HU" sz="2000"/>
              <a:t>The „lurker” in Sweden</a:t>
            </a:r>
          </a:p>
          <a:p>
            <a:pPr lvl="2"/>
            <a:r>
              <a:rPr lang="hu-HU" sz="2000"/>
              <a:t>The proverbial businessperson</a:t>
            </a:r>
          </a:p>
          <a:p>
            <a:pPr lvl="1"/>
            <a:r>
              <a:rPr lang="hu-HU" sz="2400"/>
              <a:t>Developing underlying competencies (Ági’s lecture) of grammar, vocabulary, phonology, etc. should result in fluent communication.</a:t>
            </a:r>
          </a:p>
          <a:p>
            <a:pPr lvl="2"/>
            <a:r>
              <a:rPr lang="hu-HU" sz="2000"/>
              <a:t>  Assumptions of CLT: Why sound discrimination tests are no longer used – sink vs. think  </a:t>
            </a:r>
            <a:endParaRPr lang="en-GB" sz="2000"/>
          </a:p>
          <a:p>
            <a:endParaRPr lang="hu-H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/>
              <a:t>More balanced views</a:t>
            </a:r>
            <a:r>
              <a:rPr lang="en-US" sz="4000"/>
              <a:t> </a:t>
            </a:r>
            <a:endParaRPr lang="hu-HU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/>
              <a:t>A</a:t>
            </a:r>
            <a:r>
              <a:rPr lang="en-US"/>
              <a:t>ccept the need for error correction. </a:t>
            </a:r>
          </a:p>
          <a:p>
            <a:r>
              <a:rPr lang="en-GB"/>
              <a:t>Teachers must have a </a:t>
            </a:r>
            <a:r>
              <a:rPr lang="hu-HU"/>
              <a:t>selective </a:t>
            </a:r>
            <a:r>
              <a:rPr lang="en-GB"/>
              <a:t>strategy to deal with errors. Must decide </a:t>
            </a:r>
            <a:endParaRPr lang="hu-HU"/>
          </a:p>
          <a:p>
            <a:pPr lvl="1"/>
            <a:r>
              <a:rPr lang="hu-HU"/>
              <a:t>whether to do correction, </a:t>
            </a:r>
          </a:p>
          <a:p>
            <a:pPr lvl="1"/>
            <a:r>
              <a:rPr lang="hu-HU"/>
              <a:t>and if so </a:t>
            </a:r>
            <a:r>
              <a:rPr lang="en-GB"/>
              <a:t>what</a:t>
            </a:r>
            <a:r>
              <a:rPr lang="hu-HU"/>
              <a:t> to correct</a:t>
            </a:r>
            <a:r>
              <a:rPr lang="en-GB"/>
              <a:t>, when and how to </a:t>
            </a:r>
            <a:r>
              <a:rPr lang="hu-HU"/>
              <a:t>do it</a:t>
            </a:r>
            <a:r>
              <a:rPr lang="en-GB"/>
              <a:t>.</a:t>
            </a:r>
          </a:p>
          <a:p>
            <a:r>
              <a:rPr lang="en-GB"/>
              <a:t>Insights from psychology, motivational studies, linguistics</a:t>
            </a:r>
            <a:r>
              <a:rPr lang="hu-HU"/>
              <a:t>,</a:t>
            </a:r>
            <a:r>
              <a:rPr lang="en-GB"/>
              <a:t> etc. </a:t>
            </a:r>
          </a:p>
          <a:p>
            <a:pPr lvl="1"/>
            <a:endParaRPr lang="hu-HU"/>
          </a:p>
          <a:p>
            <a:pPr lvl="1">
              <a:buFontTx/>
              <a:buNone/>
            </a:pPr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Teacher’s selective strategy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/>
              <a:t>Whether to deal with the error…</a:t>
            </a:r>
          </a:p>
          <a:p>
            <a:pPr lvl="1"/>
            <a:r>
              <a:rPr lang="hu-HU" sz="2400"/>
              <a:t>Yes, because error is right for the level (syllabus design, acquisition order studies) </a:t>
            </a:r>
          </a:p>
          <a:p>
            <a:pPr lvl="1"/>
            <a:r>
              <a:rPr lang="hu-HU" sz="2400"/>
              <a:t>Or no, because st knows this bit of grammar; it is only a production error (the long process of regularisation, SLA studies, linguistics)</a:t>
            </a:r>
          </a:p>
          <a:p>
            <a:pPr lvl="1"/>
            <a:r>
              <a:rPr lang="hu-HU" sz="2400"/>
              <a:t>No, because st cannot pay attention to it (psychology)</a:t>
            </a:r>
          </a:p>
          <a:p>
            <a:pPr lvl="1"/>
            <a:r>
              <a:rPr lang="hu-HU" sz="2400"/>
              <a:t>No, because immediate corrrection disrupts fluency-focused ecercises. (psychology and motivation studies)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GB" sz="4000" b="1"/>
              <a:t>Interlanguage (learner language)</a:t>
            </a:r>
            <a:endParaRPr lang="hu-HU" sz="4000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r>
              <a:rPr lang="hu-HU" sz="2800"/>
              <a:t>Structured systems that learners construct for themselves</a:t>
            </a:r>
          </a:p>
          <a:p>
            <a:pPr lvl="1"/>
            <a:r>
              <a:rPr lang="hu-HU" sz="2400"/>
              <a:t>permeable and dynamic</a:t>
            </a:r>
          </a:p>
          <a:p>
            <a:pPr lvl="1"/>
            <a:r>
              <a:rPr lang="hu-HU" sz="2400"/>
              <a:t>systematic (rules)</a:t>
            </a:r>
          </a:p>
          <a:p>
            <a:r>
              <a:rPr lang="hu-HU" sz="2800"/>
              <a:t>Hunglish, Spanglish, etc.</a:t>
            </a:r>
          </a:p>
          <a:p>
            <a:pPr lvl="1"/>
            <a:r>
              <a:rPr lang="en-GB" sz="2400"/>
              <a:t>“elementary Hunglish” </a:t>
            </a:r>
          </a:p>
          <a:p>
            <a:pPr lvl="1"/>
            <a:r>
              <a:rPr lang="en-GB" sz="2400"/>
              <a:t>“intermediate Hunglish”</a:t>
            </a:r>
          </a:p>
          <a:p>
            <a:pPr lvl="1"/>
            <a:r>
              <a:rPr lang="en-GB" sz="2400"/>
              <a:t>“advanced Hunglish” </a:t>
            </a:r>
            <a:endParaRPr lang="hu-HU" sz="2400"/>
          </a:p>
          <a:p>
            <a:r>
              <a:rPr lang="hu-HU" sz="2800"/>
              <a:t>And also: Engarian</a:t>
            </a:r>
          </a:p>
          <a:p>
            <a:r>
              <a:rPr lang="hu-HU" sz="2800"/>
              <a:t>Different labels for (roughly) the same: interlanguage samples and errors </a:t>
            </a:r>
            <a:endParaRPr lang="en-GB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</a:t>
            </a:r>
            <a:r>
              <a:rPr lang="en-GB"/>
              <a:t>he background</a:t>
            </a:r>
            <a:r>
              <a:rPr lang="hu-HU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/>
              <a:t>Two currents of thought</a:t>
            </a:r>
            <a:r>
              <a:rPr lang="en-GB" sz="2800"/>
              <a:t> </a:t>
            </a:r>
            <a:endParaRPr lang="hu-HU" sz="2800"/>
          </a:p>
          <a:p>
            <a:pPr lvl="1">
              <a:lnSpc>
                <a:spcPct val="90000"/>
              </a:lnSpc>
            </a:pPr>
            <a:r>
              <a:rPr lang="en-GB" sz="2400"/>
              <a:t>Current 1: Errors are bad habits transferred from the mother tongue. </a:t>
            </a:r>
            <a:r>
              <a:rPr lang="hu-HU" sz="2400"/>
              <a:t>Therefore</a:t>
            </a:r>
            <a:r>
              <a:rPr lang="en-GB" sz="2400"/>
              <a:t> stigmatised</a:t>
            </a:r>
            <a:r>
              <a:rPr lang="hu-HU" sz="2400"/>
              <a:t> and i</a:t>
            </a:r>
            <a:r>
              <a:rPr lang="en-GB" sz="2400"/>
              <a:t>mpl</a:t>
            </a:r>
            <a:r>
              <a:rPr lang="hu-HU" sz="2400"/>
              <a:t>y </a:t>
            </a:r>
            <a:r>
              <a:rPr lang="en-GB" sz="2400"/>
              <a:t>value judgement. </a:t>
            </a:r>
            <a:endParaRPr lang="hu-HU" sz="2400"/>
          </a:p>
          <a:p>
            <a:pPr lvl="1">
              <a:lnSpc>
                <a:spcPct val="90000"/>
              </a:lnSpc>
            </a:pPr>
            <a:r>
              <a:rPr lang="en-GB" sz="2400"/>
              <a:t>Current 2: Errors are </a:t>
            </a:r>
            <a:r>
              <a:rPr lang="hu-HU" sz="2400"/>
              <a:t>considered </a:t>
            </a:r>
            <a:r>
              <a:rPr lang="en-GB" sz="2400"/>
              <a:t>“stepping stones to learning”. They are useful because they show the language learner as a thinking individual who constructs his-her language to</a:t>
            </a:r>
            <a:r>
              <a:rPr lang="hu-HU" sz="2400"/>
              <a:t>wards a</a:t>
            </a:r>
            <a:r>
              <a:rPr lang="en-GB" sz="2400"/>
              <a:t> system in its own right.</a:t>
            </a:r>
            <a:r>
              <a:rPr lang="en-GB" sz="2400" b="1"/>
              <a:t> </a:t>
            </a:r>
            <a:endParaRPr lang="hu-HU" sz="2400"/>
          </a:p>
          <a:p>
            <a:pPr lvl="2">
              <a:lnSpc>
                <a:spcPct val="90000"/>
              </a:lnSpc>
            </a:pPr>
            <a:r>
              <a:rPr lang="en-US" sz="2000" b="1"/>
              <a:t>useful sources of learning  and quite revealing</a:t>
            </a:r>
            <a:endParaRPr lang="en-US" sz="2000"/>
          </a:p>
          <a:p>
            <a:pPr lvl="2">
              <a:lnSpc>
                <a:spcPct val="90000"/>
              </a:lnSpc>
            </a:pPr>
            <a:r>
              <a:rPr lang="en-US" sz="2000" b="1"/>
              <a:t>sometimes even funny</a:t>
            </a:r>
            <a:endParaRPr lang="hu-HU" sz="2000" b="1"/>
          </a:p>
          <a:p>
            <a:pPr>
              <a:lnSpc>
                <a:spcPct val="90000"/>
              </a:lnSpc>
            </a:pPr>
            <a:r>
              <a:rPr lang="hu-HU" sz="2800" b="1"/>
              <a:t>Errors cannot be fully explained on the basis of only one of these.</a:t>
            </a:r>
          </a:p>
          <a:p>
            <a:pPr>
              <a:lnSpc>
                <a:spcPct val="90000"/>
              </a:lnSpc>
            </a:pPr>
            <a:endParaRPr lang="hu-HU" sz="28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The Stepping Stones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hu-HU" b="1"/>
              <a:t>U</a:t>
            </a:r>
            <a:r>
              <a:rPr lang="en-GB" b="1"/>
              <a:t>seful sources of learning:</a:t>
            </a:r>
            <a:r>
              <a:rPr lang="en-GB"/>
              <a:t> </a:t>
            </a:r>
          </a:p>
          <a:p>
            <a:pPr marL="990600" lvl="1" indent="-533400">
              <a:lnSpc>
                <a:spcPct val="90000"/>
              </a:lnSpc>
            </a:pPr>
            <a:r>
              <a:rPr lang="en-GB"/>
              <a:t>Engarian *</a:t>
            </a:r>
            <a:r>
              <a:rPr lang="en-GB" i="1"/>
              <a:t>Hogy szereted?</a:t>
            </a:r>
            <a:r>
              <a:rPr lang="en-GB"/>
              <a:t> </a:t>
            </a:r>
            <a:endParaRPr lang="en-GB" b="1"/>
          </a:p>
          <a:p>
            <a:pPr marL="609600" indent="-609600">
              <a:lnSpc>
                <a:spcPct val="90000"/>
              </a:lnSpc>
            </a:pPr>
            <a:r>
              <a:rPr lang="hu-HU" b="1"/>
              <a:t>O</a:t>
            </a:r>
            <a:r>
              <a:rPr lang="en-GB" b="1"/>
              <a:t>ften quite revealing:</a:t>
            </a:r>
            <a:r>
              <a:rPr lang="en-GB"/>
              <a:t> I'm </a:t>
            </a:r>
            <a:r>
              <a:rPr lang="hu-HU"/>
              <a:t>driving</a:t>
            </a:r>
            <a:r>
              <a:rPr lang="en-GB"/>
              <a:t> to work at eight tomorrow: to+infinitive or prep.+noun? </a:t>
            </a:r>
          </a:p>
          <a:p>
            <a:pPr marL="990600" lvl="1" indent="-533400">
              <a:lnSpc>
                <a:spcPct val="90000"/>
              </a:lnSpc>
            </a:pPr>
            <a:r>
              <a:rPr lang="en-GB"/>
              <a:t>Engarian *</a:t>
            </a:r>
            <a:r>
              <a:rPr lang="en-GB" i="1"/>
              <a:t>Halnap nyolckor megyek </a:t>
            </a:r>
            <a:r>
              <a:rPr lang="hu-HU" i="1"/>
              <a:t>a </a:t>
            </a:r>
            <a:r>
              <a:rPr lang="en-GB" i="1"/>
              <a:t>munkához.</a:t>
            </a:r>
            <a:endParaRPr lang="en-GB" b="1" i="1"/>
          </a:p>
          <a:p>
            <a:pPr marL="609600" indent="-609600">
              <a:lnSpc>
                <a:spcPct val="90000"/>
              </a:lnSpc>
            </a:pPr>
            <a:r>
              <a:rPr lang="hu-HU" b="1"/>
              <a:t>S</a:t>
            </a:r>
            <a:r>
              <a:rPr lang="en-GB" b="1"/>
              <a:t>ometimes even funny:</a:t>
            </a:r>
            <a:r>
              <a:rPr lang="en-GB"/>
              <a:t> Engarian *</a:t>
            </a:r>
            <a:r>
              <a:rPr lang="en-GB" i="1"/>
              <a:t>szóemésztö </a:t>
            </a:r>
            <a:r>
              <a:rPr lang="en-GB"/>
              <a:t>*</a:t>
            </a:r>
            <a:r>
              <a:rPr lang="en-GB" i="1"/>
              <a:t>Sötét sört kérek</a:t>
            </a:r>
            <a:r>
              <a:rPr lang="hu-HU" i="1"/>
              <a:t>!</a:t>
            </a:r>
            <a:r>
              <a:rPr lang="en-GB"/>
              <a:t> </a:t>
            </a:r>
            <a:endParaRPr 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1159</Words>
  <Application>Microsoft Office PowerPoint</Application>
  <PresentationFormat>On-screen Show (4:3)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Alapértelmezett terv</vt:lpstr>
      <vt:lpstr>Error in Foreign Language Learning and the Concept of Interlanguage</vt:lpstr>
      <vt:lpstr>Communicative Language Teaching </vt:lpstr>
      <vt:lpstr>Errors rarely cause miscommunication because language (communication) is redundant.  </vt:lpstr>
      <vt:lpstr>Fluency and accuracy</vt:lpstr>
      <vt:lpstr>More balanced views </vt:lpstr>
      <vt:lpstr>Teacher’s selective strategy</vt:lpstr>
      <vt:lpstr>Interlanguage (learner language)</vt:lpstr>
      <vt:lpstr>The background </vt:lpstr>
      <vt:lpstr>The Stepping Stones</vt:lpstr>
      <vt:lpstr>Current 1: Roots in Behaviourism</vt:lpstr>
      <vt:lpstr>Chief tool: Contrastive Analysis </vt:lpstr>
      <vt:lpstr>Current 2: Roots in Cognitvism:  </vt:lpstr>
      <vt:lpstr>Chief tool: Error Analysis (EA).</vt:lpstr>
      <vt:lpstr>A modern interlanguage theory </vt:lpstr>
      <vt:lpstr>Transfer as multi-factor phenomenon  </vt:lpstr>
      <vt:lpstr>Overview of interlanguage</vt:lpstr>
      <vt:lpstr>Required reading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in foreign language learning and the concept of interlanguage.</dc:title>
  <dc:creator>User</dc:creator>
  <cp:lastModifiedBy>DELL</cp:lastModifiedBy>
  <cp:revision>21</cp:revision>
  <dcterms:created xsi:type="dcterms:W3CDTF">2009-10-07T20:27:00Z</dcterms:created>
  <dcterms:modified xsi:type="dcterms:W3CDTF">2018-05-16T09:45:54Z</dcterms:modified>
</cp:coreProperties>
</file>