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FB96C-F0C1-41CE-A49B-3BFDE79E88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9110B-F55C-44FF-9273-A11308924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86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9110B-F55C-44FF-9273-A11308924ED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5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10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22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8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8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0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93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89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31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0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0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3CEE2-E3AC-4BC3-A4CD-BBC2A066334F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E6DD7-5A6C-4FF3-9FAB-60CA1B14BD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3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3055" y="698752"/>
            <a:ext cx="9144000" cy="147099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Tests for adulterants of milk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ow to check if milk and milk products are adulterate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036" y="2452533"/>
            <a:ext cx="5112328" cy="329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04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Common parameters </a:t>
            </a:r>
            <a:r>
              <a:rPr lang="en-US" b="1" dirty="0" smtClean="0"/>
              <a:t>to </a:t>
            </a:r>
            <a:r>
              <a:rPr lang="en-US" b="1" dirty="0"/>
              <a:t>evaluate milk quality</a:t>
            </a:r>
            <a:r>
              <a:rPr lang="en-US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parameters that are checked to evaluate milk quality </a:t>
            </a:r>
            <a:r>
              <a:rPr lang="en-US" dirty="0" smtClean="0"/>
              <a:t>are-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Fat percentage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SNF (solid-not-fat) percentage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Protein content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Freezing point</a:t>
            </a:r>
          </a:p>
          <a:p>
            <a:pPr marL="0" indent="0">
              <a:buNone/>
            </a:pPr>
            <a:r>
              <a:rPr lang="en-US" dirty="0" smtClean="0"/>
              <a:t>Adulterants </a:t>
            </a:r>
            <a:r>
              <a:rPr lang="en-US" dirty="0"/>
              <a:t>are added in milk to increase these parameters, thereby increasing the milk quality in dishonest </a:t>
            </a:r>
            <a:r>
              <a:rPr lang="en-US" dirty="0" smtClean="0"/>
              <a:t>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6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Adulterants </a:t>
            </a:r>
            <a:r>
              <a:rPr lang="en-US" b="1" dirty="0" smtClean="0"/>
              <a:t>added </a:t>
            </a:r>
            <a:r>
              <a:rPr lang="en-US" b="1" dirty="0"/>
              <a:t>in milk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0262"/>
            <a:ext cx="10797209" cy="499365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ane </a:t>
            </a:r>
            <a:r>
              <a:rPr lang="en-US" dirty="0">
                <a:solidFill>
                  <a:srgbClr val="00B050"/>
                </a:solidFill>
              </a:rPr>
              <a:t>sugar, starch, sulfate salts, urea and common salts </a:t>
            </a:r>
            <a:r>
              <a:rPr lang="en-US" dirty="0"/>
              <a:t>are added to increase </a:t>
            </a:r>
            <a:r>
              <a:rPr lang="en-US" dirty="0">
                <a:solidFill>
                  <a:srgbClr val="FF0000"/>
                </a:solidFill>
              </a:rPr>
              <a:t>solid-not-fat (SNF).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Urea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/>
              <a:t>being a natural constituent of raw milk, </a:t>
            </a:r>
            <a:r>
              <a:rPr lang="en-US" dirty="0" smtClean="0"/>
              <a:t>Commercial </a:t>
            </a:r>
            <a:r>
              <a:rPr lang="en-US" dirty="0"/>
              <a:t>urea is added to milk to increase </a:t>
            </a:r>
            <a:r>
              <a:rPr lang="en-US" dirty="0">
                <a:solidFill>
                  <a:srgbClr val="FF0000"/>
                </a:solidFill>
              </a:rPr>
              <a:t>non-protein nitrogen content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melamine </a:t>
            </a:r>
            <a:r>
              <a:rPr lang="en-US" dirty="0"/>
              <a:t>is added to increase </a:t>
            </a:r>
            <a:r>
              <a:rPr lang="en-US" dirty="0">
                <a:solidFill>
                  <a:srgbClr val="FF0000"/>
                </a:solidFill>
              </a:rPr>
              <a:t>protein content falsely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Ammonium </a:t>
            </a:r>
            <a:r>
              <a:rPr lang="en-US" dirty="0" err="1">
                <a:solidFill>
                  <a:srgbClr val="00B050"/>
                </a:solidFill>
              </a:rPr>
              <a:t>sulphate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is added to increase the lactometer reading by maintaining the density </a:t>
            </a:r>
            <a:r>
              <a:rPr lang="en-US" dirty="0">
                <a:solidFill>
                  <a:srgbClr val="FF0000"/>
                </a:solidFill>
              </a:rPr>
              <a:t>of diluted milk.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Formalin</a:t>
            </a:r>
            <a:r>
              <a:rPr lang="en-US" dirty="0">
                <a:solidFill>
                  <a:srgbClr val="00B050"/>
                </a:solidFill>
              </a:rPr>
              <a:t>, Salicylic acid, Benzoic acid and Hydrogen peroxide </a:t>
            </a:r>
            <a:r>
              <a:rPr lang="en-US" dirty="0"/>
              <a:t>act as preservatives and increase the </a:t>
            </a:r>
            <a:r>
              <a:rPr lang="en-US" dirty="0">
                <a:solidFill>
                  <a:srgbClr val="FF0000"/>
                </a:solidFill>
              </a:rPr>
              <a:t>shelf life of the milk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milk </a:t>
            </a:r>
            <a:r>
              <a:rPr lang="en-US" dirty="0">
                <a:solidFill>
                  <a:srgbClr val="FF0000"/>
                </a:solidFill>
              </a:rPr>
              <a:t>fat </a:t>
            </a:r>
            <a:r>
              <a:rPr lang="en-US" dirty="0"/>
              <a:t>is very expensive, some manufacturers of milk and dairy products remove milk fat for additional financial gain and compensate it by adding </a:t>
            </a:r>
            <a:r>
              <a:rPr lang="en-US" dirty="0">
                <a:solidFill>
                  <a:srgbClr val="00B050"/>
                </a:solidFill>
              </a:rPr>
              <a:t>non-milk fat such as vegetable oil.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Detergents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are added to emulsify and dissolve the oil in water giving a frothy solution, which is the </a:t>
            </a:r>
            <a:r>
              <a:rPr lang="en-US" dirty="0">
                <a:solidFill>
                  <a:srgbClr val="FF0000"/>
                </a:solidFill>
              </a:rPr>
              <a:t>desired characteristics of </a:t>
            </a:r>
            <a:r>
              <a:rPr lang="en-US" dirty="0" smtClean="0">
                <a:solidFill>
                  <a:srgbClr val="FF0000"/>
                </a:solidFill>
              </a:rPr>
              <a:t>milk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4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Adulterants Impact on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ingestion of </a:t>
            </a:r>
            <a:r>
              <a:rPr lang="en-US" dirty="0">
                <a:solidFill>
                  <a:srgbClr val="FF0000"/>
                </a:solidFill>
              </a:rPr>
              <a:t>melamine</a:t>
            </a:r>
            <a:r>
              <a:rPr lang="en-US" dirty="0"/>
              <a:t> at levels above the safety limit can </a:t>
            </a:r>
            <a:r>
              <a:rPr lang="en-US" dirty="0">
                <a:solidFill>
                  <a:srgbClr val="00B050"/>
                </a:solidFill>
              </a:rPr>
              <a:t>induce renal failure and death in infants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Peroxides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nd Detergents </a:t>
            </a:r>
            <a:r>
              <a:rPr lang="en-US" dirty="0" smtClean="0"/>
              <a:t>in </a:t>
            </a:r>
            <a:r>
              <a:rPr lang="en-US" dirty="0"/>
              <a:t>milk can </a:t>
            </a:r>
            <a:r>
              <a:rPr lang="en-US" dirty="0">
                <a:solidFill>
                  <a:srgbClr val="00B050"/>
                </a:solidFill>
              </a:rPr>
              <a:t>cause gastro-intestinal complications</a:t>
            </a:r>
            <a:r>
              <a:rPr lang="en-US" dirty="0"/>
              <a:t>, which can lead to </a:t>
            </a:r>
            <a:r>
              <a:rPr lang="en-US" dirty="0">
                <a:solidFill>
                  <a:srgbClr val="00B050"/>
                </a:solidFill>
              </a:rPr>
              <a:t>gastritis and inflammation of the intestine.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Excessive </a:t>
            </a:r>
            <a:r>
              <a:rPr lang="en-US" dirty="0">
                <a:solidFill>
                  <a:srgbClr val="FF0000"/>
                </a:solidFill>
              </a:rPr>
              <a:t>starch </a:t>
            </a:r>
            <a:r>
              <a:rPr lang="en-US" dirty="0"/>
              <a:t>in the milk can cause </a:t>
            </a:r>
            <a:r>
              <a:rPr lang="en-US" dirty="0">
                <a:solidFill>
                  <a:srgbClr val="00B050"/>
                </a:solidFill>
              </a:rPr>
              <a:t>diarrhea </a:t>
            </a:r>
            <a:r>
              <a:rPr lang="en-US" dirty="0"/>
              <a:t>due to the effects of undigested starch in </a:t>
            </a:r>
            <a:r>
              <a:rPr lang="en-US" dirty="0">
                <a:solidFill>
                  <a:srgbClr val="00B050"/>
                </a:solidFill>
              </a:rPr>
              <a:t>colon</a:t>
            </a:r>
            <a:r>
              <a:rPr lang="en-US" dirty="0"/>
              <a:t>, however, accumulated starch in the body may prove very fatal for diabetic </a:t>
            </a:r>
            <a:r>
              <a:rPr lang="en-US" dirty="0" smtClean="0"/>
              <a:t>patients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Urea</a:t>
            </a:r>
            <a:r>
              <a:rPr lang="en-US" dirty="0" smtClean="0"/>
              <a:t> </a:t>
            </a:r>
            <a:r>
              <a:rPr lang="en-US" dirty="0"/>
              <a:t>in milk </a:t>
            </a:r>
            <a:r>
              <a:rPr lang="en-US" dirty="0">
                <a:solidFill>
                  <a:srgbClr val="00B050"/>
                </a:solidFill>
              </a:rPr>
              <a:t>overburdens the kidneys </a:t>
            </a:r>
            <a:r>
              <a:rPr lang="en-US" dirty="0"/>
              <a:t>as they have to filter out more urea content from the body 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arbonate </a:t>
            </a:r>
            <a:r>
              <a:rPr lang="en-US" dirty="0">
                <a:solidFill>
                  <a:srgbClr val="FF0000"/>
                </a:solidFill>
              </a:rPr>
              <a:t>and bicarbonates </a:t>
            </a:r>
            <a:r>
              <a:rPr lang="en-US" dirty="0"/>
              <a:t>might cause disruption in </a:t>
            </a:r>
            <a:r>
              <a:rPr lang="en-US" dirty="0">
                <a:solidFill>
                  <a:srgbClr val="00B050"/>
                </a:solidFill>
              </a:rPr>
              <a:t>hormone signaling </a:t>
            </a:r>
            <a:r>
              <a:rPr lang="en-US" dirty="0"/>
              <a:t>that regulate development and reproduction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5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Detection of water in milk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9949070" cy="5032375"/>
          </a:xfrm>
        </p:spPr>
        <p:txBody>
          <a:bodyPr/>
          <a:lstStyle/>
          <a:p>
            <a:r>
              <a:rPr lang="en-US" dirty="0"/>
              <a:t>Put a drop of milk on a polished slanting surface. </a:t>
            </a:r>
            <a:endParaRPr lang="en-US" dirty="0" smtClean="0"/>
          </a:p>
          <a:p>
            <a:r>
              <a:rPr lang="en-US" dirty="0" smtClean="0"/>
              <a:t>Pure </a:t>
            </a:r>
            <a:r>
              <a:rPr lang="en-US" dirty="0"/>
              <a:t>milk either stays or flows slowly leaving a </a:t>
            </a:r>
            <a:r>
              <a:rPr lang="en-US" dirty="0" smtClean="0"/>
              <a:t>white </a:t>
            </a:r>
            <a:r>
              <a:rPr lang="en-US" dirty="0"/>
              <a:t>trail behind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Milk adulterated with water will flow immediately without leaving a mark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611" y="4238888"/>
            <a:ext cx="642677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76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Detection of detergent in milk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5 to 10ml of sample with an equal amount of water. </a:t>
            </a:r>
            <a:endParaRPr lang="en-US" dirty="0" smtClean="0"/>
          </a:p>
          <a:p>
            <a:r>
              <a:rPr lang="en-US" dirty="0" smtClean="0"/>
              <a:t>Shake </a:t>
            </a:r>
            <a:r>
              <a:rPr lang="en-US" dirty="0"/>
              <a:t>the contents thoroughly.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milk is adulterated with detergent, it forms dense lather. </a:t>
            </a:r>
            <a:endParaRPr lang="en-US" dirty="0" smtClean="0"/>
          </a:p>
          <a:p>
            <a:r>
              <a:rPr lang="en-US" dirty="0" smtClean="0"/>
              <a:t>Pure </a:t>
            </a:r>
            <a:r>
              <a:rPr lang="en-US" dirty="0"/>
              <a:t>milk will form very thin foam layer due to agitation.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950" y="4150001"/>
            <a:ext cx="47625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1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Detection of starch in milk and milk </a:t>
            </a:r>
            <a:r>
              <a:rPr lang="en-US" b="1" dirty="0" smtClean="0"/>
              <a:t>products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Boil 2-3 ml of sample with 5ml of water. Cool and add 2-3 drops of tincture of iodine. Formation of blue color indicates the presence of starch. (In the case of milk, addition of water and boiling is not required)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704" y="3656737"/>
            <a:ext cx="6652591" cy="239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447</Words>
  <Application>Microsoft Office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Tests for adulterants of milk</vt:lpstr>
      <vt:lpstr>Common parameters to evaluate milk quality </vt:lpstr>
      <vt:lpstr>Adulterants added in milk</vt:lpstr>
      <vt:lpstr>Adulterants Impact on Health</vt:lpstr>
      <vt:lpstr>Detection of water in milk</vt:lpstr>
      <vt:lpstr>Detection of detergent in milk</vt:lpstr>
      <vt:lpstr>Detection of starch in milk and milk products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Farah Naz Akbar</dc:creator>
  <cp:lastModifiedBy>Farah Naz Akbar</cp:lastModifiedBy>
  <cp:revision>11</cp:revision>
  <dcterms:created xsi:type="dcterms:W3CDTF">2020-05-04T19:45:46Z</dcterms:created>
  <dcterms:modified xsi:type="dcterms:W3CDTF">2020-05-05T06:04:36Z</dcterms:modified>
</cp:coreProperties>
</file>