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84"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7" r:id="rId15"/>
    <p:sldId id="266"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C82E2-3434-4F8F-B24D-E09295921497}" type="datetimeFigureOut">
              <a:rPr lang="en-US" smtClean="0"/>
              <a:t>5/28/2020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93C6C-82EA-4D9D-AA8A-69C85F2EE2B5}" type="slidenum">
              <a:rPr lang="en-US" smtClean="0"/>
              <a:t>‹#›</a:t>
            </a:fld>
            <a:endParaRPr lang="en-US" dirty="0"/>
          </a:p>
        </p:txBody>
      </p:sp>
    </p:spTree>
    <p:extLst>
      <p:ext uri="{BB962C8B-B14F-4D97-AF65-F5344CB8AC3E}">
        <p14:creationId xmlns:p14="http://schemas.microsoft.com/office/powerpoint/2010/main" val="53732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5539117B-1405-4997-81DF-D47685487591}" type="datetime1">
              <a:rPr lang="en-US" smtClean="0"/>
              <a:t>5/28/2020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AD327-AB58-4897-AF71-6D19B63EA53A}"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50F879-CB5E-4D5D-8720-D92DA7AE545E}"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87957-4685-4AAA-AC15-17027EB8CE3B}"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B02546-CD2F-49E1-B1D0-A834B66B5E2F}" type="datetime1">
              <a:rPr lang="en-US" smtClean="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7815D2-491A-4C11-867A-1AADC7361863}"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5CC7DB-A260-4317-B84F-54DF88D675D3}" type="datetime1">
              <a:rPr lang="en-US" smtClean="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632A5-C0DB-45B3-9A28-AA7E7B5E7621}" type="datetime1">
              <a:rPr lang="en-US" smtClean="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6FDAC-91B9-467F-9D59-FECADBF43D47}" type="datetime1">
              <a:rPr lang="en-US" smtClean="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151332A-5D1A-4A68-8DC3-3FC24CFC5B34}"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D47A8BF-B3DA-48FF-989E-13589D6975D0}" type="datetime1">
              <a:rPr lang="en-US" smtClean="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3B4EE1E-2631-4416-BD05-4FE45075E299}" type="datetime1">
              <a:rPr lang="en-US" smtClean="0"/>
              <a:t>5/28/2020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55C987-ED28-46CA-ACFD-871FF101DC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09530D1-E1B7-4679-A6ED-D82EB77AA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BCB8372A-11C5-4BD2-B5FD-71DDEFADE1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B9BDB7-2134-468E-9725-B904F4E364E5}"/>
              </a:ext>
            </a:extLst>
          </p:cNvPr>
          <p:cNvSpPr>
            <a:spLocks noGrp="1"/>
          </p:cNvSpPr>
          <p:nvPr>
            <p:ph type="ctrTitle"/>
          </p:nvPr>
        </p:nvSpPr>
        <p:spPr>
          <a:xfrm>
            <a:off x="1109980" y="4206240"/>
            <a:ext cx="9966960" cy="1325880"/>
          </a:xfrm>
        </p:spPr>
        <p:txBody>
          <a:bodyPr>
            <a:normAutofit fontScale="90000"/>
          </a:bodyPr>
          <a:lstStyle/>
          <a:p>
            <a:r>
              <a:rPr lang="en-US" sz="6600" dirty="0" smtClean="0">
                <a:solidFill>
                  <a:schemeClr val="accent1"/>
                </a:solidFill>
              </a:rPr>
              <a:t>Motivation</a:t>
            </a:r>
            <a:br>
              <a:rPr lang="en-US" sz="6600" dirty="0" smtClean="0">
                <a:solidFill>
                  <a:schemeClr val="accent1"/>
                </a:solidFill>
              </a:rPr>
            </a:br>
            <a:r>
              <a:rPr lang="en-US" sz="3600" b="0" dirty="0" smtClean="0">
                <a:solidFill>
                  <a:schemeClr val="accent1"/>
                </a:solidFill>
              </a:rPr>
              <a:t>how to increase project team performance?</a:t>
            </a:r>
            <a:endParaRPr lang="en-US" sz="3600" b="0" dirty="0">
              <a:solidFill>
                <a:schemeClr val="accent1"/>
              </a:solidFill>
            </a:endParaRPr>
          </a:p>
        </p:txBody>
      </p:sp>
      <p:sp>
        <p:nvSpPr>
          <p:cNvPr id="3" name="Subtitle 2">
            <a:extLst>
              <a:ext uri="{FF2B5EF4-FFF2-40B4-BE49-F238E27FC236}">
                <a16:creationId xmlns:a16="http://schemas.microsoft.com/office/drawing/2014/main" id="{A234002C-587E-4F0F-A9CB-5B4EE2AB9218}"/>
              </a:ext>
            </a:extLst>
          </p:cNvPr>
          <p:cNvSpPr>
            <a:spLocks noGrp="1"/>
          </p:cNvSpPr>
          <p:nvPr>
            <p:ph type="subTitle" idx="1"/>
          </p:nvPr>
        </p:nvSpPr>
        <p:spPr>
          <a:xfrm>
            <a:off x="1709530" y="5596128"/>
            <a:ext cx="8767860" cy="557784"/>
          </a:xfrm>
        </p:spPr>
        <p:txBody>
          <a:bodyPr>
            <a:normAutofit fontScale="62500" lnSpcReduction="20000"/>
          </a:bodyPr>
          <a:lstStyle/>
          <a:p>
            <a:r>
              <a:rPr lang="en-US" sz="2000" dirty="0" smtClean="0">
                <a:solidFill>
                  <a:schemeClr val="accent1"/>
                </a:solidFill>
              </a:rPr>
              <a:t>By: Saba Ashraf</a:t>
            </a:r>
          </a:p>
          <a:p>
            <a:r>
              <a:rPr lang="en-US" sz="2000" dirty="0" smtClean="0">
                <a:solidFill>
                  <a:schemeClr val="accent1"/>
                </a:solidFill>
              </a:rPr>
              <a:t>Noon Business School, University of Sargodha</a:t>
            </a:r>
            <a:endParaRPr lang="en-US" sz="2000" dirty="0">
              <a:solidFill>
                <a:schemeClr val="accent1"/>
              </a:solidFill>
            </a:endParaRPr>
          </a:p>
        </p:txBody>
      </p:sp>
      <p:pic>
        <p:nvPicPr>
          <p:cNvPr id="4" name="Picture 3"/>
          <p:cNvPicPr>
            <a:picLocks noChangeAspect="1"/>
          </p:cNvPicPr>
          <p:nvPr/>
        </p:nvPicPr>
        <p:blipFill>
          <a:blip r:embed="rId2">
            <a:duotone>
              <a:prstClr val="black"/>
              <a:schemeClr val="accent1">
                <a:tint val="45000"/>
                <a:satMod val="400000"/>
              </a:schemeClr>
            </a:duotone>
          </a:blip>
          <a:stretch>
            <a:fillRect/>
          </a:stretch>
        </p:blipFill>
        <p:spPr>
          <a:xfrm>
            <a:off x="2873829" y="1215898"/>
            <a:ext cx="6322421" cy="2743200"/>
          </a:xfrm>
          <a:prstGeom prst="rect">
            <a:avLst/>
          </a:prstGeom>
        </p:spPr>
      </p:pic>
    </p:spTree>
    <p:extLst>
      <p:ext uri="{BB962C8B-B14F-4D97-AF65-F5344CB8AC3E}">
        <p14:creationId xmlns:p14="http://schemas.microsoft.com/office/powerpoint/2010/main" val="193526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27463"/>
            <a:ext cx="9872871" cy="5168537"/>
          </a:xfrm>
        </p:spPr>
        <p:txBody>
          <a:bodyPr>
            <a:normAutofit fontScale="92500" lnSpcReduction="10000"/>
          </a:bodyPr>
          <a:lstStyle/>
          <a:p>
            <a:r>
              <a:rPr lang="en-GB" b="1" dirty="0" smtClean="0"/>
              <a:t>Affiliation Motivation:</a:t>
            </a:r>
          </a:p>
          <a:p>
            <a:pPr lvl="1"/>
            <a:r>
              <a:rPr lang="en-US" dirty="0"/>
              <a:t>McClelland’s Affiliation motivation is driven by relationships and a need to work well with others. Individuals who are motivated through affiliation are drawn toward a friendly work atmosphere and will strive for team unity, team success, and commonality of team norms</a:t>
            </a:r>
            <a:r>
              <a:rPr lang="en-US" dirty="0" smtClean="0"/>
              <a:t>.</a:t>
            </a:r>
          </a:p>
          <a:p>
            <a:pPr lvl="1"/>
            <a:r>
              <a:rPr lang="en-US" dirty="0"/>
              <a:t>Motivation through affiliation will steer an individual to assist others while promoting a collective team </a:t>
            </a:r>
            <a:r>
              <a:rPr lang="en-US" dirty="0" smtClean="0"/>
              <a:t>effort</a:t>
            </a:r>
          </a:p>
          <a:p>
            <a:r>
              <a:rPr lang="en-US" dirty="0" smtClean="0"/>
              <a:t>Advantages:</a:t>
            </a:r>
          </a:p>
          <a:p>
            <a:pPr lvl="1"/>
            <a:r>
              <a:rPr lang="en-US" dirty="0"/>
              <a:t>Working with individuals who are motivated by affiliation will result in an environment built on a sense of harmony, teams driven toward common goals, and a genuine desire to help each </a:t>
            </a:r>
            <a:r>
              <a:rPr lang="en-US" dirty="0" smtClean="0"/>
              <a:t>other.</a:t>
            </a:r>
          </a:p>
          <a:p>
            <a:pPr lvl="1"/>
            <a:r>
              <a:rPr lang="en-US" dirty="0"/>
              <a:t> A direct result of affiliation motivation is less conflict for the project manager to resolve. </a:t>
            </a:r>
            <a:endParaRPr lang="en-US" dirty="0" smtClean="0"/>
          </a:p>
          <a:p>
            <a:r>
              <a:rPr lang="en-US" dirty="0" smtClean="0"/>
              <a:t>Disadvantages:</a:t>
            </a:r>
          </a:p>
          <a:p>
            <a:pPr lvl="1"/>
            <a:r>
              <a:rPr lang="en-US" dirty="0" smtClean="0"/>
              <a:t>Individuals </a:t>
            </a:r>
            <a:r>
              <a:rPr lang="en-US" dirty="0"/>
              <a:t>who possess a strong sense for affiliation may feel uncomfortable voicing concerns and may shy away from environments that do not allow for personal interaction with </a:t>
            </a:r>
            <a:r>
              <a:rPr lang="en-US" dirty="0" smtClean="0"/>
              <a:t>others.</a:t>
            </a:r>
          </a:p>
          <a:p>
            <a:pPr lvl="1"/>
            <a:r>
              <a:rPr lang="en-US" dirty="0"/>
              <a:t>An individual motivated by affiliation may not be as concerned to focus on one-self or the opportunities that could allow for personal </a:t>
            </a:r>
            <a:r>
              <a:rPr lang="en-US" dirty="0" smtClean="0"/>
              <a:t>growth.</a:t>
            </a:r>
            <a:endParaRPr lang="en-GB" dirty="0"/>
          </a:p>
        </p:txBody>
      </p:sp>
    </p:spTree>
    <p:extLst>
      <p:ext uri="{BB962C8B-B14F-4D97-AF65-F5344CB8AC3E}">
        <p14:creationId xmlns:p14="http://schemas.microsoft.com/office/powerpoint/2010/main" val="221691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05840"/>
            <a:ext cx="9872871" cy="5090160"/>
          </a:xfrm>
        </p:spPr>
        <p:txBody>
          <a:bodyPr>
            <a:normAutofit fontScale="92500" lnSpcReduction="20000"/>
          </a:bodyPr>
          <a:lstStyle/>
          <a:p>
            <a:r>
              <a:rPr lang="en-GB" b="1" dirty="0" smtClean="0"/>
              <a:t>Power Motivation:</a:t>
            </a:r>
          </a:p>
          <a:p>
            <a:pPr lvl="1"/>
            <a:r>
              <a:rPr lang="en-US" dirty="0"/>
              <a:t>McClelland’s Power motivation is driven by the ability to dominate and manipulate goals, direction, or decisions. </a:t>
            </a:r>
            <a:endParaRPr lang="en-US" dirty="0" smtClean="0"/>
          </a:p>
          <a:p>
            <a:pPr lvl="1"/>
            <a:r>
              <a:rPr lang="en-US" dirty="0" smtClean="0"/>
              <a:t>Individuals </a:t>
            </a:r>
            <a:r>
              <a:rPr lang="en-US" dirty="0"/>
              <a:t>who are motivated by power are drawn toward the ability to offer input and access into a variety of situations from risk review and competition to a general need for appreciation or personal acknowledgment. </a:t>
            </a:r>
            <a:endParaRPr lang="en-US" dirty="0" smtClean="0"/>
          </a:p>
          <a:p>
            <a:pPr lvl="1"/>
            <a:r>
              <a:rPr lang="en-US" dirty="0" smtClean="0"/>
              <a:t>Motivation </a:t>
            </a:r>
            <a:r>
              <a:rPr lang="en-US" dirty="0"/>
              <a:t>through power will naturally steer an individual toward leadership </a:t>
            </a:r>
            <a:r>
              <a:rPr lang="en-US" dirty="0" smtClean="0"/>
              <a:t>opportunities</a:t>
            </a:r>
          </a:p>
          <a:p>
            <a:r>
              <a:rPr lang="en-US" dirty="0" smtClean="0"/>
              <a:t>Advantages:</a:t>
            </a:r>
          </a:p>
          <a:p>
            <a:pPr lvl="1"/>
            <a:r>
              <a:rPr lang="en-US" dirty="0"/>
              <a:t>A project manager has the ability to rely on the natural leadership tendencies of individuals who are motivated by power. </a:t>
            </a:r>
            <a:endParaRPr lang="en-US" dirty="0" smtClean="0"/>
          </a:p>
          <a:p>
            <a:pPr lvl="1"/>
            <a:r>
              <a:rPr lang="en-US" dirty="0" smtClean="0"/>
              <a:t>The </a:t>
            </a:r>
            <a:r>
              <a:rPr lang="en-US" dirty="0"/>
              <a:t>project manager can exude confidence in and seek assistance from power driven individuals by assigning tasks to focus on reviewing alternatives, overcoming risks, and steering other team </a:t>
            </a:r>
            <a:r>
              <a:rPr lang="en-US" dirty="0" smtClean="0"/>
              <a:t>members </a:t>
            </a:r>
            <a:r>
              <a:rPr lang="en-US" dirty="0"/>
              <a:t>toward common project-consistent objectives</a:t>
            </a:r>
            <a:r>
              <a:rPr lang="en-US" dirty="0" smtClean="0"/>
              <a:t>.</a:t>
            </a:r>
          </a:p>
          <a:p>
            <a:r>
              <a:rPr lang="en-US" dirty="0" smtClean="0"/>
              <a:t>Disadvantages:</a:t>
            </a:r>
          </a:p>
          <a:p>
            <a:pPr lvl="1"/>
            <a:r>
              <a:rPr lang="en-US" dirty="0"/>
              <a:t>An alternative view of individuals who possess a strong desire for power includes the need to dominate, control, or have influence in all aspects of the project. </a:t>
            </a:r>
            <a:endParaRPr lang="en-US" dirty="0" smtClean="0"/>
          </a:p>
          <a:p>
            <a:pPr lvl="1"/>
            <a:r>
              <a:rPr lang="en-US" dirty="0" smtClean="0"/>
              <a:t>Authority </a:t>
            </a:r>
            <a:r>
              <a:rPr lang="en-US" dirty="0"/>
              <a:t>struggles may result between power driven team members and the project manager, resulting in the need for the project manager to champion the power driven team members through the assignment of specific tasks, ownership, or control.</a:t>
            </a:r>
            <a:endParaRPr lang="en-GB" dirty="0"/>
          </a:p>
        </p:txBody>
      </p:sp>
    </p:spTree>
    <p:extLst>
      <p:ext uri="{BB962C8B-B14F-4D97-AF65-F5344CB8AC3E}">
        <p14:creationId xmlns:p14="http://schemas.microsoft.com/office/powerpoint/2010/main" val="36715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MBTI Personal </a:t>
            </a:r>
            <a:r>
              <a:rPr lang="en-GB" dirty="0" smtClean="0"/>
              <a:t>Style</a:t>
            </a:r>
            <a:endParaRPr lang="en-GB" dirty="0"/>
          </a:p>
        </p:txBody>
      </p:sp>
      <p:sp>
        <p:nvSpPr>
          <p:cNvPr id="3" name="Content Placeholder 2"/>
          <p:cNvSpPr>
            <a:spLocks noGrp="1"/>
          </p:cNvSpPr>
          <p:nvPr>
            <p:ph idx="1"/>
          </p:nvPr>
        </p:nvSpPr>
        <p:spPr>
          <a:xfrm>
            <a:off x="1143000" y="2057400"/>
            <a:ext cx="6368143" cy="4038600"/>
          </a:xfrm>
        </p:spPr>
        <p:txBody>
          <a:bodyPr>
            <a:normAutofit fontScale="92500" lnSpcReduction="20000"/>
          </a:bodyPr>
          <a:lstStyle/>
          <a:p>
            <a:r>
              <a:rPr lang="en-US" dirty="0"/>
              <a:t>The Myers-Briggs Type Indicator (MBTI) provides an ability to identify personal style based upon responses to a series of questions that collectively determine preferences and motivation tactics of each </a:t>
            </a:r>
            <a:r>
              <a:rPr lang="en-US" dirty="0" smtClean="0"/>
              <a:t>individual.</a:t>
            </a:r>
          </a:p>
          <a:p>
            <a:r>
              <a:rPr lang="en-US" dirty="0"/>
              <a:t>MBTI provides a review of four common traits: 1) need for personal contact with others, 2) application of realism, 3) ability to apply logic and 4) influences of </a:t>
            </a:r>
            <a:r>
              <a:rPr lang="en-US" dirty="0" smtClean="0"/>
              <a:t>judgment.</a:t>
            </a:r>
          </a:p>
          <a:p>
            <a:r>
              <a:rPr lang="en-US" dirty="0" smtClean="0"/>
              <a:t>A </a:t>
            </a:r>
            <a:r>
              <a:rPr lang="en-US" dirty="0"/>
              <a:t>combination of these four attributes help to define an individual’s personality type. Knowing this information provides the project manager with the most motivating communication approach, task direction, and level of detailed project information that will stimulate each individual thereby creating a functional working relationship or environment.</a:t>
            </a:r>
            <a:endParaRPr lang="en-GB" dirty="0"/>
          </a:p>
        </p:txBody>
      </p:sp>
      <p:pic>
        <p:nvPicPr>
          <p:cNvPr id="4" name="Picture 3"/>
          <p:cNvPicPr>
            <a:picLocks noChangeAspect="1"/>
          </p:cNvPicPr>
          <p:nvPr/>
        </p:nvPicPr>
        <p:blipFill>
          <a:blip r:embed="rId2"/>
          <a:stretch>
            <a:fillRect/>
          </a:stretch>
        </p:blipFill>
        <p:spPr>
          <a:xfrm>
            <a:off x="7511143" y="2057400"/>
            <a:ext cx="3644538" cy="3214367"/>
          </a:xfrm>
          <a:prstGeom prst="rect">
            <a:avLst/>
          </a:prstGeom>
        </p:spPr>
      </p:pic>
    </p:spTree>
    <p:extLst>
      <p:ext uri="{BB962C8B-B14F-4D97-AF65-F5344CB8AC3E}">
        <p14:creationId xmlns:p14="http://schemas.microsoft.com/office/powerpoint/2010/main" val="247778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62594"/>
            <a:ext cx="9872871" cy="4933406"/>
          </a:xfrm>
        </p:spPr>
        <p:txBody>
          <a:bodyPr/>
          <a:lstStyle/>
          <a:p>
            <a:r>
              <a:rPr lang="en-GB" dirty="0" smtClean="0"/>
              <a:t>Advantages:</a:t>
            </a:r>
          </a:p>
          <a:p>
            <a:pPr lvl="1"/>
            <a:r>
              <a:rPr lang="en-US" dirty="0"/>
              <a:t>A clear advantage to the MBTI is the unique guide to team member motivation and preference that is made available. </a:t>
            </a:r>
            <a:endParaRPr lang="en-US" dirty="0" smtClean="0"/>
          </a:p>
          <a:p>
            <a:pPr lvl="1"/>
            <a:r>
              <a:rPr lang="en-US" dirty="0" smtClean="0"/>
              <a:t>As </a:t>
            </a:r>
            <a:r>
              <a:rPr lang="en-US" dirty="0"/>
              <a:t>a project manager, it is far easier to shape communication and interaction with each individual based upon their known personality style than it is to guess at what approaches work </a:t>
            </a:r>
            <a:r>
              <a:rPr lang="en-US" dirty="0" smtClean="0"/>
              <a:t>best.</a:t>
            </a:r>
          </a:p>
          <a:p>
            <a:r>
              <a:rPr lang="en-US" dirty="0" smtClean="0"/>
              <a:t>Disadvantages:</a:t>
            </a:r>
          </a:p>
          <a:p>
            <a:pPr lvl="1"/>
            <a:r>
              <a:rPr lang="en-US" dirty="0" smtClean="0"/>
              <a:t>Because </a:t>
            </a:r>
            <a:r>
              <a:rPr lang="en-US" dirty="0"/>
              <a:t>the MBTI can be environment or situational based, if the individual taking the MBTI assessment is not applying the questions to the work environment, the results may not be fruitful.</a:t>
            </a:r>
          </a:p>
          <a:p>
            <a:pPr lvl="1"/>
            <a:endParaRPr lang="en-GB" dirty="0"/>
          </a:p>
        </p:txBody>
      </p:sp>
    </p:spTree>
    <p:extLst>
      <p:ext uri="{BB962C8B-B14F-4D97-AF65-F5344CB8AC3E}">
        <p14:creationId xmlns:p14="http://schemas.microsoft.com/office/powerpoint/2010/main" val="338666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Motivational Mistakes</a:t>
            </a:r>
            <a:endParaRPr lang="en-GB" dirty="0"/>
          </a:p>
        </p:txBody>
      </p:sp>
      <p:sp>
        <p:nvSpPr>
          <p:cNvPr id="3" name="Content Placeholder 2"/>
          <p:cNvSpPr>
            <a:spLocks noGrp="1"/>
          </p:cNvSpPr>
          <p:nvPr>
            <p:ph idx="1"/>
          </p:nvPr>
        </p:nvSpPr>
        <p:spPr/>
        <p:txBody>
          <a:bodyPr/>
          <a:lstStyle/>
          <a:p>
            <a:r>
              <a:rPr lang="en-US" dirty="0"/>
              <a:t>Whatever motivates me will motivate </a:t>
            </a:r>
            <a:r>
              <a:rPr lang="en-US" dirty="0" smtClean="0"/>
              <a:t>others.</a:t>
            </a:r>
          </a:p>
          <a:p>
            <a:r>
              <a:rPr lang="en-US" dirty="0"/>
              <a:t>People are motivated primarily by </a:t>
            </a:r>
            <a:r>
              <a:rPr lang="en-US" dirty="0" smtClean="0"/>
              <a:t>money.</a:t>
            </a:r>
          </a:p>
          <a:p>
            <a:r>
              <a:rPr lang="en-US" dirty="0"/>
              <a:t>Team members love to receive formal </a:t>
            </a:r>
            <a:r>
              <a:rPr lang="en-US" dirty="0" smtClean="0"/>
              <a:t>awards.</a:t>
            </a:r>
          </a:p>
          <a:p>
            <a:r>
              <a:rPr lang="en-US" dirty="0"/>
              <a:t>Give them a rally </a:t>
            </a:r>
            <a:r>
              <a:rPr lang="en-US" dirty="0" smtClean="0"/>
              <a:t>slogan.</a:t>
            </a:r>
          </a:p>
          <a:p>
            <a:r>
              <a:rPr lang="en-US" dirty="0"/>
              <a:t>The best project leader is a strong </a:t>
            </a:r>
            <a:r>
              <a:rPr lang="en-US" dirty="0" smtClean="0"/>
              <a:t>cheerleader.</a:t>
            </a:r>
          </a:p>
          <a:p>
            <a:r>
              <a:rPr lang="en-US" dirty="0"/>
              <a:t>These people are professionals. They don’t need </a:t>
            </a:r>
            <a:r>
              <a:rPr lang="en-US" dirty="0" smtClean="0"/>
              <a:t>motivation.</a:t>
            </a:r>
          </a:p>
          <a:p>
            <a:r>
              <a:rPr lang="en-US" dirty="0"/>
              <a:t>I’ll motivate them when there is a </a:t>
            </a:r>
            <a:r>
              <a:rPr lang="en-US" dirty="0" smtClean="0"/>
              <a:t>problem.</a:t>
            </a:r>
          </a:p>
          <a:p>
            <a:r>
              <a:rPr lang="en-US" dirty="0" smtClean="0"/>
              <a:t>I’ll </a:t>
            </a:r>
            <a:r>
              <a:rPr lang="en-US" dirty="0"/>
              <a:t>treat everyone the same. People like that, and it will be motivating for them</a:t>
            </a:r>
            <a:endParaRPr lang="en-GB"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Lst>
          </a:blip>
          <a:srcRect l="10045" r="2450" b="12193"/>
          <a:stretch/>
        </p:blipFill>
        <p:spPr>
          <a:xfrm>
            <a:off x="7606465" y="2161903"/>
            <a:ext cx="3409406" cy="1796143"/>
          </a:xfrm>
          <a:prstGeom prst="rect">
            <a:avLst/>
          </a:prstGeom>
        </p:spPr>
      </p:pic>
    </p:spTree>
    <p:extLst>
      <p:ext uri="{BB962C8B-B14F-4D97-AF65-F5344CB8AC3E}">
        <p14:creationId xmlns:p14="http://schemas.microsoft.com/office/powerpoint/2010/main" val="408466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828836"/>
            <a:ext cx="6096000" cy="1938992"/>
          </a:xfrm>
          <a:prstGeom prst="rect">
            <a:avLst/>
          </a:prstGeom>
        </p:spPr>
        <p:txBody>
          <a:bodyPr>
            <a:spAutoFit/>
          </a:bodyPr>
          <a:lstStyle/>
          <a:p>
            <a:r>
              <a:rPr lang="en-US" sz="2800" dirty="0"/>
              <a:t>People often say that motivation doesn’t last. Well, neither does bathing – that’s why we recommend it daily.</a:t>
            </a:r>
          </a:p>
          <a:p>
            <a:endParaRPr lang="en-US" dirty="0"/>
          </a:p>
          <a:p>
            <a:r>
              <a:rPr lang="en-US" i="1" dirty="0" smtClean="0"/>
              <a:t>                                                                                                     Zig </a:t>
            </a:r>
            <a:r>
              <a:rPr lang="en-US" i="1" dirty="0" err="1" smtClean="0"/>
              <a:t>Ziglar</a:t>
            </a:r>
            <a:r>
              <a:rPr lang="en-US" i="1" dirty="0" smtClean="0"/>
              <a:t> </a:t>
            </a:r>
            <a:endParaRPr lang="en-GB" i="1" dirty="0"/>
          </a:p>
        </p:txBody>
      </p:sp>
    </p:spTree>
    <p:extLst>
      <p:ext uri="{BB962C8B-B14F-4D97-AF65-F5344CB8AC3E}">
        <p14:creationId xmlns:p14="http://schemas.microsoft.com/office/powerpoint/2010/main" val="1994853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Motivation?</a:t>
            </a:r>
            <a:endParaRPr lang="en-GB" dirty="0"/>
          </a:p>
        </p:txBody>
      </p:sp>
      <p:sp>
        <p:nvSpPr>
          <p:cNvPr id="3" name="Content Placeholder 2"/>
          <p:cNvSpPr>
            <a:spLocks noGrp="1"/>
          </p:cNvSpPr>
          <p:nvPr>
            <p:ph idx="1"/>
          </p:nvPr>
        </p:nvSpPr>
        <p:spPr>
          <a:xfrm>
            <a:off x="3842658" y="1965960"/>
            <a:ext cx="7021286" cy="4038600"/>
          </a:xfrm>
        </p:spPr>
        <p:txBody>
          <a:bodyPr>
            <a:normAutofit fontScale="92500"/>
          </a:bodyPr>
          <a:lstStyle/>
          <a:p>
            <a:r>
              <a:rPr lang="en-US" dirty="0"/>
              <a:t>It is the process of stimulating people to actions to accomplish the </a:t>
            </a:r>
            <a:r>
              <a:rPr lang="en-US" dirty="0" smtClean="0"/>
              <a:t>goals.</a:t>
            </a:r>
          </a:p>
          <a:p>
            <a:r>
              <a:rPr lang="en-US" dirty="0"/>
              <a:t>Motivation can inspire, encourage, and stimulate individuals and project teams to achieve great accomplishments</a:t>
            </a:r>
            <a:r>
              <a:rPr lang="en-US" dirty="0" smtClean="0"/>
              <a:t>.</a:t>
            </a:r>
          </a:p>
          <a:p>
            <a:r>
              <a:rPr lang="en-US" dirty="0"/>
              <a:t>Motivation can also create an environment that fosters teamwork and collective initiatives to reach common goals or objectives. </a:t>
            </a:r>
            <a:endParaRPr lang="en-US" dirty="0" smtClean="0"/>
          </a:p>
          <a:p>
            <a:r>
              <a:rPr lang="en-US" dirty="0" smtClean="0"/>
              <a:t>The </a:t>
            </a:r>
            <a:r>
              <a:rPr lang="en-US" dirty="0"/>
              <a:t>level of motivation an individual and/or team applies to project efforts can affect all aspects of project results, including a direct impact to the triple constraint project success factors (i.e. on time, within budget, high quality, met scope / customer expectations).</a:t>
            </a:r>
            <a:endParaRPr lang="en-GB" dirty="0"/>
          </a:p>
        </p:txBody>
      </p:sp>
      <p:pic>
        <p:nvPicPr>
          <p:cNvPr id="6" name="Picture 5"/>
          <p:cNvPicPr>
            <a:picLocks noChangeAspect="1"/>
          </p:cNvPicPr>
          <p:nvPr/>
        </p:nvPicPr>
        <p:blipFill>
          <a:blip r:embed="rId2"/>
          <a:stretch>
            <a:fillRect/>
          </a:stretch>
        </p:blipFill>
        <p:spPr>
          <a:xfrm>
            <a:off x="313509" y="2493373"/>
            <a:ext cx="3664856" cy="2983774"/>
          </a:xfrm>
          <a:prstGeom prst="rect">
            <a:avLst/>
          </a:prstGeom>
        </p:spPr>
      </p:pic>
    </p:spTree>
    <p:extLst>
      <p:ext uri="{BB962C8B-B14F-4D97-AF65-F5344CB8AC3E}">
        <p14:creationId xmlns:p14="http://schemas.microsoft.com/office/powerpoint/2010/main" val="335631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Manager and Motivation</a:t>
            </a:r>
            <a:endParaRPr lang="en-GB" dirty="0"/>
          </a:p>
        </p:txBody>
      </p:sp>
      <p:sp>
        <p:nvSpPr>
          <p:cNvPr id="3" name="Content Placeholder 2"/>
          <p:cNvSpPr>
            <a:spLocks noGrp="1"/>
          </p:cNvSpPr>
          <p:nvPr>
            <p:ph idx="1"/>
          </p:nvPr>
        </p:nvSpPr>
        <p:spPr/>
        <p:txBody>
          <a:bodyPr/>
          <a:lstStyle/>
          <a:p>
            <a:r>
              <a:rPr lang="en-US" dirty="0"/>
              <a:t>Stimulating team member performance requires a project manager to harness many different interpersonal skills, including good communication, the ability to train others, make decisions, lead by example, and create a positive, motivational environment by understanding and associating with the key components of motivation</a:t>
            </a:r>
            <a:r>
              <a:rPr lang="en-US" dirty="0" smtClean="0"/>
              <a:t>.</a:t>
            </a:r>
          </a:p>
          <a:p>
            <a:r>
              <a:rPr lang="en-US" dirty="0"/>
              <a:t>Unlike most tangible project management functions, motivation is not designated by the project manager to a team member, instead motivation is internal to each team member and derived from a team member’s desire to achieve a goal, accomplish a task, or work toward expectations</a:t>
            </a:r>
            <a:r>
              <a:rPr lang="en-US" dirty="0" smtClean="0"/>
              <a:t>.</a:t>
            </a:r>
          </a:p>
          <a:p>
            <a:r>
              <a:rPr lang="en-US" dirty="0"/>
              <a:t>Motivation can be considered the conduit of ambition applied to the desired accomplishment.</a:t>
            </a:r>
            <a:endParaRPr lang="en-GB" dirty="0"/>
          </a:p>
        </p:txBody>
      </p:sp>
    </p:spTree>
    <p:extLst>
      <p:ext uri="{BB962C8B-B14F-4D97-AF65-F5344CB8AC3E}">
        <p14:creationId xmlns:p14="http://schemas.microsoft.com/office/powerpoint/2010/main" val="753461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Motivational Approaches a Project Manager can apply</a:t>
            </a:r>
            <a:endParaRPr lang="en-GB" dirty="0"/>
          </a:p>
        </p:txBody>
      </p:sp>
      <p:sp>
        <p:nvSpPr>
          <p:cNvPr id="3" name="Content Placeholder 2"/>
          <p:cNvSpPr>
            <a:spLocks noGrp="1"/>
          </p:cNvSpPr>
          <p:nvPr>
            <p:ph idx="1"/>
          </p:nvPr>
        </p:nvSpPr>
        <p:spPr>
          <a:xfrm>
            <a:off x="1143000" y="2057400"/>
            <a:ext cx="5937069" cy="4038600"/>
          </a:xfrm>
        </p:spPr>
        <p:txBody>
          <a:bodyPr/>
          <a:lstStyle/>
          <a:p>
            <a:r>
              <a:rPr lang="en-GB" dirty="0" smtClean="0"/>
              <a:t>Following are the approaches a project manger can apply to project team environment</a:t>
            </a:r>
          </a:p>
          <a:p>
            <a:pPr lvl="1"/>
            <a:endParaRPr lang="en-US" dirty="0" smtClean="0"/>
          </a:p>
          <a:p>
            <a:pPr lvl="1"/>
            <a:endParaRPr lang="en-US" dirty="0"/>
          </a:p>
          <a:p>
            <a:pPr lvl="1"/>
            <a:r>
              <a:rPr lang="en-US" dirty="0" smtClean="0"/>
              <a:t>McGregor’s </a:t>
            </a:r>
            <a:r>
              <a:rPr lang="en-US" dirty="0"/>
              <a:t>Theory X and Theory </a:t>
            </a:r>
            <a:r>
              <a:rPr lang="en-US" dirty="0" smtClean="0"/>
              <a:t>Y</a:t>
            </a:r>
          </a:p>
          <a:p>
            <a:pPr lvl="1"/>
            <a:r>
              <a:rPr lang="en-GB" dirty="0"/>
              <a:t>Herzberg’s </a:t>
            </a:r>
            <a:r>
              <a:rPr lang="en-GB" dirty="0" smtClean="0"/>
              <a:t>Two-Factor Theory</a:t>
            </a:r>
          </a:p>
          <a:p>
            <a:pPr lvl="1"/>
            <a:r>
              <a:rPr lang="en-GB" dirty="0"/>
              <a:t>McClelland Achievement, Affiliation, &amp; Power </a:t>
            </a:r>
            <a:r>
              <a:rPr lang="en-GB" dirty="0" smtClean="0"/>
              <a:t>Motivation</a:t>
            </a:r>
          </a:p>
          <a:p>
            <a:pPr lvl="1"/>
            <a:r>
              <a:rPr lang="en-GB" dirty="0"/>
              <a:t>MBTI Personal Style</a:t>
            </a:r>
          </a:p>
        </p:txBody>
      </p:sp>
      <p:pic>
        <p:nvPicPr>
          <p:cNvPr id="1026" name="Picture 2" descr="4 Psychological Theories of Motivation to Increase Produc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2278" y="2236764"/>
            <a:ext cx="4586242" cy="307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86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McGregor’s Theory X and Theory </a:t>
            </a:r>
            <a:r>
              <a:rPr lang="en-US" dirty="0" smtClean="0"/>
              <a:t>Y</a:t>
            </a:r>
            <a:endParaRPr lang="en-GB" dirty="0"/>
          </a:p>
        </p:txBody>
      </p:sp>
      <p:sp>
        <p:nvSpPr>
          <p:cNvPr id="3" name="Content Placeholder 2"/>
          <p:cNvSpPr>
            <a:spLocks noGrp="1"/>
          </p:cNvSpPr>
          <p:nvPr>
            <p:ph idx="1"/>
          </p:nvPr>
        </p:nvSpPr>
        <p:spPr>
          <a:xfrm>
            <a:off x="1143000" y="2057399"/>
            <a:ext cx="5989320" cy="4199709"/>
          </a:xfrm>
        </p:spPr>
        <p:txBody>
          <a:bodyPr>
            <a:normAutofit fontScale="92500"/>
          </a:bodyPr>
          <a:lstStyle/>
          <a:p>
            <a:r>
              <a:rPr lang="en-US" dirty="0"/>
              <a:t>McGregor’s Theory X and Theory Y motivational approach identifies polar differences in subordinates</a:t>
            </a:r>
            <a:r>
              <a:rPr lang="en-US" dirty="0" smtClean="0"/>
              <a:t>.</a:t>
            </a:r>
          </a:p>
          <a:p>
            <a:r>
              <a:rPr lang="en-US" dirty="0"/>
              <a:t>McGregor’s Theory X and Theory Y motivational approach identifies polar differences in subordinates</a:t>
            </a:r>
            <a:r>
              <a:rPr lang="en-US" dirty="0" smtClean="0"/>
              <a:t>.</a:t>
            </a:r>
          </a:p>
          <a:p>
            <a:r>
              <a:rPr lang="en-US" dirty="0"/>
              <a:t>Theory Y individuals are classified as team members who want to work, find the job satisfying, are willing to participate, do not require a controlling environment, and seek constant improvement or </a:t>
            </a:r>
            <a:r>
              <a:rPr lang="en-US" dirty="0" smtClean="0"/>
              <a:t>opportunity.</a:t>
            </a:r>
          </a:p>
          <a:p>
            <a:r>
              <a:rPr lang="en-US" dirty="0" smtClean="0"/>
              <a:t>A suggestion </a:t>
            </a:r>
            <a:r>
              <a:rPr lang="en-US" dirty="0"/>
              <a:t>for managers who implement the use of Theory X and Theory Y must apply flexibility when assigning an individual to one of these two categories </a:t>
            </a:r>
            <a:endParaRPr lang="en-GB" dirty="0"/>
          </a:p>
        </p:txBody>
      </p:sp>
      <p:pic>
        <p:nvPicPr>
          <p:cNvPr id="4" name="Picture 3"/>
          <p:cNvPicPr>
            <a:picLocks noChangeAspect="1"/>
          </p:cNvPicPr>
          <p:nvPr/>
        </p:nvPicPr>
        <p:blipFill>
          <a:blip r:embed="rId2">
            <a:duotone>
              <a:prstClr val="black"/>
              <a:schemeClr val="accent5">
                <a:tint val="45000"/>
                <a:satMod val="400000"/>
              </a:schemeClr>
            </a:duotone>
          </a:blip>
          <a:stretch>
            <a:fillRect/>
          </a:stretch>
        </p:blipFill>
        <p:spPr>
          <a:xfrm>
            <a:off x="7881121" y="3014254"/>
            <a:ext cx="2847975" cy="1600200"/>
          </a:xfrm>
          <a:prstGeom prst="rect">
            <a:avLst/>
          </a:prstGeom>
        </p:spPr>
      </p:pic>
    </p:spTree>
    <p:extLst>
      <p:ext uri="{BB962C8B-B14F-4D97-AF65-F5344CB8AC3E}">
        <p14:creationId xmlns:p14="http://schemas.microsoft.com/office/powerpoint/2010/main" val="2477149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&amp; Disadvantages</a:t>
            </a:r>
            <a:endParaRPr lang="en-GB" dirty="0"/>
          </a:p>
        </p:txBody>
      </p:sp>
      <p:sp>
        <p:nvSpPr>
          <p:cNvPr id="3" name="Content Placeholder 2"/>
          <p:cNvSpPr>
            <a:spLocks noGrp="1"/>
          </p:cNvSpPr>
          <p:nvPr>
            <p:ph idx="1"/>
          </p:nvPr>
        </p:nvSpPr>
        <p:spPr/>
        <p:txBody>
          <a:bodyPr>
            <a:normAutofit lnSpcReduction="10000"/>
          </a:bodyPr>
          <a:lstStyle/>
          <a:p>
            <a:r>
              <a:rPr lang="en-GB" dirty="0" smtClean="0"/>
              <a:t>Advantages:</a:t>
            </a:r>
          </a:p>
          <a:p>
            <a:pPr lvl="1"/>
            <a:r>
              <a:rPr lang="en-US" dirty="0"/>
              <a:t>Theory X and Y identifies a gap commonly found between different types of individuals within the workplace</a:t>
            </a:r>
            <a:r>
              <a:rPr lang="en-US" dirty="0" smtClean="0"/>
              <a:t>.</a:t>
            </a:r>
          </a:p>
          <a:p>
            <a:pPr lvl="1"/>
            <a:r>
              <a:rPr lang="en-US" dirty="0"/>
              <a:t>Based on the differences, a distinctive motivational approach may be applied to achieve the desired results</a:t>
            </a:r>
            <a:r>
              <a:rPr lang="en-US" dirty="0" smtClean="0"/>
              <a:t>.</a:t>
            </a:r>
          </a:p>
          <a:p>
            <a:r>
              <a:rPr lang="en-US" dirty="0" smtClean="0"/>
              <a:t>Disadvantages:</a:t>
            </a:r>
          </a:p>
          <a:p>
            <a:pPr lvl="1"/>
            <a:r>
              <a:rPr lang="en-US" dirty="0"/>
              <a:t>Knowing that a manager may have a collection of both Theory X and Theory Y individuals on the project team, leadership and decision making efforts may become more difficult. </a:t>
            </a:r>
            <a:endParaRPr lang="en-US" dirty="0" smtClean="0"/>
          </a:p>
          <a:p>
            <a:pPr lvl="1"/>
            <a:r>
              <a:rPr lang="en-US" dirty="0" smtClean="0"/>
              <a:t>For </a:t>
            </a:r>
            <a:r>
              <a:rPr lang="en-US" dirty="0"/>
              <a:t>instance, Theory X team members require more of an authoritative environment neatly controlled by the project manager. However, an authoritative environment will be de-motivating to the Theory Y team members as there is minimal need for such a degree of control.</a:t>
            </a:r>
            <a:endParaRPr lang="en-GB" dirty="0"/>
          </a:p>
        </p:txBody>
      </p:sp>
    </p:spTree>
    <p:extLst>
      <p:ext uri="{BB962C8B-B14F-4D97-AF65-F5344CB8AC3E}">
        <p14:creationId xmlns:p14="http://schemas.microsoft.com/office/powerpoint/2010/main" val="96034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Herzberg’s </a:t>
            </a:r>
            <a:r>
              <a:rPr lang="en-GB" dirty="0" smtClean="0"/>
              <a:t>Motivator-hygiene theory</a:t>
            </a:r>
            <a:endParaRPr lang="en-GB" dirty="0"/>
          </a:p>
        </p:txBody>
      </p:sp>
      <p:sp>
        <p:nvSpPr>
          <p:cNvPr id="3" name="Content Placeholder 2"/>
          <p:cNvSpPr>
            <a:spLocks noGrp="1"/>
          </p:cNvSpPr>
          <p:nvPr>
            <p:ph idx="1"/>
          </p:nvPr>
        </p:nvSpPr>
        <p:spPr/>
        <p:txBody>
          <a:bodyPr>
            <a:normAutofit/>
          </a:bodyPr>
          <a:lstStyle/>
          <a:p>
            <a:r>
              <a:rPr lang="en-US" dirty="0"/>
              <a:t>According to Herzberg, motivating factors (also called job satisfiers) are primarily intrinsic job elements that lead to satisfaction. Hygiene factors (also called job dissatisfiers) are extrinsic elements of the work environment</a:t>
            </a:r>
            <a:r>
              <a:rPr lang="en-US" dirty="0" smtClean="0"/>
              <a:t>.</a:t>
            </a:r>
          </a:p>
          <a:p>
            <a:endParaRPr lang="en-GB" dirty="0"/>
          </a:p>
        </p:txBody>
      </p:sp>
      <p:pic>
        <p:nvPicPr>
          <p:cNvPr id="4" name="Picture 3"/>
          <p:cNvPicPr>
            <a:picLocks noChangeAspect="1"/>
          </p:cNvPicPr>
          <p:nvPr/>
        </p:nvPicPr>
        <p:blipFill rotWithShape="1">
          <a:blip r:embed="rId2"/>
          <a:srcRect t="18427" r="5557" b="11267"/>
          <a:stretch/>
        </p:blipFill>
        <p:spPr>
          <a:xfrm>
            <a:off x="3406661" y="3252652"/>
            <a:ext cx="5345548" cy="3108960"/>
          </a:xfrm>
          <a:prstGeom prst="rect">
            <a:avLst/>
          </a:prstGeom>
        </p:spPr>
      </p:pic>
    </p:spTree>
    <p:extLst>
      <p:ext uri="{BB962C8B-B14F-4D97-AF65-F5344CB8AC3E}">
        <p14:creationId xmlns:p14="http://schemas.microsoft.com/office/powerpoint/2010/main" val="170069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&amp; Disadvantages</a:t>
            </a:r>
            <a:endParaRPr lang="en-GB" dirty="0"/>
          </a:p>
        </p:txBody>
      </p:sp>
      <p:sp>
        <p:nvSpPr>
          <p:cNvPr id="3" name="Content Placeholder 2"/>
          <p:cNvSpPr>
            <a:spLocks noGrp="1"/>
          </p:cNvSpPr>
          <p:nvPr>
            <p:ph idx="1"/>
          </p:nvPr>
        </p:nvSpPr>
        <p:spPr/>
        <p:txBody>
          <a:bodyPr/>
          <a:lstStyle/>
          <a:p>
            <a:r>
              <a:rPr lang="en-GB" dirty="0" smtClean="0"/>
              <a:t>Advantages:</a:t>
            </a:r>
          </a:p>
          <a:p>
            <a:pPr lvl="1"/>
            <a:r>
              <a:rPr lang="en-US" dirty="0"/>
              <a:t>Emphasis on Motivation from </a:t>
            </a:r>
            <a:r>
              <a:rPr lang="en-US" dirty="0" smtClean="0"/>
              <a:t>within.</a:t>
            </a:r>
          </a:p>
          <a:p>
            <a:pPr lvl="1"/>
            <a:r>
              <a:rPr lang="en-US" dirty="0" smtClean="0"/>
              <a:t>Project Manager </a:t>
            </a:r>
            <a:r>
              <a:rPr lang="en-US" dirty="0"/>
              <a:t>can focus on the problem of </a:t>
            </a:r>
            <a:r>
              <a:rPr lang="en-US" dirty="0" smtClean="0"/>
              <a:t>Employees.</a:t>
            </a:r>
          </a:p>
          <a:p>
            <a:pPr lvl="1"/>
            <a:r>
              <a:rPr lang="en-GB" dirty="0"/>
              <a:t>Money is Treated </a:t>
            </a:r>
            <a:r>
              <a:rPr lang="en-GB" dirty="0" smtClean="0"/>
              <a:t>Secondary</a:t>
            </a:r>
          </a:p>
          <a:p>
            <a:pPr marL="45720" indent="0">
              <a:buNone/>
            </a:pPr>
            <a:r>
              <a:rPr lang="en-GB" dirty="0" smtClean="0"/>
              <a:t>Disadvantages:</a:t>
            </a:r>
          </a:p>
          <a:p>
            <a:pPr lvl="1"/>
            <a:r>
              <a:rPr lang="en-US" dirty="0" smtClean="0"/>
              <a:t>Job </a:t>
            </a:r>
            <a:r>
              <a:rPr lang="en-US" dirty="0"/>
              <a:t>Satisfaction and Job Productivity not directly </a:t>
            </a:r>
            <a:r>
              <a:rPr lang="en-US" dirty="0" smtClean="0"/>
              <a:t>related</a:t>
            </a:r>
          </a:p>
          <a:p>
            <a:pPr lvl="1"/>
            <a:r>
              <a:rPr lang="en-GB" dirty="0"/>
              <a:t>It can be </a:t>
            </a:r>
            <a:r>
              <a:rPr lang="en-GB" dirty="0" smtClean="0"/>
              <a:t>Subjective</a:t>
            </a:r>
          </a:p>
          <a:p>
            <a:pPr lvl="1"/>
            <a:r>
              <a:rPr lang="en-GB" dirty="0"/>
              <a:t>Ignores External Factors</a:t>
            </a:r>
          </a:p>
        </p:txBody>
      </p:sp>
    </p:spTree>
    <p:extLst>
      <p:ext uri="{BB962C8B-B14F-4D97-AF65-F5344CB8AC3E}">
        <p14:creationId xmlns:p14="http://schemas.microsoft.com/office/powerpoint/2010/main" val="28898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McClelland Achievement, Affiliation, &amp; Power Motivation</a:t>
            </a:r>
          </a:p>
        </p:txBody>
      </p:sp>
      <p:sp>
        <p:nvSpPr>
          <p:cNvPr id="3" name="Content Placeholder 2"/>
          <p:cNvSpPr>
            <a:spLocks noGrp="1"/>
          </p:cNvSpPr>
          <p:nvPr>
            <p:ph idx="1"/>
          </p:nvPr>
        </p:nvSpPr>
        <p:spPr>
          <a:xfrm>
            <a:off x="1143000" y="2057400"/>
            <a:ext cx="7556863" cy="4038600"/>
          </a:xfrm>
        </p:spPr>
        <p:txBody>
          <a:bodyPr>
            <a:normAutofit lnSpcReduction="10000"/>
          </a:bodyPr>
          <a:lstStyle/>
          <a:p>
            <a:r>
              <a:rPr lang="en-GB" b="1" dirty="0"/>
              <a:t>Achievement </a:t>
            </a:r>
            <a:r>
              <a:rPr lang="en-GB" b="1" dirty="0" smtClean="0"/>
              <a:t>Motivation:</a:t>
            </a:r>
          </a:p>
          <a:p>
            <a:pPr lvl="1"/>
            <a:r>
              <a:rPr lang="en-US" dirty="0"/>
              <a:t>Accomplishment, personal ambition, and a need to be good at what they do, are additional attributes that are common among achievement orientated individuals. </a:t>
            </a:r>
            <a:endParaRPr lang="en-US" dirty="0" smtClean="0"/>
          </a:p>
          <a:p>
            <a:pPr lvl="1"/>
            <a:r>
              <a:rPr lang="en-US" dirty="0" smtClean="0"/>
              <a:t>Individuals </a:t>
            </a:r>
            <a:r>
              <a:rPr lang="en-US" dirty="0"/>
              <a:t>who are driven by achievement are more likely to define clear goals as well as a course to goal attainment</a:t>
            </a:r>
            <a:r>
              <a:rPr lang="en-US" dirty="0" smtClean="0"/>
              <a:t>.</a:t>
            </a:r>
          </a:p>
          <a:p>
            <a:r>
              <a:rPr lang="en-US" dirty="0" smtClean="0"/>
              <a:t>Advantages:</a:t>
            </a:r>
          </a:p>
          <a:p>
            <a:pPr lvl="1"/>
            <a:r>
              <a:rPr lang="en-US" dirty="0"/>
              <a:t>To an achievement motivated individual, life is about a personal challenge rather than a challenge with others</a:t>
            </a:r>
            <a:r>
              <a:rPr lang="en-US" dirty="0" smtClean="0"/>
              <a:t>.</a:t>
            </a:r>
          </a:p>
          <a:p>
            <a:r>
              <a:rPr lang="en-US" dirty="0" smtClean="0"/>
              <a:t>Disadvantages:</a:t>
            </a:r>
          </a:p>
          <a:p>
            <a:pPr lvl="1"/>
            <a:r>
              <a:rPr lang="en-US" dirty="0" smtClean="0"/>
              <a:t>Individuals </a:t>
            </a:r>
            <a:r>
              <a:rPr lang="en-US" dirty="0"/>
              <a:t>who have a tendency to be achievement oriented may not know when to stop, quit, or accept </a:t>
            </a:r>
            <a:r>
              <a:rPr lang="en-US" dirty="0" smtClean="0"/>
              <a:t>failings</a:t>
            </a:r>
          </a:p>
          <a:p>
            <a:pPr lvl="1"/>
            <a:r>
              <a:rPr lang="en-US" dirty="0" smtClean="0"/>
              <a:t>This </a:t>
            </a:r>
            <a:r>
              <a:rPr lang="en-US" dirty="0"/>
              <a:t>may result in signs of mental stress or physical fatigue.</a:t>
            </a:r>
            <a:endParaRPr lang="en-GB" dirty="0"/>
          </a:p>
        </p:txBody>
      </p:sp>
      <p:pic>
        <p:nvPicPr>
          <p:cNvPr id="4" name="Picture 3"/>
          <p:cNvPicPr>
            <a:picLocks noChangeAspect="1"/>
          </p:cNvPicPr>
          <p:nvPr/>
        </p:nvPicPr>
        <p:blipFill>
          <a:blip r:embed="rId2"/>
          <a:stretch>
            <a:fillRect/>
          </a:stretch>
        </p:blipFill>
        <p:spPr>
          <a:xfrm>
            <a:off x="8499293" y="2399347"/>
            <a:ext cx="2952750" cy="2790825"/>
          </a:xfrm>
          <a:prstGeom prst="rect">
            <a:avLst/>
          </a:prstGeom>
        </p:spPr>
      </p:pic>
    </p:spTree>
    <p:extLst>
      <p:ext uri="{BB962C8B-B14F-4D97-AF65-F5344CB8AC3E}">
        <p14:creationId xmlns:p14="http://schemas.microsoft.com/office/powerpoint/2010/main" val="349774538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915EF7-B9F6-4EB7-AA4F-557BE6AB702C}">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465D742-03F8-4A07-AD44-2F5940A96098}">
  <ds:schemaRefs>
    <ds:schemaRef ds:uri="http://schemas.microsoft.com/sharepoint/v3/contenttype/forms"/>
  </ds:schemaRefs>
</ds:datastoreItem>
</file>

<file path=customXml/itemProps3.xml><?xml version="1.0" encoding="utf-8"?>
<ds:datastoreItem xmlns:ds="http://schemas.openxmlformats.org/officeDocument/2006/customXml" ds:itemID="{6928E4D0-782D-4812-BE7D-AE5131FD3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Basis design</Template>
  <TotalTime>0</TotalTime>
  <Words>1379</Words>
  <Application>Microsoft Office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Corbel</vt:lpstr>
      <vt:lpstr>Basis</vt:lpstr>
      <vt:lpstr>Motivation how to increase project team performance?</vt:lpstr>
      <vt:lpstr>What is Motivation?</vt:lpstr>
      <vt:lpstr>Project Manager and Motivation</vt:lpstr>
      <vt:lpstr>Motivational Approaches a Project Manager can apply</vt:lpstr>
      <vt:lpstr>McGregor’s Theory X and Theory Y</vt:lpstr>
      <vt:lpstr>Advantages &amp; Disadvantages</vt:lpstr>
      <vt:lpstr>Herzberg’s Motivator-hygiene theory</vt:lpstr>
      <vt:lpstr>Advantages &amp; Disadvantages</vt:lpstr>
      <vt:lpstr>McClelland Achievement, Affiliation, &amp; Power Motivation</vt:lpstr>
      <vt:lpstr>PowerPoint Presentation</vt:lpstr>
      <vt:lpstr>PowerPoint Presentation</vt:lpstr>
      <vt:lpstr>MBTI Personal Style</vt:lpstr>
      <vt:lpstr>PowerPoint Presentation</vt:lpstr>
      <vt:lpstr>Motivational Mistakes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2020-05-28T07:36:30Z</dcterms:created>
  <dcterms:modified xsi:type="dcterms:W3CDTF">2020-05-28T09:47:39Z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