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7"/>
  </p:notesMasterIdLst>
  <p:sldIdLst>
    <p:sldId id="256" r:id="rId2"/>
    <p:sldId id="266" r:id="rId3"/>
    <p:sldId id="268" r:id="rId4"/>
    <p:sldId id="302" r:id="rId5"/>
    <p:sldId id="29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7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1FFA-2752-46F3-8058-333CBED62F2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63AEF-E46F-4079-BD36-04EB13E85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4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>
            <a:extLst>
              <a:ext uri="{FF2B5EF4-FFF2-40B4-BE49-F238E27FC236}">
                <a16:creationId xmlns:a16="http://schemas.microsoft.com/office/drawing/2014/main" id="{9DFB9DE9-23F1-4586-8476-EB7515F086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C4D9A07-B147-4B83-A52B-9062A420958D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4990E245-8548-4FEA-8094-0CB87CE401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0ACF84F-14F0-44C1-87FE-68D25CB11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14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>
            <a:extLst>
              <a:ext uri="{FF2B5EF4-FFF2-40B4-BE49-F238E27FC236}">
                <a16:creationId xmlns:a16="http://schemas.microsoft.com/office/drawing/2014/main" id="{D6E12682-9701-4F39-BB3E-92E4FC21CC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7598336-7757-4016-8252-3D560ED463A8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FE593242-7A5A-4B00-BA3E-61851F35DF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EF75FE67-284F-41B4-A1B6-F34F949441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194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>
            <a:extLst>
              <a:ext uri="{FF2B5EF4-FFF2-40B4-BE49-F238E27FC236}">
                <a16:creationId xmlns:a16="http://schemas.microsoft.com/office/drawing/2014/main" id="{04A8DED5-9BEB-4215-BE0F-7C846434FD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B925D9D-7534-4064-99E1-C9780FC489DC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80D493A7-4A45-4901-915C-EC9EF0A661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21F78BDF-9E0C-4AA4-8E28-044D8E994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0030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37BB01D-B0D0-4671-8FE7-094A3CF41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7600" cy="348615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49927E-475C-4CE6-A5F7-A2AEC03D2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 anchor="t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97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4449CF17-6DE0-42A8-AF6D-65582A8B77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1DD403B-DC2E-496B-BDE4-8AC536A45743}" type="slidenum">
              <a:rPr lang="en-US" altLang="en-US" smtClean="0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1D3904E-C473-48EE-9DE3-D37AD52B1B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6B73BA7-C0AE-4B26-9EE2-89053DF39E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91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689F2254-CEAC-49B1-BE0A-D6CB96F435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CD41B5E-17FB-4D46-9362-847B144758B3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4B1FD14C-9281-442C-8C41-64B3BE6376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94DEA45-1A08-4C66-97F7-6168200CE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889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9A353AA0-75CC-497D-91B9-904D63A07C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C6E1ECD-C743-4D6B-BD89-29F8B07C8DD9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9367321B-5D3F-40F6-873F-A0784A9360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7737192-9A86-4917-AA29-F5DDF1F61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186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6792FF15-7A49-43D0-A115-585E2200E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22923B9-B579-4C76-9C8F-F75E541564F1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0CD7888D-A9DA-4CC5-A90D-5319A897CF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E4F605D-F0FE-4CA7-A649-128C342B2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704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>
            <a:extLst>
              <a:ext uri="{FF2B5EF4-FFF2-40B4-BE49-F238E27FC236}">
                <a16:creationId xmlns:a16="http://schemas.microsoft.com/office/drawing/2014/main" id="{6628516B-41BA-4A5F-B9F6-4374FDE052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C586326-4BC7-4B67-B6D0-BCE4326A5AA3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70E7C568-95D9-4222-9AF6-17DB50942F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A40EED6A-BEA4-4846-8DD6-49230CEDD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33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>
            <a:extLst>
              <a:ext uri="{FF2B5EF4-FFF2-40B4-BE49-F238E27FC236}">
                <a16:creationId xmlns:a16="http://schemas.microsoft.com/office/drawing/2014/main" id="{F916C152-73D8-464B-99EE-F6F1FA4B18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A929230-05BF-4F8E-AAC6-9C2CABFA3A36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79BA3C69-44B1-47E2-A112-EC9A898C7F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36193AF-01D3-4E16-BA42-54D7E3B29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024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>
            <a:extLst>
              <a:ext uri="{FF2B5EF4-FFF2-40B4-BE49-F238E27FC236}">
                <a16:creationId xmlns:a16="http://schemas.microsoft.com/office/drawing/2014/main" id="{6DE0041D-EB20-44A4-B890-E4F7209FD8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844A5C6-97A1-4829-A483-FFE95AC41A71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FCB85357-8A0A-45B1-93B2-226D274F65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46F5FF3A-C78E-4E91-9558-6F09843B9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176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>
            <a:extLst>
              <a:ext uri="{FF2B5EF4-FFF2-40B4-BE49-F238E27FC236}">
                <a16:creationId xmlns:a16="http://schemas.microsoft.com/office/drawing/2014/main" id="{AC5AB899-77D3-455F-9B21-6A69A2B369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7394D91-CE4B-4811-9F12-1C1C3BA044FD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52DB2037-C37A-4CA1-BD76-5F7585DE66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07AB9C24-6195-4426-8F5C-F51C8B6148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279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45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7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72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1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3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9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1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2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1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x.cs.yale.edu/avi/os-book/OS10/slide-dir/index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65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87FA0DF4-BE04-4A21-8DF8-1258C2593E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88237" y="383009"/>
            <a:ext cx="7586662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/>
              <a:t>Data Structures for the Banker</a:t>
            </a:r>
            <a:r>
              <a:rPr lang="ja-JP" altLang="en-US" sz="2800" dirty="0"/>
              <a:t>’</a:t>
            </a:r>
            <a:r>
              <a:rPr lang="en-US" altLang="ja-JP" sz="2800" dirty="0"/>
              <a:t>s Algorithm </a:t>
            </a:r>
            <a:endParaRPr lang="en-US" altLang="en-US" sz="2800" dirty="0"/>
          </a:p>
        </p:txBody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9D3FB76A-D010-4081-9D81-A9865380F0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16213" y="1654175"/>
            <a:ext cx="7370762" cy="4387850"/>
          </a:xfrm>
        </p:spPr>
        <p:txBody>
          <a:bodyPr>
            <a:normAutofit lnSpcReduction="10000"/>
          </a:bodyPr>
          <a:lstStyle/>
          <a:p>
            <a:r>
              <a:rPr lang="en-US" altLang="en-US" b="1" dirty="0"/>
              <a:t>Available</a:t>
            </a:r>
            <a:r>
              <a:rPr lang="en-US" altLang="en-US" i="1" dirty="0"/>
              <a:t>:</a:t>
            </a:r>
            <a:r>
              <a:rPr lang="en-US" altLang="en-US" dirty="0"/>
              <a:t>  Vector of length </a:t>
            </a:r>
            <a:r>
              <a:rPr lang="en-US" altLang="en-US" i="1" dirty="0"/>
              <a:t>m</a:t>
            </a:r>
            <a:r>
              <a:rPr lang="en-US" altLang="en-US" dirty="0"/>
              <a:t>. If available [</a:t>
            </a:r>
            <a:r>
              <a:rPr lang="en-US" altLang="en-US" i="1" dirty="0"/>
              <a:t>j</a:t>
            </a:r>
            <a:r>
              <a:rPr lang="en-US" altLang="en-US" dirty="0"/>
              <a:t>] = </a:t>
            </a:r>
            <a:r>
              <a:rPr lang="en-US" altLang="en-US" i="1" dirty="0"/>
              <a:t>k</a:t>
            </a:r>
            <a:r>
              <a:rPr lang="en-US" altLang="en-US" dirty="0"/>
              <a:t>, there are</a:t>
            </a:r>
            <a:r>
              <a:rPr lang="en-US" altLang="en-US" i="1" dirty="0"/>
              <a:t> k</a:t>
            </a:r>
            <a:r>
              <a:rPr lang="en-US" altLang="en-US" dirty="0"/>
              <a:t> instances of resource type </a:t>
            </a:r>
            <a:r>
              <a:rPr lang="en-US" altLang="en-US" i="1" dirty="0" err="1"/>
              <a:t>R</a:t>
            </a:r>
            <a:r>
              <a:rPr lang="en-US" altLang="en-US" i="1" baseline="-25000" dirty="0" err="1"/>
              <a:t>j</a:t>
            </a:r>
            <a:r>
              <a:rPr lang="en-US" altLang="en-US" baseline="-25000" dirty="0"/>
              <a:t>  </a:t>
            </a:r>
            <a:r>
              <a:rPr lang="en-US" altLang="en-US" dirty="0"/>
              <a:t>available</a:t>
            </a:r>
          </a:p>
          <a:p>
            <a:endParaRPr lang="en-US" altLang="en-US" sz="800" dirty="0"/>
          </a:p>
          <a:p>
            <a:r>
              <a:rPr lang="en-US" altLang="en-US" b="1" dirty="0">
                <a:solidFill>
                  <a:srgbClr val="000000"/>
                </a:solidFill>
              </a:rPr>
              <a:t>Max</a:t>
            </a:r>
            <a:r>
              <a:rPr lang="en-US" altLang="en-US" i="1" dirty="0"/>
              <a:t>: n x m</a:t>
            </a:r>
            <a:r>
              <a:rPr lang="en-US" altLang="en-US" dirty="0"/>
              <a:t> matrix.  If </a:t>
            </a:r>
            <a:r>
              <a:rPr lang="en-US" altLang="en-US" i="1" dirty="0"/>
              <a:t>Max </a:t>
            </a:r>
            <a:r>
              <a:rPr lang="en-US" altLang="en-US" dirty="0"/>
              <a:t>[</a:t>
            </a:r>
            <a:r>
              <a:rPr lang="en-US" altLang="en-US" i="1" dirty="0" err="1"/>
              <a:t>i,j</a:t>
            </a:r>
            <a:r>
              <a:rPr lang="en-US" altLang="en-US" dirty="0"/>
              <a:t>] = </a:t>
            </a:r>
            <a:r>
              <a:rPr lang="en-US" altLang="en-US" i="1" dirty="0"/>
              <a:t>k</a:t>
            </a:r>
            <a:r>
              <a:rPr lang="en-US" altLang="en-US" dirty="0"/>
              <a:t>, then process </a:t>
            </a:r>
            <a:r>
              <a:rPr lang="en-US" altLang="en-US" i="1" dirty="0"/>
              <a:t>P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may request at most</a:t>
            </a:r>
            <a:r>
              <a:rPr lang="en-US" altLang="en-US" i="1" dirty="0"/>
              <a:t> k </a:t>
            </a:r>
            <a:r>
              <a:rPr lang="en-US" altLang="en-US" dirty="0"/>
              <a:t>instances of resource type </a:t>
            </a:r>
            <a:r>
              <a:rPr lang="en-US" altLang="en-US" i="1" dirty="0" err="1"/>
              <a:t>R</a:t>
            </a:r>
            <a:r>
              <a:rPr lang="en-US" altLang="en-US" i="1" baseline="-25000" dirty="0" err="1"/>
              <a:t>j</a:t>
            </a:r>
            <a:endParaRPr lang="en-US" altLang="en-US" i="1" baseline="-25000" dirty="0"/>
          </a:p>
          <a:p>
            <a:endParaRPr lang="en-US" altLang="en-US" sz="800" i="1" baseline="-25000" dirty="0"/>
          </a:p>
          <a:p>
            <a:r>
              <a:rPr lang="en-US" altLang="en-US" b="1" dirty="0">
                <a:solidFill>
                  <a:srgbClr val="000000"/>
                </a:solidFill>
              </a:rPr>
              <a:t>Allocation</a:t>
            </a:r>
            <a:r>
              <a:rPr lang="en-US" altLang="en-US" i="1" dirty="0"/>
              <a:t>:  n </a:t>
            </a:r>
            <a:r>
              <a:rPr lang="en-US" altLang="en-US" dirty="0"/>
              <a:t>x</a:t>
            </a:r>
            <a:r>
              <a:rPr lang="en-US" altLang="en-US" i="1" dirty="0"/>
              <a:t> m</a:t>
            </a:r>
            <a:r>
              <a:rPr lang="en-US" altLang="en-US" dirty="0"/>
              <a:t> matrix.  If Allocation[</a:t>
            </a:r>
            <a:r>
              <a:rPr lang="en-US" altLang="en-US" i="1" dirty="0" err="1"/>
              <a:t>i,j</a:t>
            </a:r>
            <a:r>
              <a:rPr lang="en-US" altLang="en-US" dirty="0"/>
              <a:t>] = </a:t>
            </a:r>
            <a:r>
              <a:rPr lang="en-US" altLang="en-US" i="1" dirty="0"/>
              <a:t>k</a:t>
            </a:r>
            <a:r>
              <a:rPr lang="en-US" altLang="en-US" dirty="0"/>
              <a:t> then</a:t>
            </a:r>
            <a:r>
              <a:rPr lang="en-US" altLang="en-US" i="1" dirty="0"/>
              <a:t> P</a:t>
            </a:r>
            <a:r>
              <a:rPr lang="en-US" altLang="en-US" i="1" baseline="-25000" dirty="0"/>
              <a:t>i</a:t>
            </a:r>
            <a:r>
              <a:rPr lang="en-US" altLang="en-US" dirty="0"/>
              <a:t> is currently allocated </a:t>
            </a:r>
            <a:r>
              <a:rPr lang="en-US" altLang="en-US" i="1" dirty="0"/>
              <a:t>k</a:t>
            </a:r>
            <a:r>
              <a:rPr lang="en-US" altLang="en-US" dirty="0"/>
              <a:t> instances of </a:t>
            </a:r>
            <a:r>
              <a:rPr lang="en-US" altLang="en-US" i="1" dirty="0" err="1"/>
              <a:t>R</a:t>
            </a:r>
            <a:r>
              <a:rPr lang="en-US" altLang="en-US" i="1" baseline="-25000" dirty="0" err="1"/>
              <a:t>j</a:t>
            </a:r>
            <a:endParaRPr lang="en-US" altLang="en-US" i="1" baseline="-25000" dirty="0"/>
          </a:p>
          <a:p>
            <a:endParaRPr lang="en-US" altLang="en-US" sz="800" i="1" baseline="-25000" dirty="0"/>
          </a:p>
          <a:p>
            <a:r>
              <a:rPr lang="en-US" altLang="en-US" b="1" dirty="0">
                <a:solidFill>
                  <a:srgbClr val="000000"/>
                </a:solidFill>
              </a:rPr>
              <a:t>Need</a:t>
            </a:r>
            <a:r>
              <a:rPr lang="en-US" altLang="en-US" i="1" dirty="0"/>
              <a:t>:  n </a:t>
            </a:r>
            <a:r>
              <a:rPr lang="en-US" altLang="en-US" dirty="0"/>
              <a:t>x</a:t>
            </a:r>
            <a:r>
              <a:rPr lang="en-US" altLang="en-US" i="1" dirty="0"/>
              <a:t> m</a:t>
            </a:r>
            <a:r>
              <a:rPr lang="en-US" altLang="en-US" dirty="0"/>
              <a:t> matrix. If </a:t>
            </a:r>
            <a:r>
              <a:rPr lang="en-US" altLang="en-US" i="1" dirty="0"/>
              <a:t>Need</a:t>
            </a:r>
            <a:r>
              <a:rPr lang="en-US" altLang="en-US" dirty="0"/>
              <a:t>[</a:t>
            </a:r>
            <a:r>
              <a:rPr lang="en-US" altLang="en-US" i="1" dirty="0" err="1"/>
              <a:t>i,j</a:t>
            </a:r>
            <a:r>
              <a:rPr lang="en-US" altLang="en-US" dirty="0"/>
              <a:t>] =</a:t>
            </a:r>
            <a:r>
              <a:rPr lang="en-US" altLang="en-US" i="1" dirty="0"/>
              <a:t> k</a:t>
            </a:r>
            <a:r>
              <a:rPr lang="en-US" altLang="en-US" dirty="0"/>
              <a:t>, then</a:t>
            </a:r>
            <a:r>
              <a:rPr lang="en-US" altLang="en-US" i="1" dirty="0"/>
              <a:t> P</a:t>
            </a:r>
            <a:r>
              <a:rPr lang="en-US" altLang="en-US" i="1" baseline="-25000" dirty="0"/>
              <a:t>i</a:t>
            </a:r>
            <a:r>
              <a:rPr lang="en-US" altLang="en-US" dirty="0"/>
              <a:t> may need </a:t>
            </a:r>
            <a:r>
              <a:rPr lang="en-US" altLang="en-US" i="1" dirty="0"/>
              <a:t>k</a:t>
            </a:r>
            <a:r>
              <a:rPr lang="en-US" altLang="en-US" dirty="0"/>
              <a:t> more instances of </a:t>
            </a:r>
            <a:r>
              <a:rPr lang="en-US" altLang="en-US" i="1" dirty="0" err="1"/>
              <a:t>R</a:t>
            </a:r>
            <a:r>
              <a:rPr lang="en-US" altLang="en-US" i="1" baseline="-25000" dirty="0" err="1"/>
              <a:t>j</a:t>
            </a:r>
            <a:r>
              <a:rPr lang="en-US" altLang="en-US" baseline="-25000" dirty="0"/>
              <a:t> </a:t>
            </a:r>
            <a:r>
              <a:rPr lang="en-US" altLang="en-US" dirty="0"/>
              <a:t>to complete its task</a:t>
            </a:r>
          </a:p>
          <a:p>
            <a:pPr lvl="2">
              <a:buFont typeface="Webdings" panose="05030102010509060703" pitchFamily="18" charset="2"/>
              <a:buNone/>
            </a:pP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i="1" dirty="0"/>
              <a:t>Need</a:t>
            </a:r>
            <a:r>
              <a:rPr lang="en-US" altLang="en-US" dirty="0"/>
              <a:t> [</a:t>
            </a:r>
            <a:r>
              <a:rPr lang="en-US" altLang="en-US" i="1" dirty="0" err="1"/>
              <a:t>i,j</a:t>
            </a:r>
            <a:r>
              <a:rPr lang="en-US" altLang="en-US" i="1" dirty="0"/>
              <a:t>]</a:t>
            </a:r>
            <a:r>
              <a:rPr lang="en-US" altLang="en-US" dirty="0"/>
              <a:t> = </a:t>
            </a:r>
            <a:r>
              <a:rPr lang="en-US" altLang="en-US" i="1" dirty="0"/>
              <a:t>Max</a:t>
            </a:r>
            <a:r>
              <a:rPr lang="en-US" altLang="en-US" dirty="0"/>
              <a:t>[</a:t>
            </a:r>
            <a:r>
              <a:rPr lang="en-US" altLang="en-US" i="1" dirty="0" err="1"/>
              <a:t>i,j</a:t>
            </a:r>
            <a:r>
              <a:rPr lang="en-US" altLang="en-US" dirty="0"/>
              <a:t>] – </a:t>
            </a:r>
            <a:r>
              <a:rPr lang="en-US" altLang="en-US" i="1" dirty="0"/>
              <a:t>Allocation</a:t>
            </a:r>
            <a:r>
              <a:rPr lang="en-US" altLang="en-US" dirty="0"/>
              <a:t> [</a:t>
            </a:r>
            <a:r>
              <a:rPr lang="en-US" altLang="en-US" i="1" dirty="0" err="1"/>
              <a:t>i,j</a:t>
            </a:r>
            <a:r>
              <a:rPr lang="en-US" altLang="en-US" dirty="0"/>
              <a:t>]</a:t>
            </a:r>
          </a:p>
        </p:txBody>
      </p:sp>
      <p:sp>
        <p:nvSpPr>
          <p:cNvPr id="50179" name="Text Box 4">
            <a:extLst>
              <a:ext uri="{FF2B5EF4-FFF2-40B4-BE49-F238E27FC236}">
                <a16:creationId xmlns:a16="http://schemas.microsoft.com/office/drawing/2014/main" id="{AE86C5C3-E474-4D7C-8E73-3297B5AF2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913" y="1106766"/>
            <a:ext cx="70070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35000"/>
              </a:spcBef>
              <a:buClr>
                <a:srgbClr val="CC6600"/>
              </a:buClr>
              <a:buSzPct val="80000"/>
              <a:buFont typeface="Monotype Sorts" pitchFamily="-84" charset="2"/>
              <a:buChar char="l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5000"/>
              </a:spcBef>
              <a:buClr>
                <a:srgbClr val="009900"/>
              </a:buClr>
              <a:buSzPct val="75000"/>
              <a:buFont typeface="Webdings" panose="05030102010509060703" pitchFamily="18" charset="2"/>
              <a:buChar char="4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5000"/>
              </a:spcBef>
              <a:buClr>
                <a:schemeClr val="hlink"/>
              </a:buClr>
              <a:buSzPct val="75000"/>
              <a:buChar char="–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5000"/>
              </a:spcBef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dirty="0"/>
              <a:t>Let </a:t>
            </a:r>
            <a:r>
              <a:rPr kumimoji="0" lang="en-US" altLang="en-US" i="1" dirty="0"/>
              <a:t>n</a:t>
            </a:r>
            <a:r>
              <a:rPr kumimoji="0" lang="en-US" altLang="en-US" dirty="0"/>
              <a:t> = number of processes, and </a:t>
            </a:r>
            <a:r>
              <a:rPr kumimoji="0" lang="en-US" altLang="en-US" i="1" dirty="0"/>
              <a:t>m </a:t>
            </a:r>
            <a:r>
              <a:rPr kumimoji="0" lang="en-US" altLang="en-US" dirty="0"/>
              <a:t>= number of resources types. </a:t>
            </a:r>
          </a:p>
        </p:txBody>
      </p:sp>
    </p:spTree>
    <p:extLst>
      <p:ext uri="{BB962C8B-B14F-4D97-AF65-F5344CB8AC3E}">
        <p14:creationId xmlns:p14="http://schemas.microsoft.com/office/powerpoint/2010/main" val="831670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>
            <a:extLst>
              <a:ext uri="{FF2B5EF4-FFF2-40B4-BE49-F238E27FC236}">
                <a16:creationId xmlns:a16="http://schemas.microsoft.com/office/drawing/2014/main" id="{2790C097-F637-4E56-9DE9-9732B5BC16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32005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Safety Algorithm</a:t>
            </a:r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3636911B-2CB1-426E-842A-DA9B08006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09825" y="1157289"/>
            <a:ext cx="7372350" cy="494347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en-US" dirty="0"/>
              <a:t>Let </a:t>
            </a:r>
            <a:r>
              <a:rPr lang="en-US" altLang="en-US" b="1" i="1" dirty="0">
                <a:solidFill>
                  <a:srgbClr val="000000"/>
                </a:solidFill>
              </a:rPr>
              <a:t>Work</a:t>
            </a:r>
            <a:r>
              <a:rPr lang="en-US" altLang="en-US" i="1" dirty="0">
                <a:solidFill>
                  <a:srgbClr val="000000"/>
                </a:solidFill>
              </a:rPr>
              <a:t> </a:t>
            </a:r>
            <a:r>
              <a:rPr lang="en-US" altLang="en-US" dirty="0"/>
              <a:t>and </a:t>
            </a:r>
            <a:r>
              <a:rPr lang="en-US" altLang="en-US" b="1" i="1" dirty="0">
                <a:solidFill>
                  <a:srgbClr val="000000"/>
                </a:solidFill>
              </a:rPr>
              <a:t>Finish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/>
              <a:t>be vectors of length</a:t>
            </a:r>
            <a:r>
              <a:rPr lang="en-US" altLang="en-US" i="1" dirty="0"/>
              <a:t> m</a:t>
            </a:r>
            <a:r>
              <a:rPr lang="en-US" altLang="en-US" dirty="0"/>
              <a:t> and</a:t>
            </a:r>
            <a:r>
              <a:rPr lang="en-US" altLang="en-US" i="1" dirty="0"/>
              <a:t> n</a:t>
            </a:r>
            <a:r>
              <a:rPr lang="en-US" altLang="en-US" dirty="0"/>
              <a:t>, respectively.  Initialize:</a:t>
            </a:r>
          </a:p>
          <a:p>
            <a:pPr lvl="3" indent="-342900">
              <a:lnSpc>
                <a:spcPct val="90000"/>
              </a:lnSpc>
              <a:buNone/>
            </a:pPr>
            <a:r>
              <a:rPr lang="en-US" altLang="en-US" b="1" i="1" dirty="0"/>
              <a:t>Work </a:t>
            </a:r>
            <a:r>
              <a:rPr lang="en-US" altLang="en-US" b="1" dirty="0"/>
              <a:t>= </a:t>
            </a:r>
            <a:r>
              <a:rPr lang="en-US" altLang="en-US" b="1" i="1" dirty="0"/>
              <a:t>Available</a:t>
            </a:r>
          </a:p>
          <a:p>
            <a:pPr lvl="3" indent="-342900">
              <a:lnSpc>
                <a:spcPct val="90000"/>
              </a:lnSpc>
              <a:buNone/>
            </a:pPr>
            <a:r>
              <a:rPr lang="en-US" altLang="en-US" b="1" i="1" dirty="0"/>
              <a:t>Finish </a:t>
            </a:r>
            <a:r>
              <a:rPr lang="en-US" altLang="en-US" b="1" dirty="0"/>
              <a:t>[</a:t>
            </a:r>
            <a:r>
              <a:rPr lang="en-US" altLang="en-US" b="1" i="1" dirty="0"/>
              <a:t>i</a:t>
            </a:r>
            <a:r>
              <a:rPr lang="en-US" altLang="en-US" b="1" dirty="0"/>
              <a:t>] =</a:t>
            </a:r>
            <a:r>
              <a:rPr lang="en-US" altLang="en-US" b="1" i="1" dirty="0"/>
              <a:t> false </a:t>
            </a:r>
            <a:r>
              <a:rPr lang="en-US" altLang="en-US" b="1" dirty="0"/>
              <a:t>for</a:t>
            </a:r>
            <a:r>
              <a:rPr lang="en-US" altLang="en-US" b="1" i="1" dirty="0"/>
              <a:t> i</a:t>
            </a:r>
            <a:r>
              <a:rPr lang="en-US" altLang="en-US" b="1" dirty="0"/>
              <a:t> = 0, 1, …, </a:t>
            </a:r>
            <a:r>
              <a:rPr lang="en-US" altLang="en-US" b="1" i="1" dirty="0"/>
              <a:t>n- </a:t>
            </a:r>
            <a:r>
              <a:rPr lang="en-US" altLang="en-US" b="1" dirty="0"/>
              <a:t>1</a:t>
            </a:r>
          </a:p>
          <a:p>
            <a:pPr lvl="3" indent="-342900">
              <a:lnSpc>
                <a:spcPct val="90000"/>
              </a:lnSpc>
              <a:buNone/>
            </a:pPr>
            <a:endParaRPr lang="en-US" altLang="en-US" sz="800" dirty="0"/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altLang="en-US" dirty="0"/>
              <a:t>Find an </a:t>
            </a:r>
            <a:r>
              <a:rPr lang="en-US" altLang="en-US" b="1" i="1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such that both: </a:t>
            </a:r>
          </a:p>
          <a:p>
            <a:pPr marL="800100" lvl="1" indent="-342900">
              <a:lnSpc>
                <a:spcPct val="90000"/>
              </a:lnSpc>
              <a:buNone/>
            </a:pPr>
            <a:r>
              <a:rPr lang="en-US" altLang="en-US" dirty="0"/>
              <a:t>  (a) </a:t>
            </a:r>
            <a:r>
              <a:rPr lang="en-US" altLang="en-US" b="1" i="1" dirty="0"/>
              <a:t>Finish</a:t>
            </a:r>
            <a:r>
              <a:rPr lang="en-US" altLang="en-US" b="1" dirty="0"/>
              <a:t> [</a:t>
            </a:r>
            <a:r>
              <a:rPr lang="en-US" altLang="en-US" b="1" i="1" dirty="0"/>
              <a:t>i</a:t>
            </a:r>
            <a:r>
              <a:rPr lang="en-US" altLang="en-US" b="1" dirty="0"/>
              <a:t>] = </a:t>
            </a:r>
            <a:r>
              <a:rPr lang="en-US" altLang="en-US" b="1" i="1" dirty="0"/>
              <a:t>false</a:t>
            </a:r>
            <a:endParaRPr lang="en-US" altLang="en-US" b="1" dirty="0"/>
          </a:p>
          <a:p>
            <a:pPr marL="800100" lvl="1" indent="-342900">
              <a:lnSpc>
                <a:spcPct val="90000"/>
              </a:lnSpc>
              <a:buNone/>
            </a:pPr>
            <a:r>
              <a:rPr lang="en-US" altLang="en-US" dirty="0"/>
              <a:t>  (b) </a:t>
            </a:r>
            <a:r>
              <a:rPr lang="en-US" altLang="en-US" b="1" i="1" dirty="0" err="1"/>
              <a:t>Need</a:t>
            </a:r>
            <a:r>
              <a:rPr lang="en-US" altLang="en-US" b="1" i="1" baseline="-25000" dirty="0" err="1"/>
              <a:t>i</a:t>
            </a:r>
            <a:r>
              <a:rPr lang="en-US" altLang="en-US" b="1" dirty="0"/>
              <a:t> </a:t>
            </a:r>
            <a:r>
              <a:rPr lang="en-US" altLang="en-US" b="1" dirty="0">
                <a:sym typeface="Symbol" panose="05050102010706020507" pitchFamily="18" charset="2"/>
              </a:rPr>
              <a:t> </a:t>
            </a:r>
            <a:r>
              <a:rPr lang="en-US" altLang="en-US" b="1" i="1" dirty="0">
                <a:sym typeface="Symbol" panose="05050102010706020507" pitchFamily="18" charset="2"/>
              </a:rPr>
              <a:t>Work</a:t>
            </a:r>
          </a:p>
          <a:p>
            <a:pPr marL="800100" lvl="1" indent="-342900">
              <a:lnSpc>
                <a:spcPct val="90000"/>
              </a:lnSpc>
              <a:buNone/>
            </a:pPr>
            <a:r>
              <a:rPr lang="en-US" altLang="en-US" dirty="0">
                <a:sym typeface="Symbol" panose="05050102010706020507" pitchFamily="18" charset="2"/>
              </a:rPr>
              <a:t>   If no such</a:t>
            </a:r>
            <a:r>
              <a:rPr lang="en-US" altLang="en-US" b="1" dirty="0">
                <a:sym typeface="Symbol" panose="05050102010706020507" pitchFamily="18" charset="2"/>
              </a:rPr>
              <a:t> </a:t>
            </a:r>
            <a:r>
              <a:rPr lang="en-US" altLang="en-US" b="1" i="1" dirty="0">
                <a:sym typeface="Symbol" panose="05050102010706020507" pitchFamily="18" charset="2"/>
              </a:rPr>
              <a:t>i </a:t>
            </a:r>
            <a:r>
              <a:rPr lang="en-US" altLang="en-US" dirty="0">
                <a:sym typeface="Symbol" panose="05050102010706020507" pitchFamily="18" charset="2"/>
              </a:rPr>
              <a:t>exists, go to step 4</a:t>
            </a:r>
          </a:p>
          <a:p>
            <a:pPr marL="800100" lvl="1" indent="-342900">
              <a:lnSpc>
                <a:spcPct val="90000"/>
              </a:lnSpc>
              <a:buNone/>
            </a:pPr>
            <a:endParaRPr lang="en-US" altLang="en-US" sz="800" dirty="0">
              <a:sym typeface="Symbol" panose="05050102010706020507" pitchFamily="18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en-US" dirty="0"/>
              <a:t> </a:t>
            </a:r>
            <a:r>
              <a:rPr lang="en-US" altLang="en-US" b="1" i="1" dirty="0"/>
              <a:t>Work</a:t>
            </a:r>
            <a:r>
              <a:rPr lang="en-US" altLang="en-US" b="1" dirty="0"/>
              <a:t> = </a:t>
            </a:r>
            <a:r>
              <a:rPr lang="en-US" altLang="en-US" b="1" i="1" dirty="0"/>
              <a:t>Work </a:t>
            </a:r>
            <a:r>
              <a:rPr lang="en-US" altLang="en-US" b="1" dirty="0"/>
              <a:t>+ </a:t>
            </a:r>
            <a:r>
              <a:rPr lang="en-US" altLang="en-US" b="1" i="1" dirty="0" err="1"/>
              <a:t>Allocation</a:t>
            </a:r>
            <a:r>
              <a:rPr lang="en-US" altLang="en-US" b="1" i="1" baseline="-25000" dirty="0" err="1"/>
              <a:t>i</a:t>
            </a: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> </a:t>
            </a:r>
            <a:r>
              <a:rPr lang="en-US" altLang="en-US" b="1" i="1" dirty="0"/>
              <a:t>Finish</a:t>
            </a:r>
            <a:r>
              <a:rPr lang="en-US" altLang="en-US" b="1" dirty="0"/>
              <a:t>[</a:t>
            </a:r>
            <a:r>
              <a:rPr lang="en-US" altLang="en-US" b="1" i="1" dirty="0"/>
              <a:t>i</a:t>
            </a:r>
            <a:r>
              <a:rPr lang="en-US" altLang="en-US" b="1" dirty="0"/>
              <a:t>] =</a:t>
            </a:r>
            <a:r>
              <a:rPr lang="en-US" altLang="en-US" b="1" i="1" dirty="0"/>
              <a:t> true</a:t>
            </a: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>  </a:t>
            </a:r>
            <a:r>
              <a:rPr lang="en-US" altLang="en-US" dirty="0"/>
              <a:t>go to step 2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endParaRPr lang="en-US" altLang="en-US" sz="700" dirty="0"/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altLang="en-US" dirty="0"/>
              <a:t>If </a:t>
            </a:r>
            <a:r>
              <a:rPr lang="en-US" altLang="en-US" b="1" i="1" dirty="0"/>
              <a:t>Finish</a:t>
            </a:r>
            <a:r>
              <a:rPr lang="en-US" altLang="en-US" b="1" dirty="0"/>
              <a:t> [</a:t>
            </a:r>
            <a:r>
              <a:rPr lang="en-US" altLang="en-US" b="1" i="1" dirty="0"/>
              <a:t>i</a:t>
            </a:r>
            <a:r>
              <a:rPr lang="en-US" altLang="en-US" b="1" dirty="0"/>
              <a:t>] == </a:t>
            </a:r>
            <a:r>
              <a:rPr lang="en-US" altLang="en-US" b="1" i="1" dirty="0"/>
              <a:t>true</a:t>
            </a:r>
            <a:r>
              <a:rPr lang="en-US" altLang="en-US" b="1" dirty="0"/>
              <a:t> </a:t>
            </a:r>
            <a:r>
              <a:rPr lang="en-US" altLang="en-US" dirty="0"/>
              <a:t>for all </a:t>
            </a:r>
            <a:r>
              <a:rPr lang="en-US" altLang="en-US" b="1" i="1" dirty="0"/>
              <a:t>i</a:t>
            </a:r>
            <a:r>
              <a:rPr lang="en-US" altLang="en-US" dirty="0"/>
              <a:t>, then the system is in a safe state</a:t>
            </a:r>
          </a:p>
        </p:txBody>
      </p:sp>
    </p:spTree>
    <p:extLst>
      <p:ext uri="{BB962C8B-B14F-4D97-AF65-F5344CB8AC3E}">
        <p14:creationId xmlns:p14="http://schemas.microsoft.com/office/powerpoint/2010/main" val="1220924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>
            <a:extLst>
              <a:ext uri="{FF2B5EF4-FFF2-40B4-BE49-F238E27FC236}">
                <a16:creationId xmlns:a16="http://schemas.microsoft.com/office/drawing/2014/main" id="{AD555E4E-D656-4473-9631-EC334BFD8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3951" y="353078"/>
            <a:ext cx="79248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/>
              <a:t>Resource-Request Algorithm for Process </a:t>
            </a:r>
            <a:r>
              <a:rPr lang="en-US" altLang="en-US" sz="2800" i="1" dirty="0"/>
              <a:t>P</a:t>
            </a:r>
            <a:r>
              <a:rPr lang="en-US" altLang="en-US" sz="2800" i="1" baseline="-25000" dirty="0"/>
              <a:t>i</a:t>
            </a:r>
            <a:endParaRPr lang="en-US" altLang="en-US" sz="2800" dirty="0"/>
          </a:p>
        </p:txBody>
      </p:sp>
      <p:sp>
        <p:nvSpPr>
          <p:cNvPr id="54274" name="Rectangle 3">
            <a:extLst>
              <a:ext uri="{FF2B5EF4-FFF2-40B4-BE49-F238E27FC236}">
                <a16:creationId xmlns:a16="http://schemas.microsoft.com/office/drawing/2014/main" id="{778FADBB-9076-4FBD-93D9-F75ADC967E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46326" y="1114425"/>
            <a:ext cx="7642225" cy="4686300"/>
          </a:xfrm>
        </p:spPr>
        <p:txBody>
          <a:bodyPr>
            <a:normAutofit fontScale="92500" lnSpcReduction="10000"/>
          </a:bodyPr>
          <a:lstStyle/>
          <a:p>
            <a:pPr>
              <a:buFont typeface="Monotype Sorts" pitchFamily="-84" charset="2"/>
              <a:buNone/>
            </a:pPr>
            <a:r>
              <a:rPr lang="en-US" altLang="en-US" b="1" i="1" dirty="0"/>
              <a:t>     </a:t>
            </a:r>
            <a:r>
              <a:rPr lang="en-US" altLang="en-US" b="1" i="1" dirty="0" err="1"/>
              <a:t>Request</a:t>
            </a:r>
            <a:r>
              <a:rPr lang="en-US" altLang="en-US" b="1" i="1" baseline="-25000" dirty="0" err="1"/>
              <a:t>i</a:t>
            </a:r>
            <a:r>
              <a:rPr lang="en-US" altLang="en-US" dirty="0"/>
              <a:t> = request vector for process </a:t>
            </a:r>
            <a:r>
              <a:rPr lang="en-US" altLang="en-US" b="1" i="1" dirty="0"/>
              <a:t>P</a:t>
            </a:r>
            <a:r>
              <a:rPr lang="en-US" altLang="en-US" b="1" i="1" baseline="-25000" dirty="0"/>
              <a:t>i</a:t>
            </a:r>
            <a:r>
              <a:rPr lang="en-US" altLang="en-US" dirty="0"/>
              <a:t>.  If </a:t>
            </a:r>
            <a:r>
              <a:rPr lang="en-US" altLang="en-US" b="1" i="1" dirty="0" err="1"/>
              <a:t>Request</a:t>
            </a:r>
            <a:r>
              <a:rPr lang="en-US" altLang="en-US" b="1" i="1" baseline="-25000" dirty="0" err="1"/>
              <a:t>i</a:t>
            </a:r>
            <a:r>
              <a:rPr lang="en-US" altLang="en-US" b="1" baseline="-25000" dirty="0"/>
              <a:t> </a:t>
            </a:r>
            <a:r>
              <a:rPr lang="en-US" altLang="en-US" b="1" dirty="0"/>
              <a:t>[</a:t>
            </a:r>
            <a:r>
              <a:rPr lang="en-US" altLang="en-US" b="1" i="1" dirty="0"/>
              <a:t>j</a:t>
            </a:r>
            <a:r>
              <a:rPr lang="en-US" altLang="en-US" b="1" dirty="0"/>
              <a:t>] = </a:t>
            </a:r>
            <a:r>
              <a:rPr lang="en-US" altLang="en-US" b="1" i="1" dirty="0"/>
              <a:t>k</a:t>
            </a:r>
            <a:r>
              <a:rPr lang="en-US" altLang="en-US" b="1" dirty="0"/>
              <a:t> </a:t>
            </a:r>
            <a:r>
              <a:rPr lang="en-US" altLang="en-US" dirty="0"/>
              <a:t>then process </a:t>
            </a:r>
            <a:r>
              <a:rPr lang="en-US" altLang="en-US" b="1" i="1" dirty="0"/>
              <a:t>P</a:t>
            </a:r>
            <a:r>
              <a:rPr lang="en-US" altLang="en-US" b="1" i="1" baseline="-25000" dirty="0"/>
              <a:t>i</a:t>
            </a:r>
            <a:r>
              <a:rPr lang="en-US" altLang="en-US" dirty="0"/>
              <a:t> wants </a:t>
            </a:r>
            <a:r>
              <a:rPr lang="en-US" altLang="en-US" b="1" i="1" dirty="0"/>
              <a:t>k</a:t>
            </a:r>
            <a:r>
              <a:rPr lang="en-US" altLang="en-US" dirty="0"/>
              <a:t> instances of resource type </a:t>
            </a:r>
            <a:r>
              <a:rPr lang="en-US" altLang="en-US" b="1" i="1" dirty="0" err="1"/>
              <a:t>R</a:t>
            </a:r>
            <a:r>
              <a:rPr lang="en-US" altLang="en-US" b="1" i="1" baseline="-25000" dirty="0" err="1"/>
              <a:t>j</a:t>
            </a:r>
            <a:endParaRPr lang="en-US" altLang="en-US" b="1" baseline="-25000" dirty="0"/>
          </a:p>
          <a:p>
            <a:pPr marL="800100" lvl="1" indent="-342900">
              <a:buFont typeface="+mj-lt"/>
              <a:buAutoNum type="arabicPeriod"/>
            </a:pPr>
            <a:r>
              <a:rPr lang="en-US" altLang="en-US" dirty="0"/>
              <a:t>If </a:t>
            </a:r>
            <a:r>
              <a:rPr lang="en-US" altLang="en-US" b="1" i="1" dirty="0" err="1"/>
              <a:t>Request</a:t>
            </a:r>
            <a:r>
              <a:rPr lang="en-US" altLang="en-US" b="1" i="1" baseline="-25000" dirty="0" err="1"/>
              <a:t>i</a:t>
            </a:r>
            <a:r>
              <a:rPr lang="en-US" altLang="en-US" b="1" i="1" dirty="0"/>
              <a:t> </a:t>
            </a:r>
            <a:r>
              <a:rPr lang="en-US" altLang="en-US" b="1" dirty="0">
                <a:sym typeface="Symbol" panose="05050102010706020507" pitchFamily="18" charset="2"/>
              </a:rPr>
              <a:t> </a:t>
            </a:r>
            <a:r>
              <a:rPr lang="en-US" altLang="en-US" b="1" i="1" dirty="0" err="1">
                <a:sym typeface="Symbol" panose="05050102010706020507" pitchFamily="18" charset="2"/>
              </a:rPr>
              <a:t>Need</a:t>
            </a:r>
            <a:r>
              <a:rPr lang="en-US" altLang="en-US" b="1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="1" i="1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go to step 2.  Otherwise, raise error condition, since process has exceeded its maximum claim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dirty="0">
                <a:sym typeface="Symbol" panose="05050102010706020507" pitchFamily="18" charset="2"/>
              </a:rPr>
              <a:t>If </a:t>
            </a:r>
            <a:r>
              <a:rPr lang="en-US" altLang="en-US" b="1" i="1" dirty="0" err="1"/>
              <a:t>Request</a:t>
            </a:r>
            <a:r>
              <a:rPr lang="en-US" altLang="en-US" b="1" i="1" baseline="-25000" dirty="0" err="1"/>
              <a:t>i</a:t>
            </a:r>
            <a:r>
              <a:rPr lang="en-US" altLang="en-US" b="1" dirty="0"/>
              <a:t> </a:t>
            </a:r>
            <a:r>
              <a:rPr lang="en-US" altLang="en-US" b="1" dirty="0">
                <a:sym typeface="Symbol" panose="05050102010706020507" pitchFamily="18" charset="2"/>
              </a:rPr>
              <a:t> </a:t>
            </a:r>
            <a:r>
              <a:rPr lang="en-US" altLang="en-US" b="1" i="1" dirty="0">
                <a:sym typeface="Symbol" panose="05050102010706020507" pitchFamily="18" charset="2"/>
              </a:rPr>
              <a:t>Available</a:t>
            </a:r>
            <a:r>
              <a:rPr lang="en-US" altLang="en-US" dirty="0">
                <a:sym typeface="Symbol" panose="05050102010706020507" pitchFamily="18" charset="2"/>
              </a:rPr>
              <a:t>, go to step 3.  Otherwise </a:t>
            </a:r>
            <a:r>
              <a:rPr lang="en-US" altLang="en-US" b="1" i="1" dirty="0">
                <a:sym typeface="Symbol" panose="05050102010706020507" pitchFamily="18" charset="2"/>
              </a:rPr>
              <a:t>P</a:t>
            </a:r>
            <a:r>
              <a:rPr lang="en-US" altLang="en-US" b="1" i="1" baseline="-25000" dirty="0">
                <a:sym typeface="Symbol" panose="05050102010706020507" pitchFamily="18" charset="2"/>
              </a:rPr>
              <a:t>i</a:t>
            </a:r>
            <a:r>
              <a:rPr lang="en-US" altLang="en-US" dirty="0">
                <a:sym typeface="Symbol" panose="05050102010706020507" pitchFamily="18" charset="2"/>
              </a:rPr>
              <a:t>  must wait, since resources are not available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dirty="0">
                <a:sym typeface="Symbol" panose="05050102010706020507" pitchFamily="18" charset="2"/>
              </a:rPr>
              <a:t>Pretend to allocate requested resources to </a:t>
            </a:r>
            <a:r>
              <a:rPr lang="en-US" altLang="en-US" b="1" i="1" dirty="0">
                <a:sym typeface="Symbol" panose="05050102010706020507" pitchFamily="18" charset="2"/>
              </a:rPr>
              <a:t>P</a:t>
            </a:r>
            <a:r>
              <a:rPr lang="en-US" altLang="en-US" b="1" i="1" baseline="-25000" dirty="0">
                <a:sym typeface="Symbol" panose="05050102010706020507" pitchFamily="18" charset="2"/>
              </a:rPr>
              <a:t>i</a:t>
            </a:r>
            <a:r>
              <a:rPr lang="en-US" altLang="en-US" dirty="0">
                <a:sym typeface="Symbol" panose="05050102010706020507" pitchFamily="18" charset="2"/>
              </a:rPr>
              <a:t> by modifying the state as follows:</a:t>
            </a:r>
          </a:p>
          <a:p>
            <a:pPr lvl="3">
              <a:buFontTx/>
              <a:buNone/>
            </a:pPr>
            <a:r>
              <a:rPr lang="en-US" altLang="en-US" dirty="0">
                <a:sym typeface="Symbol" panose="05050102010706020507" pitchFamily="18" charset="2"/>
              </a:rPr>
              <a:t>		</a:t>
            </a:r>
            <a:r>
              <a:rPr lang="en-US" altLang="en-US" b="1" i="1" dirty="0">
                <a:sym typeface="Symbol" panose="05050102010706020507" pitchFamily="18" charset="2"/>
              </a:rPr>
              <a:t>Available</a:t>
            </a:r>
            <a:r>
              <a:rPr lang="en-US" altLang="en-US" b="1" dirty="0">
                <a:sym typeface="Symbol" panose="05050102010706020507" pitchFamily="18" charset="2"/>
              </a:rPr>
              <a:t> = </a:t>
            </a:r>
            <a:r>
              <a:rPr lang="en-US" altLang="en-US" b="1" i="1" dirty="0">
                <a:sym typeface="Symbol" panose="05050102010706020507" pitchFamily="18" charset="2"/>
              </a:rPr>
              <a:t>Available  </a:t>
            </a:r>
            <a:r>
              <a:rPr lang="en-US" altLang="en-US" b="1" dirty="0">
                <a:sym typeface="Symbol" panose="05050102010706020507" pitchFamily="18" charset="2"/>
              </a:rPr>
              <a:t>–</a:t>
            </a:r>
            <a:r>
              <a:rPr lang="en-US" altLang="en-US" b="1" i="1" dirty="0">
                <a:sym typeface="Symbol" panose="05050102010706020507" pitchFamily="18" charset="2"/>
              </a:rPr>
              <a:t> </a:t>
            </a:r>
            <a:r>
              <a:rPr lang="en-US" altLang="en-US" b="1" i="1" dirty="0" err="1">
                <a:sym typeface="Symbol" panose="05050102010706020507" pitchFamily="18" charset="2"/>
              </a:rPr>
              <a:t>Request</a:t>
            </a:r>
            <a:r>
              <a:rPr lang="en-US" altLang="en-US" b="1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="1" i="1" dirty="0">
                <a:sym typeface="Symbol" panose="05050102010706020507" pitchFamily="18" charset="2"/>
              </a:rPr>
              <a:t>;</a:t>
            </a:r>
          </a:p>
          <a:p>
            <a:pPr lvl="3">
              <a:buFontTx/>
              <a:buNone/>
            </a:pPr>
            <a:r>
              <a:rPr lang="en-US" altLang="en-US" b="1" dirty="0">
                <a:sym typeface="Symbol" panose="05050102010706020507" pitchFamily="18" charset="2"/>
              </a:rPr>
              <a:t>		</a:t>
            </a:r>
            <a:r>
              <a:rPr lang="en-US" altLang="en-US" b="1" i="1" dirty="0" err="1">
                <a:sym typeface="Symbol" panose="05050102010706020507" pitchFamily="18" charset="2"/>
              </a:rPr>
              <a:t>Allocation</a:t>
            </a:r>
            <a:r>
              <a:rPr lang="en-US" altLang="en-US" b="1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="1" baseline="-25000" dirty="0">
                <a:sym typeface="Symbol" panose="05050102010706020507" pitchFamily="18" charset="2"/>
              </a:rPr>
              <a:t> </a:t>
            </a:r>
            <a:r>
              <a:rPr lang="en-US" altLang="en-US" b="1" dirty="0">
                <a:sym typeface="Symbol" panose="05050102010706020507" pitchFamily="18" charset="2"/>
              </a:rPr>
              <a:t>= </a:t>
            </a:r>
            <a:r>
              <a:rPr lang="en-US" altLang="en-US" b="1" i="1" dirty="0" err="1">
                <a:sym typeface="Symbol" panose="05050102010706020507" pitchFamily="18" charset="2"/>
              </a:rPr>
              <a:t>Allocation</a:t>
            </a:r>
            <a:r>
              <a:rPr lang="en-US" altLang="en-US" b="1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="1" dirty="0">
                <a:sym typeface="Symbol" panose="05050102010706020507" pitchFamily="18" charset="2"/>
              </a:rPr>
              <a:t> + </a:t>
            </a:r>
            <a:r>
              <a:rPr lang="en-US" altLang="en-US" b="1" i="1" dirty="0" err="1">
                <a:sym typeface="Symbol" panose="05050102010706020507" pitchFamily="18" charset="2"/>
              </a:rPr>
              <a:t>Request</a:t>
            </a:r>
            <a:r>
              <a:rPr lang="en-US" altLang="en-US" b="1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="1" dirty="0">
                <a:sym typeface="Symbol" panose="05050102010706020507" pitchFamily="18" charset="2"/>
              </a:rPr>
              <a:t>;</a:t>
            </a:r>
          </a:p>
          <a:p>
            <a:pPr lvl="3">
              <a:buFontTx/>
              <a:buNone/>
            </a:pPr>
            <a:r>
              <a:rPr lang="en-US" altLang="en-US" b="1" dirty="0">
                <a:sym typeface="Symbol" panose="05050102010706020507" pitchFamily="18" charset="2"/>
              </a:rPr>
              <a:t>		</a:t>
            </a:r>
            <a:r>
              <a:rPr lang="en-US" altLang="en-US" b="1" i="1" dirty="0" err="1">
                <a:sym typeface="Symbol" panose="05050102010706020507" pitchFamily="18" charset="2"/>
              </a:rPr>
              <a:t>Need</a:t>
            </a:r>
            <a:r>
              <a:rPr lang="en-US" altLang="en-US" b="1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="1" i="1" dirty="0">
                <a:sym typeface="Symbol" panose="05050102010706020507" pitchFamily="18" charset="2"/>
              </a:rPr>
              <a:t> </a:t>
            </a:r>
            <a:r>
              <a:rPr lang="en-US" altLang="en-US" b="1" dirty="0">
                <a:sym typeface="Symbol" panose="05050102010706020507" pitchFamily="18" charset="2"/>
              </a:rPr>
              <a:t>=</a:t>
            </a:r>
            <a:r>
              <a:rPr lang="en-US" altLang="en-US" b="1" i="1" dirty="0">
                <a:sym typeface="Symbol" panose="05050102010706020507" pitchFamily="18" charset="2"/>
              </a:rPr>
              <a:t> </a:t>
            </a:r>
            <a:r>
              <a:rPr lang="en-US" altLang="en-US" b="1" i="1" dirty="0" err="1">
                <a:sym typeface="Symbol" panose="05050102010706020507" pitchFamily="18" charset="2"/>
              </a:rPr>
              <a:t>Need</a:t>
            </a:r>
            <a:r>
              <a:rPr lang="en-US" altLang="en-US" b="1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="1" dirty="0">
                <a:sym typeface="Symbol" panose="05050102010706020507" pitchFamily="18" charset="2"/>
              </a:rPr>
              <a:t> – </a:t>
            </a:r>
            <a:r>
              <a:rPr lang="en-US" altLang="en-US" b="1" i="1" dirty="0" err="1">
                <a:sym typeface="Symbol" panose="05050102010706020507" pitchFamily="18" charset="2"/>
              </a:rPr>
              <a:t>Request</a:t>
            </a:r>
            <a:r>
              <a:rPr lang="en-US" altLang="en-US" b="1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="1" i="1" dirty="0">
                <a:sym typeface="Symbol" panose="05050102010706020507" pitchFamily="18" charset="2"/>
              </a:rPr>
              <a:t>;</a:t>
            </a:r>
          </a:p>
          <a:p>
            <a:pPr lvl="2">
              <a:buClr>
                <a:srgbClr val="CC6600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sym typeface="Symbol" panose="05050102010706020507" pitchFamily="18" charset="2"/>
              </a:rPr>
              <a:t>If safe  the resources are allocated to </a:t>
            </a:r>
            <a:r>
              <a:rPr lang="en-US" altLang="en-US" b="1" i="1" dirty="0">
                <a:sym typeface="Symbol" panose="05050102010706020507" pitchFamily="18" charset="2"/>
              </a:rPr>
              <a:t>P</a:t>
            </a:r>
            <a:r>
              <a:rPr lang="en-US" altLang="en-US" b="1" i="1" baseline="-25000" dirty="0">
                <a:sym typeface="Symbol" panose="05050102010706020507" pitchFamily="18" charset="2"/>
              </a:rPr>
              <a:t>i</a:t>
            </a:r>
          </a:p>
          <a:p>
            <a:pPr lvl="2">
              <a:buClr>
                <a:srgbClr val="CC6600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sym typeface="Symbol" panose="05050102010706020507" pitchFamily="18" charset="2"/>
              </a:rPr>
              <a:t>If unsafe  </a:t>
            </a:r>
            <a:r>
              <a:rPr lang="en-US" altLang="en-US" b="1" i="1" dirty="0">
                <a:sym typeface="Symbol" panose="05050102010706020507" pitchFamily="18" charset="2"/>
              </a:rPr>
              <a:t>P</a:t>
            </a:r>
            <a:r>
              <a:rPr lang="en-US" altLang="en-US" b="1" i="1" baseline="-25000" dirty="0">
                <a:sym typeface="Symbol" panose="05050102010706020507" pitchFamily="18" charset="2"/>
              </a:rPr>
              <a:t>i</a:t>
            </a:r>
            <a:r>
              <a:rPr lang="en-US" altLang="en-US" dirty="0">
                <a:sym typeface="Symbol" panose="05050102010706020507" pitchFamily="18" charset="2"/>
              </a:rPr>
              <a:t> must wait, and the old resource-allocation state is restored</a:t>
            </a:r>
          </a:p>
        </p:txBody>
      </p:sp>
    </p:spTree>
    <p:extLst>
      <p:ext uri="{BB962C8B-B14F-4D97-AF65-F5344CB8AC3E}">
        <p14:creationId xmlns:p14="http://schemas.microsoft.com/office/powerpoint/2010/main" val="2072431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>
            <a:extLst>
              <a:ext uri="{FF2B5EF4-FFF2-40B4-BE49-F238E27FC236}">
                <a16:creationId xmlns:a16="http://schemas.microsoft.com/office/drawing/2014/main" id="{573354F7-D46C-481C-9D4A-3953C7C996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5413" y="235762"/>
            <a:ext cx="7421562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Deadlock Detection</a:t>
            </a:r>
          </a:p>
        </p:txBody>
      </p:sp>
      <p:sp>
        <p:nvSpPr>
          <p:cNvPr id="62466" name="Rectangle 3">
            <a:extLst>
              <a:ext uri="{FF2B5EF4-FFF2-40B4-BE49-F238E27FC236}">
                <a16:creationId xmlns:a16="http://schemas.microsoft.com/office/drawing/2014/main" id="{B0C7DA51-11F7-430E-8F04-C804721EE6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35765" y="1233489"/>
            <a:ext cx="7527990" cy="4530725"/>
          </a:xfrm>
        </p:spPr>
        <p:txBody>
          <a:bodyPr/>
          <a:lstStyle/>
          <a:p>
            <a:r>
              <a:rPr lang="en-US" altLang="en-US" dirty="0"/>
              <a:t>Allow system to enter deadlock state 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/>
              <a:t>Detection algorithm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/>
              <a:t>Recovery scheme</a:t>
            </a:r>
          </a:p>
        </p:txBody>
      </p:sp>
    </p:spTree>
    <p:extLst>
      <p:ext uri="{BB962C8B-B14F-4D97-AF65-F5344CB8AC3E}">
        <p14:creationId xmlns:p14="http://schemas.microsoft.com/office/powerpoint/2010/main" val="1586355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>
            <a:extLst>
              <a:ext uri="{FF2B5EF4-FFF2-40B4-BE49-F238E27FC236}">
                <a16:creationId xmlns:a16="http://schemas.microsoft.com/office/drawing/2014/main" id="{1AC46895-F09F-4AA8-B270-CB5567B1C5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40732" y="359230"/>
            <a:ext cx="8588375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800" b="1" dirty="0"/>
              <a:t>Recovery from </a:t>
            </a:r>
            <a:r>
              <a:rPr lang="en-US" altLang="en-US" sz="2800" b="1" dirty="0" smtClean="0"/>
              <a:t>Deadlock</a:t>
            </a:r>
            <a:endParaRPr lang="en-US" altLang="en-US" sz="2800" b="1" dirty="0"/>
          </a:p>
        </p:txBody>
      </p:sp>
      <p:sp>
        <p:nvSpPr>
          <p:cNvPr id="80898" name="Rectangle 3">
            <a:extLst>
              <a:ext uri="{FF2B5EF4-FFF2-40B4-BE49-F238E27FC236}">
                <a16:creationId xmlns:a16="http://schemas.microsoft.com/office/drawing/2014/main" id="{38916639-ABF6-4FC4-8E81-7F4537AFC9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87613" y="1108076"/>
            <a:ext cx="7694612" cy="4530725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Process </a:t>
            </a:r>
            <a:r>
              <a:rPr lang="en-US" altLang="en-US" dirty="0"/>
              <a:t>Termination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Abort </a:t>
            </a:r>
            <a:r>
              <a:rPr lang="en-US" altLang="en-US" dirty="0"/>
              <a:t>all deadlocked </a:t>
            </a:r>
            <a:r>
              <a:rPr lang="en-US" altLang="en-US" dirty="0" smtClean="0"/>
              <a:t>processes</a:t>
            </a:r>
          </a:p>
          <a:p>
            <a:pPr lvl="1"/>
            <a:r>
              <a:rPr lang="en-US" altLang="en-US" dirty="0" smtClean="0"/>
              <a:t>Abort </a:t>
            </a:r>
            <a:r>
              <a:rPr lang="en-US" altLang="en-US" dirty="0"/>
              <a:t>one process at a time until the deadlock cycle is </a:t>
            </a:r>
            <a:r>
              <a:rPr lang="en-US" altLang="en-US" dirty="0" smtClean="0"/>
              <a:t>eliminated</a:t>
            </a:r>
          </a:p>
          <a:p>
            <a:r>
              <a:rPr lang="en-US" altLang="en-US" dirty="0" smtClean="0"/>
              <a:t>Resource Preemption</a:t>
            </a:r>
          </a:p>
          <a:p>
            <a:pPr lvl="1"/>
            <a:r>
              <a:rPr lang="en-US" altLang="en-US" dirty="0"/>
              <a:t>Selecting a </a:t>
            </a:r>
            <a:r>
              <a:rPr lang="en-US" altLang="en-US" dirty="0"/>
              <a:t>victim</a:t>
            </a:r>
          </a:p>
          <a:p>
            <a:pPr lvl="1"/>
            <a:r>
              <a:rPr lang="en-US" altLang="en-US" dirty="0"/>
              <a:t>Rollback</a:t>
            </a:r>
          </a:p>
          <a:p>
            <a:pPr lvl="1"/>
            <a:r>
              <a:rPr lang="en-US" altLang="en-US" dirty="0"/>
              <a:t>Starvation</a:t>
            </a:r>
            <a:endParaRPr lang="en-US" altLang="en-US" dirty="0"/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6290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76E12C-0A8F-49FF-8988-D53352F14B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3200"/>
            <a:ext cx="8034338" cy="5762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Lecture Material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02EA22-F1BB-4F36-8EAD-4A3CBBBFD9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4248" y="1179576"/>
            <a:ext cx="8531352" cy="499738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Slides of </a:t>
            </a:r>
            <a:r>
              <a:rPr lang="en-US" altLang="en-US" smtClean="0"/>
              <a:t>chapter </a:t>
            </a:r>
            <a:r>
              <a:rPr lang="en-US" altLang="en-US" dirty="0"/>
              <a:t>8</a:t>
            </a:r>
            <a:r>
              <a:rPr lang="en-US" altLang="en-US" smtClean="0"/>
              <a:t> </a:t>
            </a:r>
            <a:r>
              <a:rPr lang="en-US" altLang="en-US" dirty="0" smtClean="0"/>
              <a:t>can be found from the given link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https://codex.cs.yale.edu/avi/os-book/OS10/slide-dir/index.html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7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/>
              <a:t>Lecture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430682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endParaRPr lang="en-US" altLang="en-US" dirty="0" smtClean="0"/>
          </a:p>
          <a:p>
            <a:r>
              <a:rPr lang="en-US" altLang="en-US" dirty="0"/>
              <a:t>System Model</a:t>
            </a:r>
          </a:p>
          <a:p>
            <a:r>
              <a:rPr lang="en-US" altLang="en-US" dirty="0"/>
              <a:t>Deadlock Characterization</a:t>
            </a:r>
          </a:p>
          <a:p>
            <a:r>
              <a:rPr lang="en-US" altLang="en-US" dirty="0"/>
              <a:t>Methods for Handling Deadlocks</a:t>
            </a:r>
          </a:p>
          <a:p>
            <a:r>
              <a:rPr lang="en-US" altLang="en-US" dirty="0"/>
              <a:t>Deadlock Prevention</a:t>
            </a:r>
          </a:p>
          <a:p>
            <a:r>
              <a:rPr lang="en-US" altLang="en-US" dirty="0"/>
              <a:t>Deadlock Avoidance</a:t>
            </a:r>
          </a:p>
          <a:p>
            <a:r>
              <a:rPr lang="en-US" altLang="en-US" dirty="0"/>
              <a:t>Deadlock Detection </a:t>
            </a:r>
          </a:p>
          <a:p>
            <a:r>
              <a:rPr lang="en-US" altLang="en-US" dirty="0"/>
              <a:t>Recovery from Deadlock 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3474719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Illustrate how deadlock can occur when </a:t>
            </a:r>
            <a:r>
              <a:rPr lang="en-US" altLang="en-US" dirty="0" err="1"/>
              <a:t>mutex</a:t>
            </a:r>
            <a:r>
              <a:rPr lang="en-US" altLang="en-US" dirty="0"/>
              <a:t> locks are used</a:t>
            </a:r>
          </a:p>
          <a:p>
            <a:r>
              <a:rPr lang="en-US" altLang="en-US" dirty="0"/>
              <a:t>Define the four necessary conditions that characterize deadlock</a:t>
            </a:r>
          </a:p>
          <a:p>
            <a:r>
              <a:rPr lang="en-US" altLang="en-US" dirty="0"/>
              <a:t>Identify a deadlock situation in a resource allocation graph</a:t>
            </a:r>
          </a:p>
          <a:p>
            <a:r>
              <a:rPr lang="en-US" altLang="en-US" dirty="0"/>
              <a:t>Evaluate the four different approaches for preventing deadlocks</a:t>
            </a:r>
          </a:p>
          <a:p>
            <a:r>
              <a:rPr lang="en-US" altLang="en-US" dirty="0"/>
              <a:t>Apply the banker’s algorithm for deadlock avoidance</a:t>
            </a:r>
          </a:p>
          <a:p>
            <a:r>
              <a:rPr lang="en-US" altLang="en-US" dirty="0"/>
              <a:t>Apply the deadlock detection algorithm</a:t>
            </a:r>
          </a:p>
          <a:p>
            <a:r>
              <a:rPr lang="en-US" altLang="en-US" dirty="0"/>
              <a:t>Evaluate approaches for recovering from </a:t>
            </a:r>
            <a:r>
              <a:rPr lang="en-US" altLang="en-US" dirty="0" smtClean="0"/>
              <a:t>deadlock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3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87ADAA0F-64F7-46C8-A7FE-1C5113FEBC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73300" y="150997"/>
            <a:ext cx="79375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Deadlock Characterization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F4824E8A-1421-4BF0-9A60-6CA3F5021C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9032" y="1685191"/>
            <a:ext cx="8075687" cy="4668837"/>
          </a:xfrm>
        </p:spPr>
        <p:txBody>
          <a:bodyPr>
            <a:normAutofit fontScale="92500"/>
          </a:bodyPr>
          <a:lstStyle/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Mutual exclusion</a:t>
            </a:r>
            <a:r>
              <a:rPr lang="en-US" altLang="en-US" b="1" dirty="0"/>
              <a:t>:</a:t>
            </a:r>
            <a:r>
              <a:rPr lang="en-US" altLang="en-US" dirty="0"/>
              <a:t>  only one process at a time can use a resource</a:t>
            </a:r>
            <a:endParaRPr lang="en-US" altLang="en-US" sz="800" dirty="0"/>
          </a:p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Hold and wait</a:t>
            </a:r>
            <a:r>
              <a:rPr lang="en-US" altLang="en-US" b="1" dirty="0"/>
              <a:t>:</a:t>
            </a:r>
            <a:r>
              <a:rPr lang="en-US" altLang="en-US" dirty="0"/>
              <a:t>  a process holding at least one resource is waiting to acquire additional resources held by other processes</a:t>
            </a:r>
            <a:endParaRPr lang="en-US" altLang="en-US" sz="800" dirty="0"/>
          </a:p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No preemption</a:t>
            </a:r>
            <a:r>
              <a:rPr lang="en-US" altLang="en-US" b="1" dirty="0"/>
              <a:t>:</a:t>
            </a:r>
            <a:r>
              <a:rPr lang="en-US" altLang="en-US" dirty="0"/>
              <a:t>  a resource can be released only voluntarily by the process holding it, after that process has completed its task</a:t>
            </a:r>
            <a:endParaRPr lang="en-US" altLang="en-US" sz="800" dirty="0"/>
          </a:p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Circular wait</a:t>
            </a:r>
            <a:r>
              <a:rPr lang="en-US" altLang="en-US" b="1" dirty="0"/>
              <a:t>:</a:t>
            </a:r>
            <a:r>
              <a:rPr lang="en-US" altLang="en-US" dirty="0"/>
              <a:t>  there exists a set {</a:t>
            </a:r>
            <a:r>
              <a:rPr lang="en-US" altLang="en-US" i="1" dirty="0"/>
              <a:t>P</a:t>
            </a:r>
            <a:r>
              <a:rPr lang="en-US" altLang="en-US" baseline="-25000" dirty="0"/>
              <a:t>0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i="1" dirty="0" err="1"/>
              <a:t>P</a:t>
            </a:r>
            <a:r>
              <a:rPr lang="en-US" altLang="en-US" baseline="-25000" dirty="0" err="1"/>
              <a:t>n</a:t>
            </a:r>
            <a:r>
              <a:rPr lang="en-US" altLang="en-US" dirty="0"/>
              <a:t>} of waiting processes such that </a:t>
            </a:r>
            <a:r>
              <a:rPr lang="en-US" altLang="en-US" i="1" dirty="0"/>
              <a:t>P</a:t>
            </a:r>
            <a:r>
              <a:rPr lang="en-US" altLang="en-US" baseline="-25000" dirty="0"/>
              <a:t>0 </a:t>
            </a:r>
            <a:r>
              <a:rPr lang="en-US" altLang="en-US" dirty="0"/>
              <a:t>is waiting for a resource that is held by </a:t>
            </a:r>
            <a:r>
              <a:rPr lang="en-US" altLang="en-US" i="1" dirty="0"/>
              <a:t>P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baseline="-25000" dirty="0"/>
              <a:t>1</a:t>
            </a:r>
            <a:r>
              <a:rPr lang="en-US" altLang="en-US" dirty="0"/>
              <a:t> is waiting for a resource that is held by </a:t>
            </a:r>
            <a:r>
              <a:rPr lang="en-US" altLang="en-US" i="1" dirty="0"/>
              <a:t>P</a:t>
            </a:r>
            <a:r>
              <a:rPr lang="en-US" altLang="en-US" baseline="-25000" dirty="0"/>
              <a:t>2</a:t>
            </a:r>
            <a:r>
              <a:rPr lang="en-US" altLang="en-US" dirty="0"/>
              <a:t>, …, </a:t>
            </a:r>
            <a:r>
              <a:rPr lang="en-US" altLang="en-US" i="1" dirty="0" err="1"/>
              <a:t>P</a:t>
            </a:r>
            <a:r>
              <a:rPr lang="en-US" altLang="en-US" i="1" baseline="-25000" dirty="0" err="1"/>
              <a:t>n</a:t>
            </a:r>
            <a:r>
              <a:rPr lang="en-US" altLang="en-US" baseline="-25000" dirty="0"/>
              <a:t>–1</a:t>
            </a:r>
            <a:r>
              <a:rPr lang="en-US" altLang="en-US" dirty="0"/>
              <a:t> is waiting for a resource that is held by </a:t>
            </a:r>
            <a:r>
              <a:rPr lang="en-US" altLang="en-US" i="1" dirty="0" err="1"/>
              <a:t>P</a:t>
            </a:r>
            <a:r>
              <a:rPr lang="en-US" altLang="en-US" baseline="-25000" dirty="0" err="1"/>
              <a:t>n</a:t>
            </a:r>
            <a:r>
              <a:rPr lang="en-US" altLang="en-US" dirty="0"/>
              <a:t>, and </a:t>
            </a:r>
            <a:r>
              <a:rPr lang="en-US" altLang="en-US" i="1" dirty="0" err="1"/>
              <a:t>P</a:t>
            </a:r>
            <a:r>
              <a:rPr lang="en-US" altLang="en-US" baseline="-25000" dirty="0" err="1"/>
              <a:t>n</a:t>
            </a:r>
            <a:r>
              <a:rPr lang="en-US" altLang="en-US" dirty="0"/>
              <a:t> is waiting for a resource that is held by </a:t>
            </a:r>
            <a:r>
              <a:rPr lang="en-US" altLang="en-US" i="1" dirty="0"/>
              <a:t>P</a:t>
            </a:r>
            <a:r>
              <a:rPr lang="en-US" altLang="en-US" baseline="-25000" dirty="0"/>
              <a:t>0</a:t>
            </a:r>
            <a:r>
              <a:rPr lang="en-US" altLang="en-US" dirty="0"/>
              <a:t>.</a:t>
            </a:r>
          </a:p>
          <a:p>
            <a:endParaRPr lang="en-US" altLang="en-US" dirty="0"/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id="{DD9E7C76-64A7-4BA1-B082-DA8BDA6C2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3301" y="1226620"/>
            <a:ext cx="6485359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35000"/>
              </a:spcBef>
              <a:buClr>
                <a:srgbClr val="CC6600"/>
              </a:buClr>
              <a:buSzPct val="80000"/>
              <a:buFont typeface="Monotype Sorts" pitchFamily="-84" charset="2"/>
              <a:buChar char="l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5000"/>
              </a:spcBef>
              <a:buClr>
                <a:srgbClr val="009900"/>
              </a:buClr>
              <a:buSzPct val="75000"/>
              <a:buFont typeface="Webdings" panose="05030102010509060703" pitchFamily="18" charset="2"/>
              <a:buChar char="4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5000"/>
              </a:spcBef>
              <a:buClr>
                <a:schemeClr val="hlink"/>
              </a:buClr>
              <a:buSzPct val="75000"/>
              <a:buChar char="–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5000"/>
              </a:spcBef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dirty="0"/>
              <a:t>Deadlock can arise if four conditions hold simultaneously.</a:t>
            </a:r>
          </a:p>
        </p:txBody>
      </p:sp>
    </p:spTree>
    <p:extLst>
      <p:ext uri="{BB962C8B-B14F-4D97-AF65-F5344CB8AC3E}">
        <p14:creationId xmlns:p14="http://schemas.microsoft.com/office/powerpoint/2010/main" val="406397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684BC100-CBCD-4FBD-A30F-9EBDD59CA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4600" y="214313"/>
            <a:ext cx="76962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Resource Allocation Graph</a:t>
            </a:r>
            <a:endParaRPr lang="en-US" altLang="en-US" dirty="0"/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4338C466-115B-47DE-A288-6C7152DF07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73086" y="1246189"/>
            <a:ext cx="8864890" cy="2804603"/>
          </a:xfrm>
        </p:spPr>
        <p:txBody>
          <a:bodyPr/>
          <a:lstStyle/>
          <a:p>
            <a:r>
              <a:rPr lang="en-US" altLang="en-US" dirty="0" smtClean="0"/>
              <a:t>Basic Facts</a:t>
            </a:r>
          </a:p>
          <a:p>
            <a:pPr lvl="1"/>
            <a:r>
              <a:rPr lang="en-US" altLang="en-US" dirty="0" smtClean="0"/>
              <a:t>If </a:t>
            </a:r>
            <a:r>
              <a:rPr lang="en-US" altLang="en-US" dirty="0"/>
              <a:t>graph contains no cycles </a:t>
            </a:r>
            <a:r>
              <a:rPr lang="en-US" altLang="en-US" dirty="0">
                <a:sym typeface="Symbol" panose="05050102010706020507" pitchFamily="18" charset="2"/>
              </a:rPr>
              <a:t> no deadlock</a:t>
            </a:r>
          </a:p>
          <a:p>
            <a:pPr lvl="1"/>
            <a:r>
              <a:rPr lang="en-US" altLang="en-US" dirty="0">
                <a:sym typeface="Symbol" panose="05050102010706020507" pitchFamily="18" charset="2"/>
              </a:rPr>
              <a:t>If graph contains a cycle </a:t>
            </a:r>
          </a:p>
          <a:p>
            <a:pPr lvl="2"/>
            <a:r>
              <a:rPr lang="en-US" altLang="en-US" dirty="0">
                <a:sym typeface="Symbol" panose="05050102010706020507" pitchFamily="18" charset="2"/>
              </a:rPr>
              <a:t>if only one instance per resource type, then deadlock</a:t>
            </a:r>
          </a:p>
          <a:p>
            <a:pPr lvl="2"/>
            <a:r>
              <a:rPr lang="en-US" altLang="en-US" dirty="0">
                <a:sym typeface="Symbol" panose="05050102010706020507" pitchFamily="18" charset="2"/>
              </a:rPr>
              <a:t>if several instances per resource type, possibility of deadlock</a:t>
            </a:r>
            <a:endParaRPr lang="en-US" alt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64590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4E6DC195-A097-4489-91F0-082398196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3664" y="214313"/>
            <a:ext cx="7577137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Methods for Handling Deadlocks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0B1974F3-B27D-4398-888B-6020EB15EE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3664" y="1198563"/>
            <a:ext cx="7350123" cy="2431605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Deadlock </a:t>
            </a:r>
            <a:r>
              <a:rPr lang="en-US" altLang="en-US" dirty="0"/>
              <a:t>prevention</a:t>
            </a:r>
          </a:p>
          <a:p>
            <a:r>
              <a:rPr lang="en-US" altLang="en-US" dirty="0"/>
              <a:t>Deadlock </a:t>
            </a:r>
            <a:r>
              <a:rPr lang="en-US" altLang="en-US" dirty="0" smtClean="0"/>
              <a:t>avoidance</a:t>
            </a:r>
          </a:p>
          <a:p>
            <a:r>
              <a:rPr lang="en-US" altLang="en-US" dirty="0" smtClean="0"/>
              <a:t>Deadlock Detection and Recovery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8596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>
            <a:extLst>
              <a:ext uri="{FF2B5EF4-FFF2-40B4-BE49-F238E27FC236}">
                <a16:creationId xmlns:a16="http://schemas.microsoft.com/office/drawing/2014/main" id="{93884E20-FE6E-43AF-8F05-40E2C3E8F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09826" y="226431"/>
            <a:ext cx="7800975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Deadlock Prevention</a:t>
            </a:r>
          </a:p>
        </p:txBody>
      </p:sp>
      <p:sp>
        <p:nvSpPr>
          <p:cNvPr id="25602" name="Rectangle 1027">
            <a:extLst>
              <a:ext uri="{FF2B5EF4-FFF2-40B4-BE49-F238E27FC236}">
                <a16:creationId xmlns:a16="http://schemas.microsoft.com/office/drawing/2014/main" id="{248F74CB-A637-4326-83AD-A85531E46B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77773" y="1717510"/>
            <a:ext cx="7237084" cy="4875313"/>
          </a:xfrm>
        </p:spPr>
        <p:txBody>
          <a:bodyPr>
            <a:normAutofit lnSpcReduction="10000"/>
          </a:bodyPr>
          <a:lstStyle/>
          <a:p>
            <a:r>
              <a:rPr lang="en-US" altLang="en-US" b="1" dirty="0"/>
              <a:t>Mutual Exclusion</a:t>
            </a:r>
            <a:r>
              <a:rPr lang="en-US" altLang="en-US" dirty="0"/>
              <a:t> – not required for sharable resources (e.g., read-only files); must hold for non-sharable resources</a:t>
            </a:r>
          </a:p>
          <a:p>
            <a:r>
              <a:rPr lang="en-US" altLang="en-US" b="1" dirty="0"/>
              <a:t>Hold and Wait</a:t>
            </a:r>
            <a:r>
              <a:rPr lang="en-US" altLang="en-US" dirty="0"/>
              <a:t> – must guarantee that whenever a process requests a resource, it does not hold any other </a:t>
            </a:r>
            <a:r>
              <a:rPr lang="en-US" altLang="en-US" dirty="0" smtClean="0"/>
              <a:t>resources. Results in Low </a:t>
            </a:r>
            <a:r>
              <a:rPr lang="en-US" altLang="en-US" dirty="0"/>
              <a:t>resource utilization; starvation </a:t>
            </a:r>
            <a:r>
              <a:rPr lang="en-US" altLang="en-US" dirty="0" smtClean="0"/>
              <a:t>possible.</a:t>
            </a:r>
          </a:p>
          <a:p>
            <a:r>
              <a:rPr lang="en-US" altLang="en-US" b="1" dirty="0"/>
              <a:t>No Preemption</a:t>
            </a:r>
            <a:r>
              <a:rPr lang="en-US" altLang="en-US" dirty="0"/>
              <a:t>:</a:t>
            </a:r>
          </a:p>
          <a:p>
            <a:r>
              <a:rPr lang="en-US" altLang="en-US" b="1" dirty="0"/>
              <a:t>Circular Wait:</a:t>
            </a:r>
          </a:p>
          <a:p>
            <a:pPr lvl="1"/>
            <a:r>
              <a:rPr lang="en-US" altLang="en-US" dirty="0"/>
              <a:t>Impose a total ordering of all resource types, and require that each process requests resources in an increasing order of </a:t>
            </a:r>
            <a:r>
              <a:rPr lang="en-US" altLang="en-US" dirty="0" smtClean="0"/>
              <a:t>enumeration</a:t>
            </a:r>
            <a:endParaRPr lang="en-US" altLang="en-US" dirty="0"/>
          </a:p>
        </p:txBody>
      </p:sp>
      <p:sp>
        <p:nvSpPr>
          <p:cNvPr id="25603" name="Text Box 1028">
            <a:extLst>
              <a:ext uri="{FF2B5EF4-FFF2-40B4-BE49-F238E27FC236}">
                <a16:creationId xmlns:a16="http://schemas.microsoft.com/office/drawing/2014/main" id="{9845B2D7-F006-41D6-8929-1B9EF427F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6" y="1196734"/>
            <a:ext cx="78009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35000"/>
              </a:spcBef>
              <a:buClr>
                <a:srgbClr val="CC6600"/>
              </a:buClr>
              <a:buSzPct val="80000"/>
              <a:buFont typeface="Monotype Sorts" pitchFamily="-84" charset="2"/>
              <a:buChar char="l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5000"/>
              </a:spcBef>
              <a:buClr>
                <a:srgbClr val="009900"/>
              </a:buClr>
              <a:buSzPct val="75000"/>
              <a:buFont typeface="Webdings" panose="05030102010509060703" pitchFamily="18" charset="2"/>
              <a:buChar char="4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5000"/>
              </a:spcBef>
              <a:buClr>
                <a:schemeClr val="hlink"/>
              </a:buClr>
              <a:buSzPct val="75000"/>
              <a:buChar char="–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5000"/>
              </a:spcBef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dirty="0"/>
              <a:t>Invalidate one of the four necessary conditions for deadlock:</a:t>
            </a:r>
          </a:p>
        </p:txBody>
      </p:sp>
    </p:spTree>
    <p:extLst>
      <p:ext uri="{BB962C8B-B14F-4D97-AF65-F5344CB8AC3E}">
        <p14:creationId xmlns:p14="http://schemas.microsoft.com/office/powerpoint/2010/main" val="4170133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9D3210E7-ED94-41D3-A580-4892C80D77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65400" y="241336"/>
            <a:ext cx="7645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Avoidance Algorithms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03BE1552-DFDD-4C2D-ABAD-33391FB8DA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0463" y="1171575"/>
            <a:ext cx="6659562" cy="2943225"/>
          </a:xfrm>
        </p:spPr>
        <p:txBody>
          <a:bodyPr/>
          <a:lstStyle/>
          <a:p>
            <a:r>
              <a:rPr lang="en-US" altLang="en-US" dirty="0"/>
              <a:t>Single instance of a resource type</a:t>
            </a:r>
          </a:p>
          <a:p>
            <a:pPr lvl="1"/>
            <a:r>
              <a:rPr lang="en-US" altLang="en-US" dirty="0"/>
              <a:t>Use a resource-allocation graph</a:t>
            </a:r>
          </a:p>
          <a:p>
            <a:pPr lvl="1">
              <a:buFont typeface="Monotype Sorts" pitchFamily="-84" charset="2"/>
              <a:buNone/>
            </a:pPr>
            <a:endParaRPr lang="en-US" altLang="en-US" dirty="0"/>
          </a:p>
          <a:p>
            <a:r>
              <a:rPr lang="en-US" altLang="en-US" dirty="0"/>
              <a:t>Multiple instances of a resource type</a:t>
            </a:r>
          </a:p>
          <a:p>
            <a:pPr lvl="1"/>
            <a:r>
              <a:rPr lang="en-US" altLang="en-US" dirty="0"/>
              <a:t> Use the Banker</a:t>
            </a:r>
            <a:r>
              <a:rPr lang="ja-JP" altLang="en-US" dirty="0"/>
              <a:t>’</a:t>
            </a:r>
            <a:r>
              <a:rPr lang="en-US" altLang="ja-JP" dirty="0"/>
              <a:t>s Algorithm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0633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29A3144D-3E55-44DD-99C2-5A8149921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238549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Banker’s Algorithm</a:t>
            </a:r>
          </a:p>
        </p:txBody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D051B137-35A8-4BCD-B97B-829EA95E2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82838" y="1128714"/>
            <a:ext cx="7706664" cy="4441825"/>
          </a:xfrm>
        </p:spPr>
        <p:txBody>
          <a:bodyPr/>
          <a:lstStyle/>
          <a:p>
            <a:r>
              <a:rPr lang="en-US" altLang="en-US" dirty="0"/>
              <a:t>Multiple instances of resources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/>
              <a:t>Each process must a priori claim maximum use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/>
              <a:t>When a process requests a resource it may have to wait  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/>
              <a:t>When a process gets all its resources it must return them in a finite amount of time</a:t>
            </a:r>
          </a:p>
        </p:txBody>
      </p:sp>
    </p:spTree>
    <p:extLst>
      <p:ext uri="{BB962C8B-B14F-4D97-AF65-F5344CB8AC3E}">
        <p14:creationId xmlns:p14="http://schemas.microsoft.com/office/powerpoint/2010/main" val="2218377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194</TotalTime>
  <Words>736</Words>
  <Application>Microsoft Office PowerPoint</Application>
  <PresentationFormat>Widescreen</PresentationFormat>
  <Paragraphs>111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MS PGothic</vt:lpstr>
      <vt:lpstr>Arial</vt:lpstr>
      <vt:lpstr>Calibri</vt:lpstr>
      <vt:lpstr>Corbel</vt:lpstr>
      <vt:lpstr>Helvetica</vt:lpstr>
      <vt:lpstr>HGｺﾞｼｯｸM</vt:lpstr>
      <vt:lpstr>Monotype Sorts</vt:lpstr>
      <vt:lpstr>Symbol</vt:lpstr>
      <vt:lpstr>Times New Roman</vt:lpstr>
      <vt:lpstr>Webdings</vt:lpstr>
      <vt:lpstr>Parallax</vt:lpstr>
      <vt:lpstr>Week 9</vt:lpstr>
      <vt:lpstr>Lecture Contents</vt:lpstr>
      <vt:lpstr>Lecture Objectives</vt:lpstr>
      <vt:lpstr>Deadlock Characterization</vt:lpstr>
      <vt:lpstr>Resource Allocation Graph</vt:lpstr>
      <vt:lpstr>Methods for Handling Deadlocks</vt:lpstr>
      <vt:lpstr>Deadlock Prevention</vt:lpstr>
      <vt:lpstr>Avoidance Algorithms</vt:lpstr>
      <vt:lpstr>Banker’s Algorithm</vt:lpstr>
      <vt:lpstr>Data Structures for the Banker’s Algorithm </vt:lpstr>
      <vt:lpstr>Safety Algorithm</vt:lpstr>
      <vt:lpstr>Resource-Request Algorithm for Process Pi</vt:lpstr>
      <vt:lpstr>Deadlock Detection</vt:lpstr>
      <vt:lpstr>Recovery from Deadlock</vt:lpstr>
      <vt:lpstr>Lecture Material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 1</dc:title>
  <dc:creator>HP</dc:creator>
  <cp:lastModifiedBy>HP</cp:lastModifiedBy>
  <cp:revision>23</cp:revision>
  <dcterms:created xsi:type="dcterms:W3CDTF">2020-04-19T14:49:46Z</dcterms:created>
  <dcterms:modified xsi:type="dcterms:W3CDTF">2020-04-19T18:12:07Z</dcterms:modified>
</cp:coreProperties>
</file>