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521D-B8BB-BF49-B5B8-CB9572946541}"/>
              </a:ext>
            </a:extLst>
          </p:cNvPr>
          <p:cNvSpPr>
            <a:spLocks noGrp="1"/>
          </p:cNvSpPr>
          <p:nvPr>
            <p:ph type="ctrTitle"/>
          </p:nvPr>
        </p:nvSpPr>
        <p:spPr/>
        <p:txBody>
          <a:bodyPr/>
          <a:lstStyle/>
          <a:p>
            <a:r>
              <a:rPr lang="en-US"/>
              <a:t>Krebs Cycle</a:t>
            </a:r>
          </a:p>
        </p:txBody>
      </p:sp>
    </p:spTree>
    <p:extLst>
      <p:ext uri="{BB962C8B-B14F-4D97-AF65-F5344CB8AC3E}">
        <p14:creationId xmlns:p14="http://schemas.microsoft.com/office/powerpoint/2010/main" val="200372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2FB0-E8AC-034F-90FF-A773D0788101}"/>
              </a:ext>
            </a:extLst>
          </p:cNvPr>
          <p:cNvSpPr>
            <a:spLocks noGrp="1"/>
          </p:cNvSpPr>
          <p:nvPr>
            <p:ph type="title"/>
          </p:nvPr>
        </p:nvSpPr>
        <p:spPr>
          <a:xfrm>
            <a:off x="1295401" y="982132"/>
            <a:ext cx="9601196" cy="1303867"/>
          </a:xfrm>
        </p:spPr>
        <p:txBody>
          <a:bodyPr/>
          <a:lstStyle/>
          <a:p>
            <a:r>
              <a:rPr lang="en-US" sz="1800" b="1">
                <a:effectLst/>
                <a:latin typeface="Times New Roman"/>
                <a:ea typeface="DengXian"/>
                <a:cs typeface="Times New Roman"/>
              </a:rPr>
              <a:t>Fifth Step: Generation of Succinate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67F30260-B35F-F94D-9761-43A561EE5F12}"/>
              </a:ext>
            </a:extLst>
          </p:cNvPr>
          <p:cNvSpPr>
            <a:spLocks noGrp="1"/>
          </p:cNvSpPr>
          <p:nvPr>
            <p:ph idx="1"/>
          </p:nvPr>
        </p:nvSpPr>
        <p:spPr/>
        <p:txBody>
          <a:bodyPr/>
          <a:lstStyle/>
          <a:p>
            <a:r>
              <a:rPr lang="en-US" sz="1800">
                <a:effectLst/>
                <a:latin typeface="Times New Roman"/>
                <a:ea typeface="DengXian"/>
                <a:cs typeface="Times New Roman"/>
              </a:rPr>
              <a:t>The next reaction involves a substrate level phosphorylation whereby a high energy phosphate is generatedfrom the energy trapped in the thioester bond of succinylCoA. The enzyme is succinate thiokinase . A molecule of GDP is phosphorylated to GTP</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and succinate is formed. The GTP can be converted toATP by reacting with an ADP molecule:</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GTP + ADP → GDP + ATP</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291246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899E-6400-8D4D-84DB-E81F47C5C2BF}"/>
              </a:ext>
            </a:extLst>
          </p:cNvPr>
          <p:cNvSpPr>
            <a:spLocks noGrp="1"/>
          </p:cNvSpPr>
          <p:nvPr>
            <p:ph type="title"/>
          </p:nvPr>
        </p:nvSpPr>
        <p:spPr>
          <a:xfrm>
            <a:off x="1295401" y="982132"/>
            <a:ext cx="9601196" cy="1303867"/>
          </a:xfrm>
        </p:spPr>
        <p:txBody>
          <a:bodyPr/>
          <a:lstStyle/>
          <a:p>
            <a:r>
              <a:rPr lang="en-US" sz="1800" b="1">
                <a:effectLst/>
                <a:latin typeface="Times New Roman"/>
                <a:ea typeface="DengXian"/>
                <a:cs typeface="Times New Roman"/>
              </a:rPr>
              <a:t>Sixth Step: Formation of Fumarate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CD7626A2-4052-2D43-9DEA-408F3B44F517}"/>
              </a:ext>
            </a:extLst>
          </p:cNvPr>
          <p:cNvSpPr>
            <a:spLocks noGrp="1"/>
          </p:cNvSpPr>
          <p:nvPr>
            <p:ph idx="1"/>
          </p:nvPr>
        </p:nvSpPr>
        <p:spPr/>
        <p:txBody>
          <a:bodyPr/>
          <a:lstStyle/>
          <a:p>
            <a:r>
              <a:rPr lang="en-US" sz="1800">
                <a:effectLst/>
                <a:latin typeface="Times New Roman"/>
                <a:ea typeface="DengXian"/>
                <a:cs typeface="Times New Roman"/>
              </a:rPr>
              <a:t>Succinate is dehydrogenated to fumarate, an unsaturated dicarboxylic acid, by succinate dehydrogenase</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 The hydrogen atoms are acceptedby FAD. The FADH2 then enters into ETC to generateATPs. The succinate dehydrogenase is competitivelyinhibited by malonate </a:t>
            </a:r>
            <a:endParaRPr lang="en-US" sz="1800">
              <a:effectLst/>
              <a:latin typeface="Calibri" panose="020F0502020204030204" pitchFamily="34" charset="0"/>
              <a:ea typeface="DengXian"/>
              <a:cs typeface="Times New Roman"/>
            </a:endParaRPr>
          </a:p>
          <a:p>
            <a:endParaRPr lang="en-US"/>
          </a:p>
        </p:txBody>
      </p:sp>
    </p:spTree>
    <p:extLst>
      <p:ext uri="{BB962C8B-B14F-4D97-AF65-F5344CB8AC3E}">
        <p14:creationId xmlns:p14="http://schemas.microsoft.com/office/powerpoint/2010/main" val="76448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81F0-F7B4-D847-AB51-5BBC79CC27F8}"/>
              </a:ext>
            </a:extLst>
          </p:cNvPr>
          <p:cNvSpPr>
            <a:spLocks noGrp="1"/>
          </p:cNvSpPr>
          <p:nvPr>
            <p:ph type="title"/>
          </p:nvPr>
        </p:nvSpPr>
        <p:spPr/>
        <p:txBody>
          <a:bodyPr/>
          <a:lstStyle/>
          <a:p>
            <a:r>
              <a:rPr lang="en-US" sz="1800" b="1">
                <a:effectLst/>
                <a:latin typeface="Times New Roman"/>
                <a:ea typeface="DengXian"/>
                <a:cs typeface="Times New Roman"/>
              </a:rPr>
              <a:t>Seventh Step: Formation of Malate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E0CC9F1C-6036-4449-9665-63C352742C0A}"/>
              </a:ext>
            </a:extLst>
          </p:cNvPr>
          <p:cNvSpPr>
            <a:spLocks noGrp="1"/>
          </p:cNvSpPr>
          <p:nvPr>
            <p:ph idx="1"/>
          </p:nvPr>
        </p:nvSpPr>
        <p:spPr/>
        <p:txBody>
          <a:bodyPr/>
          <a:lstStyle/>
          <a:p>
            <a:r>
              <a:rPr lang="en-US" sz="1800">
                <a:effectLst/>
                <a:latin typeface="Times New Roman"/>
                <a:ea typeface="DengXian"/>
                <a:cs typeface="Times New Roman"/>
              </a:rPr>
              <a:t>The formation of malate from fumarate is catalyzed by fumarase . The reaction involves the addition of a water molecule.</a:t>
            </a:r>
            <a:endParaRPr lang="en-US" sz="1800">
              <a:effectLst/>
              <a:latin typeface="Calibri" panose="020F0502020204030204" pitchFamily="34" charset="0"/>
              <a:ea typeface="DengXian"/>
              <a:cs typeface="Times New Roman"/>
            </a:endParaRPr>
          </a:p>
          <a:p>
            <a:endParaRPr lang="en-US"/>
          </a:p>
        </p:txBody>
      </p:sp>
    </p:spTree>
    <p:extLst>
      <p:ext uri="{BB962C8B-B14F-4D97-AF65-F5344CB8AC3E}">
        <p14:creationId xmlns:p14="http://schemas.microsoft.com/office/powerpoint/2010/main" val="389816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FFED-0996-3142-8DEA-0D46722AEEC2}"/>
              </a:ext>
            </a:extLst>
          </p:cNvPr>
          <p:cNvSpPr>
            <a:spLocks noGrp="1"/>
          </p:cNvSpPr>
          <p:nvPr>
            <p:ph type="title"/>
          </p:nvPr>
        </p:nvSpPr>
        <p:spPr/>
        <p:txBody>
          <a:bodyPr/>
          <a:lstStyle/>
          <a:p>
            <a:r>
              <a:rPr lang="en-US" sz="1800" b="1">
                <a:latin typeface="Times New Roman"/>
                <a:ea typeface="DengXian"/>
                <a:cs typeface="Times New Roman"/>
              </a:rPr>
              <a:t>E</a:t>
            </a:r>
            <a:r>
              <a:rPr lang="en-US" sz="1800" b="1">
                <a:effectLst/>
                <a:latin typeface="Times New Roman"/>
                <a:ea typeface="DengXian"/>
                <a:cs typeface="Times New Roman"/>
              </a:rPr>
              <a:t>ighth Step: Regeneration of Oxaloacetate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322342F2-8A6B-9144-A28E-17C2D8411179}"/>
              </a:ext>
            </a:extLst>
          </p:cNvPr>
          <p:cNvSpPr>
            <a:spLocks noGrp="1"/>
          </p:cNvSpPr>
          <p:nvPr>
            <p:ph idx="1"/>
          </p:nvPr>
        </p:nvSpPr>
        <p:spPr/>
        <p:txBody>
          <a:bodyPr/>
          <a:lstStyle/>
          <a:p>
            <a:r>
              <a:rPr lang="en-US" sz="1800">
                <a:effectLst/>
                <a:latin typeface="Times New Roman"/>
                <a:ea typeface="DengXian"/>
                <a:cs typeface="Times New Roman"/>
              </a:rPr>
              <a:t>Finally malate is oxidized to oxaloacetate by malate dehydrogenase . The coenzyme is</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NAD+. The NADH is generated in this step, which enters the electron transport chain, when ATPs are produced.</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The oxaloacetate can further condense with another acetyl-CoA molecule and the cycle continues </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245942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BA48-4FCE-9243-A53D-CCBEF741D74D}"/>
              </a:ext>
            </a:extLst>
          </p:cNvPr>
          <p:cNvSpPr>
            <a:spLocks noGrp="1"/>
          </p:cNvSpPr>
          <p:nvPr>
            <p:ph type="title"/>
          </p:nvPr>
        </p:nvSpPr>
        <p:spPr/>
        <p:txBody>
          <a:bodyPr/>
          <a:lstStyle/>
          <a:p>
            <a:r>
              <a:rPr lang="en-US" sz="1800" b="1">
                <a:effectLst/>
                <a:latin typeface="Times New Roman"/>
                <a:ea typeface="DengXian"/>
                <a:cs typeface="Times New Roman"/>
              </a:rPr>
              <a:t>Oxaloacetate as a Junction Point</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A5BDA68F-C610-1846-868E-22A329809419}"/>
              </a:ext>
            </a:extLst>
          </p:cNvPr>
          <p:cNvSpPr>
            <a:spLocks noGrp="1"/>
          </p:cNvSpPr>
          <p:nvPr>
            <p:ph idx="1"/>
          </p:nvPr>
        </p:nvSpPr>
        <p:spPr/>
        <p:txBody>
          <a:bodyPr/>
          <a:lstStyle/>
          <a:p>
            <a:r>
              <a:rPr lang="en-US" sz="1800">
                <a:effectLst/>
                <a:latin typeface="Times New Roman"/>
                <a:ea typeface="DengXian"/>
              </a:rPr>
              <a:t>Oxaloacetate may be viewed as a catalyst, which enters into the reaction, causes complete oxidation of acetylCoA and comes out of it without any change. Oxaloacetate is an important junction point in metabolisms.</a:t>
            </a:r>
            <a:endParaRPr lang="en-US"/>
          </a:p>
        </p:txBody>
      </p:sp>
    </p:spTree>
    <p:extLst>
      <p:ext uri="{BB962C8B-B14F-4D97-AF65-F5344CB8AC3E}">
        <p14:creationId xmlns:p14="http://schemas.microsoft.com/office/powerpoint/2010/main" val="241611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74ED-9409-E943-A987-6DFEE0E464DB}"/>
              </a:ext>
            </a:extLst>
          </p:cNvPr>
          <p:cNvSpPr>
            <a:spLocks noGrp="1"/>
          </p:cNvSpPr>
          <p:nvPr>
            <p:ph type="title"/>
          </p:nvPr>
        </p:nvSpPr>
        <p:spPr/>
        <p:txBody>
          <a:bodyPr/>
          <a:lstStyle/>
          <a:p>
            <a:r>
              <a:rPr lang="en-US" sz="1800" b="1">
                <a:effectLst/>
                <a:latin typeface="Times New Roman"/>
                <a:ea typeface="DengXian"/>
                <a:cs typeface="Times New Roman"/>
              </a:rPr>
              <a:t>ATP Generating Steps in TCA Cycle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8F1872DA-D1D0-B34B-AFAD-0737005F048B}"/>
              </a:ext>
            </a:extLst>
          </p:cNvPr>
          <p:cNvSpPr>
            <a:spLocks noGrp="1"/>
          </p:cNvSpPr>
          <p:nvPr>
            <p:ph idx="1"/>
          </p:nvPr>
        </p:nvSpPr>
        <p:spPr/>
        <p:txBody>
          <a:bodyPr/>
          <a:lstStyle/>
          <a:p>
            <a:r>
              <a:rPr lang="en-US" sz="1800">
                <a:effectLst/>
                <a:latin typeface="Times New Roman"/>
                <a:ea typeface="DengXian"/>
                <a:cs typeface="Times New Roman"/>
              </a:rPr>
              <a:t>There are 3 NADH molecules generated during one cycle, each of them will give rise to 2 ½ ATPs on oxidation by electron transport chain (ETC); so altogether they will give 3 × 2 ½ = 7 ½ (7.5) high energy phosphates. The FADH2 will generate 1½ molecules of ATP.</a:t>
            </a:r>
            <a:endParaRPr lang="en-US" sz="1800">
              <a:effectLst/>
              <a:latin typeface="Calibri" panose="020F0502020204030204" pitchFamily="34" charset="0"/>
              <a:ea typeface="DengXian"/>
              <a:cs typeface="Times New Roman"/>
            </a:endParaRPr>
          </a:p>
          <a:p>
            <a:pPr marL="0" indent="0">
              <a:buNone/>
            </a:pPr>
            <a:r>
              <a:rPr lang="en-US" sz="1800">
                <a:effectLst/>
                <a:latin typeface="Times New Roman"/>
                <a:ea typeface="DengXian"/>
                <a:cs typeface="Times New Roman"/>
              </a:rPr>
              <a:t>In addition, one molecule of GTP (equivalent to one molecule of ATP) is formed by substrate level phosphorylation. Hence, per turn of the cycle, 10 high energy phosphates are produced.</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153303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7E3C-3432-1449-8556-4D05E4253BE9}"/>
              </a:ext>
            </a:extLst>
          </p:cNvPr>
          <p:cNvSpPr>
            <a:spLocks noGrp="1"/>
          </p:cNvSpPr>
          <p:nvPr>
            <p:ph type="title"/>
          </p:nvPr>
        </p:nvSpPr>
        <p:spPr>
          <a:xfrm>
            <a:off x="1295401" y="982132"/>
            <a:ext cx="9601196" cy="1303867"/>
          </a:xfrm>
        </p:spPr>
        <p:txBody>
          <a:bodyPr>
            <a:normAutofit/>
          </a:bodyPr>
          <a:lstStyle/>
          <a:p>
            <a:r>
              <a:rPr lang="en-US" sz="1800">
                <a:effectLst/>
                <a:latin typeface="Calibri" panose="020F0502020204030204" pitchFamily="34" charset="0"/>
                <a:ea typeface="DengXian"/>
                <a:cs typeface="Times New Roman"/>
              </a:rPr>
              <a:t>Note</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4EB011C9-72DF-7F44-B874-16408F4A5DDC}"/>
              </a:ext>
            </a:extLst>
          </p:cNvPr>
          <p:cNvSpPr>
            <a:spLocks noGrp="1"/>
          </p:cNvSpPr>
          <p:nvPr>
            <p:ph idx="1"/>
          </p:nvPr>
        </p:nvSpPr>
        <p:spPr/>
        <p:txBody>
          <a:bodyPr/>
          <a:lstStyle/>
          <a:p>
            <a:r>
              <a:rPr lang="en-US" sz="1800">
                <a:effectLst/>
                <a:latin typeface="Times New Roman"/>
                <a:ea typeface="DengXian"/>
                <a:cs typeface="Times New Roman"/>
              </a:rPr>
              <a:t>Recent work shows that in the electron transport chain, NADH produces only 2.5 ATPs and FADH only1.5 ATPs. </a:t>
            </a:r>
            <a:endParaRPr lang="en-US" sz="1800">
              <a:effectLst/>
              <a:latin typeface="Calibri" panose="020F0502020204030204" pitchFamily="34" charset="0"/>
              <a:ea typeface="DengXian"/>
              <a:cs typeface="Times New Roman"/>
            </a:endParaRPr>
          </a:p>
          <a:p>
            <a:endParaRPr lang="en-US"/>
          </a:p>
        </p:txBody>
      </p:sp>
    </p:spTree>
    <p:extLst>
      <p:ext uri="{BB962C8B-B14F-4D97-AF65-F5344CB8AC3E}">
        <p14:creationId xmlns:p14="http://schemas.microsoft.com/office/powerpoint/2010/main" val="72441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D474-D980-924A-BF52-438F7B114A2D}"/>
              </a:ext>
            </a:extLst>
          </p:cNvPr>
          <p:cNvSpPr>
            <a:spLocks noGrp="1"/>
          </p:cNvSpPr>
          <p:nvPr>
            <p:ph type="title"/>
          </p:nvPr>
        </p:nvSpPr>
        <p:spPr/>
        <p:txBody>
          <a:bodyPr/>
          <a:lstStyle/>
          <a:p>
            <a:r>
              <a:rPr lang="en-US"/>
              <a:t>Históry</a:t>
            </a:r>
          </a:p>
        </p:txBody>
      </p:sp>
      <p:sp>
        <p:nvSpPr>
          <p:cNvPr id="3" name="Content Placeholder 2">
            <a:extLst>
              <a:ext uri="{FF2B5EF4-FFF2-40B4-BE49-F238E27FC236}">
                <a16:creationId xmlns:a16="http://schemas.microsoft.com/office/drawing/2014/main" id="{591B32EE-BC44-ED45-82ED-16109DB3910B}"/>
              </a:ext>
            </a:extLst>
          </p:cNvPr>
          <p:cNvSpPr>
            <a:spLocks noGrp="1"/>
          </p:cNvSpPr>
          <p:nvPr>
            <p:ph idx="1"/>
          </p:nvPr>
        </p:nvSpPr>
        <p:spPr/>
        <p:txBody>
          <a:bodyPr/>
          <a:lstStyle/>
          <a:p>
            <a:r>
              <a:rPr lang="en-US" sz="1800">
                <a:effectLst/>
                <a:latin typeface="Times New Roman"/>
                <a:ea typeface="DengXian"/>
                <a:cs typeface="Times New Roman"/>
              </a:rPr>
              <a:t>Szent-Gyorgyi had elucidated most of the reactions</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described in this chapter. The complete cycle was proposed by Sir Hans Krebs in 1937 (Nobel prize, 1953).The cycle is therefore named after him. Please note thatthe name is Krebs cycle (there is no apostrophe).Krebs proposed the original name as TCA (tricarboxylic acid) cycle, because he was not sure whether citricacid is a member of the cycle. Later, Ogston (1948)showed that the tricarboxylic acid in question is indeedcitric acid, and so the name Citric Acid cycle was givenlater. Scheele in 1780 had isolated citric acid from citrus</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fruits.</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404759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53CC-FDC6-9A46-BC25-F0AF82080B37}"/>
              </a:ext>
            </a:extLst>
          </p:cNvPr>
          <p:cNvSpPr>
            <a:spLocks noGrp="1"/>
          </p:cNvSpPr>
          <p:nvPr>
            <p:ph type="title"/>
          </p:nvPr>
        </p:nvSpPr>
        <p:spPr/>
        <p:txBody>
          <a:bodyPr/>
          <a:lstStyle/>
          <a:p>
            <a:r>
              <a:rPr lang="en-US"/>
              <a:t>Functions of citric acid cycle</a:t>
            </a:r>
          </a:p>
        </p:txBody>
      </p:sp>
      <p:sp>
        <p:nvSpPr>
          <p:cNvPr id="3" name="Content Placeholder 2">
            <a:extLst>
              <a:ext uri="{FF2B5EF4-FFF2-40B4-BE49-F238E27FC236}">
                <a16:creationId xmlns:a16="http://schemas.microsoft.com/office/drawing/2014/main" id="{FC823598-98D8-F942-B9CC-73C217600415}"/>
              </a:ext>
            </a:extLst>
          </p:cNvPr>
          <p:cNvSpPr>
            <a:spLocks noGrp="1"/>
          </p:cNvSpPr>
          <p:nvPr>
            <p:ph idx="1"/>
          </p:nvPr>
        </p:nvSpPr>
        <p:spPr/>
        <p:txBody>
          <a:bodyPr/>
          <a:lstStyle/>
          <a:p>
            <a:r>
              <a:rPr lang="en-US" sz="1800" b="1">
                <a:effectLst/>
                <a:latin typeface="Times New Roman"/>
                <a:ea typeface="DengXian"/>
                <a:cs typeface="Times New Roman"/>
              </a:rPr>
              <a:t>Functions of the Citric Acid Cycle</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1. The final common oxidative pathway that oxidizes acetyl-CoA to CO2</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2. The source of reduced coenzymes that provide thesubstrate for the respiratory chain.</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3. The link between catabolic and anabolic pathways (amphibolic role).</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4. Provides precursors for synthesis of amino acidsand nucleotides.</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5. Components of the cycle have a direct or indirect controlling effects on key enzymes of other pathways.</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101123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76032-2313-C44F-B26E-CD2CAAF0A366}"/>
              </a:ext>
            </a:extLst>
          </p:cNvPr>
          <p:cNvSpPr txBox="1"/>
          <p:nvPr/>
        </p:nvSpPr>
        <p:spPr>
          <a:xfrm>
            <a:off x="3198316" y="3010295"/>
            <a:ext cx="6116836" cy="837409"/>
          </a:xfrm>
          <a:prstGeom prst="rect">
            <a:avLst/>
          </a:prstGeom>
          <a:noFill/>
        </p:spPr>
        <p:txBody>
          <a:bodyPr wrap="square">
            <a:spAutoFit/>
          </a:bodyPr>
          <a:lstStyle/>
          <a:p>
            <a:pPr marL="0" marR="0">
              <a:lnSpc>
                <a:spcPct val="150000"/>
              </a:lnSpc>
              <a:spcBef>
                <a:spcPts val="0"/>
              </a:spcBef>
              <a:spcAft>
                <a:spcPts val="800"/>
              </a:spcAft>
            </a:pPr>
            <a:r>
              <a:rPr lang="en-US" sz="3600">
                <a:effectLst/>
                <a:latin typeface="Calibri" panose="020F0502020204030204" pitchFamily="34" charset="0"/>
                <a:ea typeface="DengXian"/>
                <a:cs typeface="Times New Roman"/>
              </a:rPr>
              <a:t>Reactions of the cycle</a:t>
            </a:r>
          </a:p>
        </p:txBody>
      </p:sp>
    </p:spTree>
    <p:extLst>
      <p:ext uri="{BB962C8B-B14F-4D97-AF65-F5344CB8AC3E}">
        <p14:creationId xmlns:p14="http://schemas.microsoft.com/office/powerpoint/2010/main" val="1306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1DBD-DE11-FA40-B44E-FD6E2D27B186}"/>
              </a:ext>
            </a:extLst>
          </p:cNvPr>
          <p:cNvSpPr>
            <a:spLocks noGrp="1"/>
          </p:cNvSpPr>
          <p:nvPr>
            <p:ph type="title"/>
          </p:nvPr>
        </p:nvSpPr>
        <p:spPr/>
        <p:txBody>
          <a:bodyPr/>
          <a:lstStyle/>
          <a:p>
            <a:r>
              <a:rPr lang="en-US"/>
              <a:t>Step 1: preparatory step</a:t>
            </a:r>
          </a:p>
        </p:txBody>
      </p:sp>
      <p:sp>
        <p:nvSpPr>
          <p:cNvPr id="3" name="Content Placeholder 2">
            <a:extLst>
              <a:ext uri="{FF2B5EF4-FFF2-40B4-BE49-F238E27FC236}">
                <a16:creationId xmlns:a16="http://schemas.microsoft.com/office/drawing/2014/main" id="{20B8CFD5-1FA6-E94A-B8C2-E72B36DE5DB1}"/>
              </a:ext>
            </a:extLst>
          </p:cNvPr>
          <p:cNvSpPr>
            <a:spLocks noGrp="1"/>
          </p:cNvSpPr>
          <p:nvPr>
            <p:ph idx="1"/>
          </p:nvPr>
        </p:nvSpPr>
        <p:spPr>
          <a:xfrm>
            <a:off x="1527573" y="2556932"/>
            <a:ext cx="9601196" cy="3318936"/>
          </a:xfrm>
        </p:spPr>
        <p:txBody>
          <a:bodyPr/>
          <a:lstStyle/>
          <a:p>
            <a:r>
              <a:rPr lang="en-US" sz="1800">
                <a:effectLst/>
                <a:latin typeface="Times New Roman"/>
                <a:ea typeface="DengXian"/>
                <a:cs typeface="Times New Roman"/>
              </a:rPr>
              <a:t>Acetyl-CoA enters the cycle, and is completely oxidized.</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During this process, energy is trapped. The sources ofacetyl-CoA are. Pyruvate derivedfrom glycolysis is oxidatively decarboxylated to acetylCoA by the pyruvate dehydrogenase </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This is the link between the TCA cycle and glycolysis.The acetyl-CoA is also derived from beta-oxidation offatty acids. All the enzymes of citric acid cycle are located inside the mitochondria.</a:t>
            </a:r>
            <a:endParaRPr lang="en-US" sz="1800">
              <a:effectLst/>
              <a:latin typeface="Calibri" panose="020F0502020204030204" pitchFamily="34" charset="0"/>
              <a:ea typeface="DengXian"/>
              <a:cs typeface="Times New Roman"/>
            </a:endParaRPr>
          </a:p>
          <a:p>
            <a:pPr marL="0" indent="0">
              <a:buNone/>
            </a:pPr>
            <a:endParaRPr lang="en-US" sz="1800">
              <a:effectLst/>
              <a:latin typeface="Calibri" panose="020F0502020204030204" pitchFamily="34" charset="0"/>
              <a:ea typeface="DengXian"/>
              <a:cs typeface="Times New Roman"/>
            </a:endParaRPr>
          </a:p>
        </p:txBody>
      </p:sp>
    </p:spTree>
    <p:extLst>
      <p:ext uri="{BB962C8B-B14F-4D97-AF65-F5344CB8AC3E}">
        <p14:creationId xmlns:p14="http://schemas.microsoft.com/office/powerpoint/2010/main" val="21355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C8FF-5D89-0142-8A55-4415F8341F34}"/>
              </a:ext>
            </a:extLst>
          </p:cNvPr>
          <p:cNvSpPr>
            <a:spLocks noGrp="1"/>
          </p:cNvSpPr>
          <p:nvPr>
            <p:ph type="title"/>
          </p:nvPr>
        </p:nvSpPr>
        <p:spPr/>
        <p:txBody>
          <a:bodyPr/>
          <a:lstStyle/>
          <a:p>
            <a:r>
              <a:rPr lang="en-US"/>
              <a:t>Conti</a:t>
            </a:r>
          </a:p>
        </p:txBody>
      </p:sp>
      <p:sp>
        <p:nvSpPr>
          <p:cNvPr id="3" name="Content Placeholder 2">
            <a:extLst>
              <a:ext uri="{FF2B5EF4-FFF2-40B4-BE49-F238E27FC236}">
                <a16:creationId xmlns:a16="http://schemas.microsoft.com/office/drawing/2014/main" id="{0CD6F495-6B18-5647-BD71-E5328CB5163A}"/>
              </a:ext>
            </a:extLst>
          </p:cNvPr>
          <p:cNvSpPr>
            <a:spLocks noGrp="1"/>
          </p:cNvSpPr>
          <p:nvPr>
            <p:ph idx="1"/>
          </p:nvPr>
        </p:nvSpPr>
        <p:spPr/>
        <p:txBody>
          <a:bodyPr/>
          <a:lstStyle/>
          <a:p>
            <a:r>
              <a:rPr lang="en-US" sz="1800">
                <a:effectLst/>
                <a:latin typeface="Times New Roman"/>
                <a:ea typeface="DengXian"/>
                <a:cs typeface="Times New Roman"/>
              </a:rPr>
              <a:t>The 4 carbon, oxaloacetate condenses with 2 carbon,iacetyl-CoA to form 6 carbon compound, the citratetricarboxylic acid). The enzyme is citrate synthase). The hydrolysis of the thioester bond</a:t>
            </a:r>
            <a:endParaRPr lang="en-US" sz="1800">
              <a:effectLst/>
              <a:latin typeface="Calibri" panose="020F0502020204030204" pitchFamily="34" charset="0"/>
              <a:ea typeface="DengXian"/>
              <a:cs typeface="Times New Roman"/>
            </a:endParaRPr>
          </a:p>
          <a:p>
            <a:r>
              <a:rPr lang="en-US" sz="1800">
                <a:effectLst/>
                <a:latin typeface="Times New Roman"/>
                <a:ea typeface="DengXian"/>
              </a:rPr>
              <a:t>in acetyl-CoA drives the reaction forward. This is an irreversible step. However, body can reverse this step byanother enzyme, ATP-citrate lyase </a:t>
            </a:r>
            <a:endParaRPr lang="en-US"/>
          </a:p>
        </p:txBody>
      </p:sp>
    </p:spTree>
    <p:extLst>
      <p:ext uri="{BB962C8B-B14F-4D97-AF65-F5344CB8AC3E}">
        <p14:creationId xmlns:p14="http://schemas.microsoft.com/office/powerpoint/2010/main" val="182337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78FA-F46C-4647-99F6-E7C2BECB0C6C}"/>
              </a:ext>
            </a:extLst>
          </p:cNvPr>
          <p:cNvSpPr>
            <a:spLocks noGrp="1"/>
          </p:cNvSpPr>
          <p:nvPr>
            <p:ph type="title"/>
          </p:nvPr>
        </p:nvSpPr>
        <p:spPr/>
        <p:txBody>
          <a:bodyPr/>
          <a:lstStyle/>
          <a:p>
            <a:r>
              <a:rPr lang="en-US"/>
              <a:t>Second step</a:t>
            </a:r>
          </a:p>
        </p:txBody>
      </p:sp>
      <p:sp>
        <p:nvSpPr>
          <p:cNvPr id="3" name="Content Placeholder 2">
            <a:extLst>
              <a:ext uri="{FF2B5EF4-FFF2-40B4-BE49-F238E27FC236}">
                <a16:creationId xmlns:a16="http://schemas.microsoft.com/office/drawing/2014/main" id="{6B290278-DA57-774C-876E-B55DF4B9EE99}"/>
              </a:ext>
            </a:extLst>
          </p:cNvPr>
          <p:cNvSpPr>
            <a:spLocks noGrp="1"/>
          </p:cNvSpPr>
          <p:nvPr>
            <p:ph idx="1"/>
          </p:nvPr>
        </p:nvSpPr>
        <p:spPr/>
        <p:txBody>
          <a:bodyPr/>
          <a:lstStyle/>
          <a:p>
            <a:r>
              <a:rPr lang="en-US" sz="1800">
                <a:effectLst/>
                <a:latin typeface="Times New Roman"/>
                <a:ea typeface="DengXian"/>
                <a:cs typeface="Times New Roman"/>
              </a:rPr>
              <a:t>Citrate is isomerized to isocitrate by aconitase. This reaction takes place in two steps, with</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cis-aconitate as the intermediary.</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6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1D1-85E1-3D4D-92D3-B1B6163BD2B1}"/>
              </a:ext>
            </a:extLst>
          </p:cNvPr>
          <p:cNvSpPr>
            <a:spLocks noGrp="1"/>
          </p:cNvSpPr>
          <p:nvPr>
            <p:ph type="title"/>
          </p:nvPr>
        </p:nvSpPr>
        <p:spPr/>
        <p:txBody>
          <a:bodyPr/>
          <a:lstStyle/>
          <a:p>
            <a:r>
              <a:rPr lang="en-US" sz="1800" b="1">
                <a:effectLst/>
                <a:latin typeface="Times New Roman"/>
                <a:ea typeface="DengXian"/>
                <a:cs typeface="Times New Roman"/>
              </a:rPr>
              <a:t>Third Step: Formation ofAlpha Ketoglutarate</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A234FDBF-38CD-1E4D-AAB5-7E4BA55A3B6E}"/>
              </a:ext>
            </a:extLst>
          </p:cNvPr>
          <p:cNvSpPr>
            <a:spLocks noGrp="1"/>
          </p:cNvSpPr>
          <p:nvPr>
            <p:ph idx="1"/>
          </p:nvPr>
        </p:nvSpPr>
        <p:spPr/>
        <p:txBody>
          <a:bodyPr/>
          <a:lstStyle/>
          <a:p>
            <a:r>
              <a:rPr lang="en-US" sz="1800">
                <a:effectLst/>
                <a:latin typeface="Times New Roman"/>
                <a:ea typeface="DengXian"/>
                <a:cs typeface="Times New Roman"/>
              </a:rPr>
              <a:t>This reaction is catalyzed by the enzyme, isocitrate dehydrogenase . First isocitrate is dehydrogenated to form oxalosuccinate. It undergoes spontaneous decarboxylation to form alpha ketoglutarate. The NADH generated in this step is later oxidized in electron transport chain (ETC) to generate ATPs.</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Isocitrate (6 carbons) undergoes oxidative decarboxylation to form alpha ketoglutarate (5 carbons). In this reaction, one molecule of CO2 is liberated.</a:t>
            </a:r>
            <a:endParaRPr lang="en-US" sz="1800">
              <a:effectLst/>
              <a:latin typeface="Calibri" panose="020F0502020204030204" pitchFamily="34" charset="0"/>
              <a:ea typeface="DengXian"/>
              <a:cs typeface="Times New Roman"/>
            </a:endParaRPr>
          </a:p>
          <a:p>
            <a:endParaRPr lang="en-US"/>
          </a:p>
        </p:txBody>
      </p:sp>
    </p:spTree>
    <p:extLst>
      <p:ext uri="{BB962C8B-B14F-4D97-AF65-F5344CB8AC3E}">
        <p14:creationId xmlns:p14="http://schemas.microsoft.com/office/powerpoint/2010/main" val="27462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6607-345E-BB44-908A-CA36E893BF8D}"/>
              </a:ext>
            </a:extLst>
          </p:cNvPr>
          <p:cNvSpPr>
            <a:spLocks noGrp="1"/>
          </p:cNvSpPr>
          <p:nvPr>
            <p:ph type="title"/>
          </p:nvPr>
        </p:nvSpPr>
        <p:spPr>
          <a:xfrm>
            <a:off x="1295401" y="982132"/>
            <a:ext cx="9601196" cy="1303867"/>
          </a:xfrm>
        </p:spPr>
        <p:txBody>
          <a:bodyPr/>
          <a:lstStyle/>
          <a:p>
            <a:r>
              <a:rPr lang="en-US" sz="1800" b="1">
                <a:effectLst/>
                <a:latin typeface="Times New Roman"/>
                <a:ea typeface="DengXian"/>
                <a:cs typeface="Times New Roman"/>
              </a:rPr>
              <a:t>Fourth Step: Formation of Succinyl-CoA</a:t>
            </a:r>
            <a:r>
              <a:rPr lang="en-US" sz="1800">
                <a:effectLst/>
                <a:latin typeface="Calibri" panose="020F0502020204030204" pitchFamily="34" charset="0"/>
                <a:ea typeface="DengXian"/>
                <a:cs typeface="Times New Roman"/>
              </a:rPr>
              <a:t/>
            </a:r>
            <a:br>
              <a:rPr lang="en-US" sz="1800">
                <a:effectLst/>
                <a:latin typeface="Calibri" panose="020F0502020204030204" pitchFamily="34" charset="0"/>
                <a:ea typeface="DengXian"/>
                <a:cs typeface="Times New Roman"/>
              </a:rPr>
            </a:br>
            <a:endParaRPr lang="en-US"/>
          </a:p>
        </p:txBody>
      </p:sp>
      <p:sp>
        <p:nvSpPr>
          <p:cNvPr id="3" name="Content Placeholder 2">
            <a:extLst>
              <a:ext uri="{FF2B5EF4-FFF2-40B4-BE49-F238E27FC236}">
                <a16:creationId xmlns:a16="http://schemas.microsoft.com/office/drawing/2014/main" id="{4B323651-C4B5-2540-AB0F-E09414B383C9}"/>
              </a:ext>
            </a:extLst>
          </p:cNvPr>
          <p:cNvSpPr>
            <a:spLocks noGrp="1"/>
          </p:cNvSpPr>
          <p:nvPr>
            <p:ph idx="1"/>
          </p:nvPr>
        </p:nvSpPr>
        <p:spPr/>
        <p:txBody>
          <a:bodyPr/>
          <a:lstStyle/>
          <a:p>
            <a:r>
              <a:rPr lang="en-US" sz="1800">
                <a:effectLst/>
                <a:latin typeface="Times New Roman"/>
                <a:ea typeface="DengXian"/>
                <a:cs typeface="Times New Roman"/>
              </a:rPr>
              <a:t>Next, alpha ketoglutarate is oxidatively decarboxylated to form succinyl-CoA by the enzyme alpha ketoglutarate dehydrogenase . The</a:t>
            </a:r>
            <a:endParaRPr lang="en-US" sz="1800">
              <a:effectLst/>
              <a:latin typeface="Calibri" panose="020F0502020204030204" pitchFamily="34" charset="0"/>
              <a:ea typeface="DengXian"/>
              <a:cs typeface="Times New Roman"/>
            </a:endParaRPr>
          </a:p>
          <a:p>
            <a:r>
              <a:rPr lang="en-US" sz="1800">
                <a:effectLst/>
                <a:latin typeface="Times New Roman"/>
                <a:ea typeface="DengXian"/>
                <a:cs typeface="Times New Roman"/>
              </a:rPr>
              <a:t>NADH thus generated enters into ETC to generate ATPs. Another molecule of CO2is removed in this step.This is the only irreversible step in the whole reactioncycle. The enzyme alpha ketoglutarate dehydrogenase is a multienzyme complex having 3 enzyme proteinsand 5 coenzymes. This is similar to the pyruvate dehydrogenase reaction</a:t>
            </a:r>
            <a:endParaRPr lang="en-US" sz="1800">
              <a:effectLst/>
              <a:latin typeface="Calibri" panose="020F0502020204030204" pitchFamily="34" charset="0"/>
              <a:ea typeface="DengXian"/>
              <a:cs typeface="Times New Roman"/>
            </a:endParaRPr>
          </a:p>
          <a:p>
            <a:pPr marL="0" indent="0">
              <a:buNone/>
            </a:pPr>
            <a:endParaRPr lang="en-US"/>
          </a:p>
        </p:txBody>
      </p:sp>
    </p:spTree>
    <p:extLst>
      <p:ext uri="{BB962C8B-B14F-4D97-AF65-F5344CB8AC3E}">
        <p14:creationId xmlns:p14="http://schemas.microsoft.com/office/powerpoint/2010/main" val="41071598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DengXian</vt:lpstr>
      <vt:lpstr>Garamond</vt:lpstr>
      <vt:lpstr>Times New Roman</vt:lpstr>
      <vt:lpstr>Organic</vt:lpstr>
      <vt:lpstr>Krebs Cycle</vt:lpstr>
      <vt:lpstr>Históry</vt:lpstr>
      <vt:lpstr>Functions of citric acid cycle</vt:lpstr>
      <vt:lpstr>PowerPoint Presentation</vt:lpstr>
      <vt:lpstr>Step 1: preparatory step</vt:lpstr>
      <vt:lpstr>Conti</vt:lpstr>
      <vt:lpstr>Second step</vt:lpstr>
      <vt:lpstr>Third Step: Formation ofAlpha Ketoglutarate </vt:lpstr>
      <vt:lpstr>Fourth Step: Formation of Succinyl-CoA </vt:lpstr>
      <vt:lpstr>Fifth Step: Generation of Succinate </vt:lpstr>
      <vt:lpstr>Sixth Step: Formation of Fumarate </vt:lpstr>
      <vt:lpstr>Seventh Step: Formation of Malate </vt:lpstr>
      <vt:lpstr>Eighth Step: Regeneration of Oxaloacetate </vt:lpstr>
      <vt:lpstr>Oxaloacetate as a Junction Point </vt:lpstr>
      <vt:lpstr>ATP Generating Steps in TCA Cycle </vt:lpstr>
      <vt:lpstr>Note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Krebs Cycle</dc:title>
  <dc:creator>923496806176</dc:creator>
  <cp:lastModifiedBy>Shahid Iqbal</cp:lastModifiedBy>
  <cp:revision>6</cp:revision>
  <dcterms:created xsi:type="dcterms:W3CDTF">2020-04-24T11:13:41Z</dcterms:created>
  <dcterms:modified xsi:type="dcterms:W3CDTF">2020-05-02T06:39:19Z</dcterms:modified>
</cp:coreProperties>
</file>