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3" r:id="rId5"/>
    <p:sldId id="265" r:id="rId6"/>
    <p:sldId id="267" r:id="rId7"/>
    <p:sldId id="269" r:id="rId8"/>
    <p:sldId id="271" r:id="rId9"/>
    <p:sldId id="273" r:id="rId10"/>
    <p:sldId id="275" r:id="rId11"/>
    <p:sldId id="277" r:id="rId12"/>
    <p:sldId id="279" r:id="rId13"/>
    <p:sldId id="281" r:id="rId14"/>
    <p:sldId id="283" r:id="rId15"/>
    <p:sldId id="285" r:id="rId16"/>
    <p:sldId id="287" r:id="rId17"/>
    <p:sldId id="289" r:id="rId18"/>
    <p:sldId id="291" r:id="rId19"/>
    <p:sldId id="293" r:id="rId20"/>
    <p:sldId id="295" r:id="rId21"/>
    <p:sldId id="297" r:id="rId22"/>
    <p:sldId id="299" r:id="rId23"/>
    <p:sldId id="301" r:id="rId24"/>
    <p:sldId id="303" r:id="rId25"/>
    <p:sldId id="305" r:id="rId26"/>
    <p:sldId id="307" r:id="rId27"/>
    <p:sldId id="309" r:id="rId28"/>
    <p:sldId id="311" r:id="rId29"/>
    <p:sldId id="313" r:id="rId30"/>
    <p:sldId id="315" r:id="rId31"/>
    <p:sldId id="317" r:id="rId32"/>
    <p:sldId id="319" r:id="rId33"/>
    <p:sldId id="321" r:id="rId34"/>
    <p:sldId id="323" r:id="rId35"/>
    <p:sldId id="325" r:id="rId36"/>
    <p:sldId id="327" r:id="rId37"/>
    <p:sldId id="329" r:id="rId38"/>
    <p:sldId id="331" r:id="rId39"/>
    <p:sldId id="333" r:id="rId40"/>
    <p:sldId id="335" r:id="rId41"/>
    <p:sldId id="337" r:id="rId42"/>
    <p:sldId id="339" r:id="rId43"/>
    <p:sldId id="341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C4A65-3DA8-4187-801F-BA0E5F787762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F82F-03A6-4E27-BEC3-FE18EDE68A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305800" cy="2133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800" b="1" dirty="0" smtClean="0"/>
              <a:t>REGULATION OF RESPIRATION</a:t>
            </a:r>
            <a:endParaRPr lang="en-US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</a:t>
            </a:r>
            <a:r>
              <a:rPr lang="en-US" b="1" dirty="0" smtClean="0"/>
              <a:t>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017520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/>
              <a:t>Located dorsally in nucleus </a:t>
            </a:r>
            <a:r>
              <a:rPr lang="en-US" sz="4400" dirty="0" err="1" smtClean="0"/>
              <a:t>parabronchialis</a:t>
            </a:r>
            <a:r>
              <a:rPr lang="en-US" sz="4400" dirty="0" smtClean="0"/>
              <a:t> of upper </a:t>
            </a:r>
            <a:r>
              <a:rPr lang="en-US" sz="4400" dirty="0" err="1" smtClean="0"/>
              <a:t>pons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en-US" b="1" dirty="0" smtClean="0"/>
              <a:t>CONNECTIONS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22320"/>
          </a:xfrm>
        </p:spPr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Serves as an input source for </a:t>
            </a:r>
            <a:r>
              <a:rPr lang="en-US" sz="4000" dirty="0" err="1" smtClean="0"/>
              <a:t>inspiratory</a:t>
            </a:r>
            <a:r>
              <a:rPr lang="en-US" sz="4000" dirty="0" smtClean="0"/>
              <a:t> area.</a:t>
            </a:r>
            <a:endParaRPr lang="en-US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b="1" dirty="0" smtClean="0"/>
              <a:t>FUNCTIONS    </a:t>
            </a:r>
            <a:r>
              <a:rPr lang="en-US" dirty="0" smtClean="0"/>
              <a:t>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  Transmits impulses continuously to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area to control the SWITCH OFF point of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ramp.</a:t>
            </a:r>
          </a:p>
          <a:p>
            <a:endParaRPr lang="en-US" sz="3200" dirty="0" smtClean="0"/>
          </a:p>
          <a:p>
            <a:r>
              <a:rPr lang="en-US" sz="3200" dirty="0" smtClean="0"/>
              <a:t>2.  Controls the duration of inspiration.</a:t>
            </a:r>
          </a:p>
          <a:p>
            <a:endParaRPr lang="en-US" sz="3200" dirty="0" smtClean="0"/>
          </a:p>
          <a:p>
            <a:r>
              <a:rPr lang="en-US" sz="3200" dirty="0" smtClean="0"/>
              <a:t>3.  Can increase the heart rate (</a:t>
            </a:r>
            <a:r>
              <a:rPr lang="en-US" sz="3200" dirty="0" err="1" smtClean="0"/>
              <a:t>upto</a:t>
            </a:r>
            <a:r>
              <a:rPr lang="en-US" sz="3200" dirty="0" smtClean="0"/>
              <a:t> 30 to 40 beats per minute).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5146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/>
              <a:t>3.THE VENTRAL RESPIRATORY GROUP</a:t>
            </a:r>
            <a:endParaRPr lang="en-US" sz="4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  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Lies in the ventral medulla , found in nucleus </a:t>
            </a:r>
            <a:r>
              <a:rPr lang="en-US" sz="3200" dirty="0" err="1" smtClean="0"/>
              <a:t>ambiguus</a:t>
            </a:r>
            <a:r>
              <a:rPr lang="en-US" sz="3200" dirty="0" smtClean="0"/>
              <a:t> and nucleus </a:t>
            </a:r>
            <a:r>
              <a:rPr lang="en-US" sz="3200" dirty="0" err="1" smtClean="0"/>
              <a:t>retroambiguus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686800" cy="896112"/>
          </a:xfrm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b="1" dirty="0" smtClean="0"/>
              <a:t>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9225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1.  Works when more than normal ventilation is required, thus it activates to increase respiratory rate.</a:t>
            </a:r>
          </a:p>
          <a:p>
            <a:endParaRPr lang="en-US" sz="3200" dirty="0" smtClean="0"/>
          </a:p>
          <a:p>
            <a:r>
              <a:rPr lang="en-US" sz="3200" dirty="0" smtClean="0"/>
              <a:t>2.  Some part of it may also cause inspiration.</a:t>
            </a:r>
          </a:p>
          <a:p>
            <a:endParaRPr lang="en-US" sz="3200" dirty="0" smtClean="0"/>
          </a:p>
          <a:p>
            <a:r>
              <a:rPr lang="en-US" sz="3200" dirty="0" smtClean="0"/>
              <a:t>3.  It provides  powerful expiratory signals to abdominal muscles  during expiration.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3600"/>
            <a:ext cx="9144000" cy="1676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4. APONEUSTIC CENTER LOCATION</a:t>
            </a:r>
            <a:endParaRPr lang="en-US" sz="48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 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63652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600" dirty="0" smtClean="0"/>
              <a:t>In lower </a:t>
            </a:r>
            <a:r>
              <a:rPr lang="en-US" sz="3600" dirty="0" err="1" smtClean="0"/>
              <a:t>pons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smtClean="0"/>
              <a:t>CONNECTIONS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9852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Serves as an input drive to dorsal respiratory group.</a:t>
            </a: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1.  Sends signals to the dorsal respiratory group of neurons to prevent </a:t>
            </a:r>
            <a:r>
              <a:rPr lang="en-US" sz="3600" b="1" dirty="0" smtClean="0"/>
              <a:t>SWITCH OFF</a:t>
            </a:r>
            <a:r>
              <a:rPr lang="en-US" sz="3600" dirty="0" smtClean="0"/>
              <a:t> of </a:t>
            </a:r>
            <a:r>
              <a:rPr lang="en-US" sz="3600" dirty="0" err="1" smtClean="0"/>
              <a:t>inspiratory</a:t>
            </a:r>
            <a:r>
              <a:rPr lang="en-US" sz="3600" dirty="0" smtClean="0"/>
              <a:t> ramp signal.</a:t>
            </a:r>
          </a:p>
          <a:p>
            <a:endParaRPr lang="en-US" sz="3600" dirty="0" smtClean="0"/>
          </a:p>
          <a:p>
            <a:r>
              <a:rPr lang="en-US" sz="3600" dirty="0" smtClean="0"/>
              <a:t>2.  Controls the depth of respiration.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b="1" dirty="0" smtClean="0"/>
              <a:t>THE RESPIRATORY CENTRE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It is composed of several widely spread groups of neurons in brain.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04088"/>
            <a:ext cx="87630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HERING BREUER INFLATION REFLEX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51054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This reflex is started when lungs become overstretched. Stretch receptors located in the walls of the bronchi and bronchioles transmit signals via </a:t>
            </a:r>
            <a:r>
              <a:rPr lang="en-US" sz="3200" dirty="0" err="1" smtClean="0"/>
              <a:t>vagi</a:t>
            </a:r>
            <a:r>
              <a:rPr lang="en-US" sz="3200" dirty="0" smtClean="0"/>
              <a:t> into dorsal respiratory group.</a:t>
            </a:r>
          </a:p>
          <a:p>
            <a:r>
              <a:rPr lang="en-US" sz="3200" dirty="0" smtClean="0"/>
              <a:t>This switches off the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ramp, stops further inspiration and thus increases the rate of respiration. THIS REFLEX IS TERMED as HERING BREUER REFLEX.</a:t>
            </a:r>
            <a:endParaRPr lang="en-US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05000"/>
            <a:ext cx="8763000" cy="1524000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b="1" dirty="0" smtClean="0"/>
              <a:t>CONTROL OF RESPIRATION</a:t>
            </a:r>
            <a:endParaRPr lang="en-US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THE CONTROL OR REGULATION OF RESPIRATION IS DIVIDED INTO: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1.  CHEMICAL REGULATION</a:t>
            </a:r>
          </a:p>
          <a:p>
            <a:endParaRPr lang="en-US" b="1" dirty="0" smtClean="0"/>
          </a:p>
          <a:p>
            <a:r>
              <a:rPr lang="en-US" b="1" dirty="0" smtClean="0"/>
              <a:t>2.  NERVOUS REGULATION</a:t>
            </a: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600200"/>
            <a:ext cx="8763000" cy="1752600"/>
          </a:xfrm>
        </p:spPr>
        <p:txBody>
          <a:bodyPr/>
          <a:lstStyle/>
          <a:p>
            <a:r>
              <a:rPr lang="en-US" b="1" dirty="0" smtClean="0"/>
              <a:t>1.  CHEMICAL REGULATION</a:t>
            </a:r>
            <a:endParaRPr lang="en-US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915400" cy="1219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en-US" sz="3200" b="1" dirty="0" smtClean="0"/>
              <a:t>CHEMICAL REGULATION IS RESPONSIVE TO CHANGES IN: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915400" cy="492252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1.  Excess of CO2.</a:t>
            </a:r>
          </a:p>
          <a:p>
            <a:endParaRPr lang="en-US" sz="3200" dirty="0" smtClean="0"/>
          </a:p>
          <a:p>
            <a:r>
              <a:rPr lang="en-US" sz="3200" dirty="0" smtClean="0"/>
              <a:t>2.  Change in hydrogen ions.</a:t>
            </a:r>
          </a:p>
          <a:p>
            <a:endParaRPr lang="en-US" sz="3200" dirty="0" smtClean="0"/>
          </a:p>
          <a:p>
            <a:r>
              <a:rPr lang="en-US" sz="3200" dirty="0" smtClean="0"/>
              <a:t>3.  Lack of oxygen.</a:t>
            </a:r>
            <a:endParaRPr lang="en-US" sz="32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305800" cy="1676400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b="1" dirty="0" smtClean="0"/>
              <a:t>CHEMOSENSTIVE AREA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b="1" dirty="0" smtClean="0"/>
              <a:t>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32232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200" dirty="0" smtClean="0"/>
              <a:t>Lies bilaterally beneath the ventral surface of medulla.</a:t>
            </a:r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It is highly sensitive to the changes in blood CO2 and hydrogen ions concentration. It increases the rate and depth of respiration by increasing the rate and intensity of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ramp signals.    </a:t>
            </a:r>
            <a:endParaRPr lang="en-US" sz="3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8915400" cy="972312"/>
          </a:xfrm>
        </p:spPr>
        <p:txBody>
          <a:bodyPr/>
          <a:lstStyle/>
          <a:p>
            <a:r>
              <a:rPr lang="en-US" dirty="0" smtClean="0"/>
              <a:t>   </a:t>
            </a:r>
            <a:r>
              <a:rPr lang="en-US" b="1" dirty="0" smtClean="0"/>
              <a:t>CHANGES OF CO2 IN BLOOD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8915400" cy="50292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Excess CO2 is the most </a:t>
            </a:r>
            <a:r>
              <a:rPr lang="en-US" sz="3200" dirty="0" err="1" smtClean="0"/>
              <a:t>impt</a:t>
            </a:r>
            <a:r>
              <a:rPr lang="en-US" sz="3200" dirty="0" smtClean="0"/>
              <a:t> factor in regulation of respiration </a:t>
            </a:r>
            <a:r>
              <a:rPr lang="en-US" sz="3200" dirty="0" err="1" smtClean="0"/>
              <a:t>bcoz</a:t>
            </a:r>
            <a:r>
              <a:rPr lang="en-US" sz="3200" dirty="0" smtClean="0"/>
              <a:t> it can cross the </a:t>
            </a:r>
            <a:r>
              <a:rPr lang="en-US" sz="3200" dirty="0" err="1" smtClean="0"/>
              <a:t>bld</a:t>
            </a:r>
            <a:r>
              <a:rPr lang="en-US" sz="3200" dirty="0" smtClean="0"/>
              <a:t> brain barrier.</a:t>
            </a:r>
          </a:p>
          <a:p>
            <a:r>
              <a:rPr lang="en-US" sz="3200" dirty="0" smtClean="0"/>
              <a:t>It does this by reacting with water of tissues to form carbonic acid. This in turn dissociates into hydrogen &amp; HCO3 ions.</a:t>
            </a:r>
          </a:p>
          <a:p>
            <a:r>
              <a:rPr lang="en-US" sz="3200" dirty="0" smtClean="0"/>
              <a:t>The hydrogen ions have a potent direct stimulatory effect on </a:t>
            </a:r>
            <a:r>
              <a:rPr lang="en-US" sz="3200" dirty="0" err="1" smtClean="0"/>
              <a:t>chemosensitive</a:t>
            </a:r>
            <a:r>
              <a:rPr lang="en-US" sz="3200" dirty="0" smtClean="0"/>
              <a:t> area to increase the rate &amp; depth of respiration.</a:t>
            </a:r>
            <a:endParaRPr lang="en-US" sz="32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9144000" cy="972312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b="1" dirty="0" smtClean="0"/>
              <a:t>CHANGES IN CSF PCO2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Changing PCO2 in CSF itself has more rapid excitation of </a:t>
            </a:r>
            <a:r>
              <a:rPr lang="en-US" sz="3200" dirty="0" err="1" smtClean="0"/>
              <a:t>chemosensitive</a:t>
            </a:r>
            <a:r>
              <a:rPr lang="en-US" sz="3200" dirty="0" smtClean="0"/>
              <a:t> area in brain.</a:t>
            </a:r>
          </a:p>
          <a:p>
            <a:r>
              <a:rPr lang="en-US" sz="3200" dirty="0" smtClean="0"/>
              <a:t>The reason is that the CSF has very little protein acid base buffers.</a:t>
            </a:r>
          </a:p>
          <a:p>
            <a:r>
              <a:rPr lang="en-US" sz="3200" dirty="0" smtClean="0"/>
              <a:t>Therefore hydrogen ion concentration increases almost instantly when CO2 enters the CSF from brain vessels.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It is located in the medulla oblongata and </a:t>
            </a:r>
            <a:r>
              <a:rPr lang="en-US" sz="3600" dirty="0" err="1" smtClean="0"/>
              <a:t>pons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1828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b="1" dirty="0" smtClean="0"/>
              <a:t>NERVOUS REGULATION OF RESPIRATION</a:t>
            </a:r>
            <a:endParaRPr lang="en-US" sz="4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Various mechanisms acting on RESPIRATORY CENTERS through their NERVOUS CONNECTIONS are as follows: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1.  </a:t>
            </a:r>
            <a:r>
              <a:rPr lang="en-US" sz="3200" dirty="0" err="1" smtClean="0"/>
              <a:t>Chemoreceptors</a:t>
            </a:r>
            <a:endParaRPr lang="en-US" sz="3200" dirty="0" smtClean="0"/>
          </a:p>
          <a:p>
            <a:r>
              <a:rPr lang="en-US" sz="3200" dirty="0" smtClean="0"/>
              <a:t>2.  </a:t>
            </a:r>
            <a:r>
              <a:rPr lang="en-US" sz="3200" dirty="0" err="1" smtClean="0"/>
              <a:t>Hering</a:t>
            </a:r>
            <a:r>
              <a:rPr lang="en-US" sz="3200" dirty="0" smtClean="0"/>
              <a:t> Breuer reflex</a:t>
            </a:r>
          </a:p>
          <a:p>
            <a:r>
              <a:rPr lang="en-US" sz="3200" dirty="0" smtClean="0"/>
              <a:t>3.  Impulses from higher centers</a:t>
            </a:r>
          </a:p>
          <a:p>
            <a:r>
              <a:rPr lang="en-US" sz="3200" dirty="0" smtClean="0"/>
              <a:t>4.  Impulses from sensory receptors</a:t>
            </a:r>
          </a:p>
          <a:p>
            <a:r>
              <a:rPr lang="en-US" sz="3200" dirty="0" smtClean="0"/>
              <a:t>5.  Impulses from vasomotor centers</a:t>
            </a:r>
          </a:p>
          <a:p>
            <a:r>
              <a:rPr lang="en-US" sz="3200" dirty="0" smtClean="0"/>
              <a:t>6.  Effect of TEMPERATURE</a:t>
            </a:r>
            <a:endParaRPr lang="en-US" sz="32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04088"/>
            <a:ext cx="8991600" cy="896112"/>
          </a:xfrm>
        </p:spPr>
        <p:txBody>
          <a:bodyPr/>
          <a:lstStyle/>
          <a:p>
            <a:r>
              <a:rPr lang="en-US" dirty="0" smtClean="0"/>
              <a:t>            </a:t>
            </a:r>
            <a:r>
              <a:rPr lang="en-US" b="1" dirty="0" smtClean="0"/>
              <a:t>CHEMORECEPTORS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763000" cy="48768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These are a special type of nervous chemical receptors.</a:t>
            </a:r>
          </a:p>
          <a:p>
            <a:r>
              <a:rPr lang="en-US" sz="3200" dirty="0" smtClean="0"/>
              <a:t>They are  located in:       1. Carotid bodies                                                    </a:t>
            </a:r>
          </a:p>
          <a:p>
            <a:r>
              <a:rPr lang="en-US" sz="3200" dirty="0" smtClean="0"/>
              <a:t>                                          2.  Aortic bodies     </a:t>
            </a:r>
          </a:p>
          <a:p>
            <a:r>
              <a:rPr lang="en-US" sz="3200" dirty="0" smtClean="0"/>
              <a:t>                                          3.  Other  arteries  of thorax &amp; abdomen</a:t>
            </a:r>
          </a:p>
          <a:p>
            <a:endParaRPr lang="en-US" sz="32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b="1" dirty="0" smtClean="0"/>
              <a:t>1.  CAROTID BODIES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These are located bilaterally in the bifurcation of the common carotid arteries and their afferent nerve fibers pass through </a:t>
            </a:r>
            <a:r>
              <a:rPr lang="en-US" sz="3200" dirty="0" err="1" smtClean="0"/>
              <a:t>Hering’s</a:t>
            </a:r>
            <a:r>
              <a:rPr lang="en-US" sz="3200" dirty="0" smtClean="0"/>
              <a:t> nerves to the </a:t>
            </a:r>
            <a:r>
              <a:rPr lang="en-US" sz="3200" dirty="0" err="1" smtClean="0"/>
              <a:t>glossopharyngeal</a:t>
            </a:r>
            <a:r>
              <a:rPr lang="en-US" sz="3200" dirty="0" smtClean="0"/>
              <a:t> nerves and then to the dorsal respiratory area of the medulla.</a:t>
            </a:r>
            <a:endParaRPr lang="en-US" sz="32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2.  AORTIC BODIES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These are located along the arch of aorta. Their afferent nerve fibers pass through the </a:t>
            </a:r>
            <a:r>
              <a:rPr lang="en-US" sz="3200" dirty="0" err="1" smtClean="0"/>
              <a:t>vagi</a:t>
            </a:r>
            <a:r>
              <a:rPr lang="en-US" sz="3200" dirty="0" smtClean="0"/>
              <a:t> to the dorsal respiratory area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04088"/>
            <a:ext cx="8686800" cy="8199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BASIC MECHANISM OF CHEMORECEPTORS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200" dirty="0" err="1" smtClean="0"/>
              <a:t>Chemoreceptors</a:t>
            </a:r>
            <a:r>
              <a:rPr lang="en-US" sz="3200" dirty="0" smtClean="0"/>
              <a:t> are important for detecting changes in oxygen in the blood and they also respond to changes in CO2 and hydrogen ions concentration, too.</a:t>
            </a:r>
          </a:p>
          <a:p>
            <a:endParaRPr lang="en-US" sz="3200" dirty="0" smtClean="0"/>
          </a:p>
          <a:p>
            <a:r>
              <a:rPr lang="en-US" sz="3200" dirty="0" smtClean="0"/>
              <a:t>They have highly characteristic, glandular like cells in them, which might function as the </a:t>
            </a:r>
            <a:r>
              <a:rPr lang="en-US" sz="3200" dirty="0" err="1" smtClean="0"/>
              <a:t>chemoreceptors</a:t>
            </a:r>
            <a:r>
              <a:rPr lang="en-US" sz="3200" dirty="0" smtClean="0"/>
              <a:t> and then in turn stimulate the nerve endings.</a:t>
            </a:r>
            <a:endParaRPr lang="en-US" sz="32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12954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800" b="1" dirty="0" smtClean="0"/>
              <a:t>EFFECT OF CO2 &amp; HYDROGEN IONS ON CHEMORECEPTORS  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8915400" cy="477012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An increase in CO2 and Hydrogen ions concentration also excites </a:t>
            </a:r>
            <a:r>
              <a:rPr lang="en-US" sz="3600" dirty="0" err="1" smtClean="0"/>
              <a:t>chemoreceptors</a:t>
            </a:r>
            <a:r>
              <a:rPr lang="en-US" sz="3600" dirty="0" smtClean="0"/>
              <a:t>. But the direct effect of both these factors on respiratory centre stimulation is much more powerful than their effect mediated through </a:t>
            </a:r>
            <a:r>
              <a:rPr lang="en-US" sz="3600" dirty="0" err="1" smtClean="0"/>
              <a:t>chemoreceptors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r>
              <a:rPr lang="en-US" b="1" dirty="0" smtClean="0"/>
              <a:t>2. HERING BREUER REFLEX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154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Rhythm and depth of respiration are controlled by reflexes from the lungs thru the </a:t>
            </a:r>
            <a:r>
              <a:rPr lang="en-US" sz="3200" dirty="0" err="1" smtClean="0"/>
              <a:t>vagi</a:t>
            </a:r>
            <a:r>
              <a:rPr lang="en-US" sz="3200" dirty="0" smtClean="0"/>
              <a:t>, these reflexes are called </a:t>
            </a:r>
            <a:r>
              <a:rPr lang="en-US" sz="3200" dirty="0" err="1" smtClean="0"/>
              <a:t>Hering</a:t>
            </a:r>
            <a:r>
              <a:rPr lang="en-US" sz="3200" dirty="0" smtClean="0"/>
              <a:t> Breuer Reflexes.</a:t>
            </a:r>
          </a:p>
          <a:p>
            <a:r>
              <a:rPr lang="en-US" sz="3200" dirty="0" smtClean="0"/>
              <a:t>Stretch receptors are present in the </a:t>
            </a:r>
            <a:r>
              <a:rPr lang="en-US" sz="3200" dirty="0" err="1" smtClean="0"/>
              <a:t>tracheo</a:t>
            </a:r>
            <a:r>
              <a:rPr lang="en-US" sz="3200" dirty="0" smtClean="0"/>
              <a:t>-bronchial tree. As the lung expand during act of inspiration impulses are carried to the </a:t>
            </a:r>
            <a:r>
              <a:rPr lang="en-US" sz="3200" dirty="0" err="1" smtClean="0"/>
              <a:t>apneustic</a:t>
            </a:r>
            <a:r>
              <a:rPr lang="en-US" sz="3200" dirty="0" smtClean="0"/>
              <a:t> centre which inhibits the discharge of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centre. So the act of inspiration ceases &amp; expiration follows HERING BREUER DEFLATION REFLEX.</a:t>
            </a:r>
            <a:endParaRPr lang="en-US" sz="32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3. IMPULSES FROM HIGHER CENTRES (EMOTIONAL EFFECTS)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91600" cy="502920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Emotional activities modify breathing e.g., fear stimulates breathing </a:t>
            </a:r>
          </a:p>
          <a:p>
            <a:r>
              <a:rPr lang="en-US" sz="3600" dirty="0" smtClean="0"/>
              <a:t> Similarly rage, anxiety also stimulate respiration.</a:t>
            </a:r>
          </a:p>
          <a:p>
            <a:r>
              <a:rPr lang="en-US" sz="3600" dirty="0" smtClean="0"/>
              <a:t>In cases of shock breathing is depressed.</a:t>
            </a:r>
            <a:endParaRPr lang="en-US" sz="36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4. AFFERENT IMPULSES FROM SENSORY RECEPTORS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768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Painful stimuli stimulate the respiratory centre.</a:t>
            </a:r>
          </a:p>
          <a:p>
            <a:endParaRPr lang="en-US" sz="3200" dirty="0" smtClean="0"/>
          </a:p>
          <a:p>
            <a:r>
              <a:rPr lang="en-US" sz="3200" dirty="0" smtClean="0"/>
              <a:t>Newborn child does not breath usually but starts breathing after slap.</a:t>
            </a:r>
          </a:p>
          <a:p>
            <a:endParaRPr lang="en-US" sz="3200" dirty="0" smtClean="0"/>
          </a:p>
          <a:p>
            <a:pPr lvl="1"/>
            <a:r>
              <a:rPr lang="en-US" sz="3200" dirty="0" smtClean="0"/>
              <a:t>Bucket full of water thrown on a man causes a gasp &amp; then stimulated breathing is found.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     DIVISIONS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1.  Dorsal respiratory group.</a:t>
            </a:r>
          </a:p>
          <a:p>
            <a:endParaRPr lang="en-US" sz="3200" dirty="0" smtClean="0"/>
          </a:p>
          <a:p>
            <a:r>
              <a:rPr lang="en-US" sz="3200" dirty="0" smtClean="0"/>
              <a:t>2.  </a:t>
            </a:r>
            <a:r>
              <a:rPr lang="en-US" sz="3200" dirty="0" err="1" smtClean="0"/>
              <a:t>Pneumotaxic</a:t>
            </a:r>
            <a:r>
              <a:rPr lang="en-US" sz="3200" dirty="0" smtClean="0"/>
              <a:t> centre.</a:t>
            </a:r>
          </a:p>
          <a:p>
            <a:endParaRPr lang="en-US" sz="3200" dirty="0" smtClean="0"/>
          </a:p>
          <a:p>
            <a:r>
              <a:rPr lang="en-US" sz="3200" dirty="0" smtClean="0"/>
              <a:t>3.  Ventral respiratory group.</a:t>
            </a:r>
          </a:p>
          <a:p>
            <a:endParaRPr lang="en-US" sz="3200" dirty="0" smtClean="0"/>
          </a:p>
          <a:p>
            <a:r>
              <a:rPr lang="en-US" sz="3200" dirty="0" smtClean="0"/>
              <a:t>4.  </a:t>
            </a:r>
            <a:r>
              <a:rPr lang="en-US" sz="3200" dirty="0" err="1" smtClean="0"/>
              <a:t>Apneustic</a:t>
            </a:r>
            <a:r>
              <a:rPr lang="en-US" sz="3200" dirty="0" smtClean="0"/>
              <a:t> center.</a:t>
            </a:r>
            <a:endParaRPr lang="en-US" sz="32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5. IMPULSES FROM VASOMOTOR CENTRE &amp; EFFECT OF BP ON BREATHING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10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Vasomotor centre directly excites the respiratory centre. This effect is brought about by the </a:t>
            </a:r>
            <a:r>
              <a:rPr lang="en-US" sz="2800" dirty="0" err="1" smtClean="0"/>
              <a:t>baroreceptors</a:t>
            </a:r>
            <a:r>
              <a:rPr lang="en-US" sz="2800" dirty="0" smtClean="0"/>
              <a:t> located in the </a:t>
            </a:r>
            <a:r>
              <a:rPr lang="en-US" sz="2800" smtClean="0"/>
              <a:t>carotid &amp;the </a:t>
            </a:r>
            <a:r>
              <a:rPr lang="en-US" sz="2800" dirty="0" smtClean="0"/>
              <a:t>aortic arch which are very sensitive to changes in BP. T hey send impulses to the cardiac centre, vasomotor &amp; the respiratory centre. These impulses are inhibitory in nature.</a:t>
            </a:r>
          </a:p>
          <a:p>
            <a:r>
              <a:rPr lang="en-US" sz="2800" dirty="0" smtClean="0"/>
              <a:t>Thus as the BP rise heart rate  slows down (MAREY`S REFLEX) &amp; ALSO THE RESPIRATION IS DEPRESSED.</a:t>
            </a:r>
          </a:p>
          <a:p>
            <a:r>
              <a:rPr lang="en-US" sz="2800" dirty="0" smtClean="0"/>
              <a:t> So rise in BP will depress breathing.</a:t>
            </a:r>
            <a:endParaRPr lang="en-US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   </a:t>
            </a:r>
            <a:r>
              <a:rPr lang="en-US" sz="4000" b="1" dirty="0" smtClean="0"/>
              <a:t>6.  EFFECTS OF TEMPERATURE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915400" cy="5181600"/>
          </a:xfrm>
        </p:spPr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Increase in temperature increases the rate of respiration. Hypothalamus initiates a cascade of </a:t>
            </a:r>
            <a:r>
              <a:rPr lang="en-US" sz="3200" dirty="0" err="1" smtClean="0"/>
              <a:t>neurogenic</a:t>
            </a:r>
            <a:r>
              <a:rPr lang="en-US" sz="3200" dirty="0" smtClean="0"/>
              <a:t> reactions to decrease the body temperature by increasing the rate of respiration. This facilitates a loss of heat from the body through water </a:t>
            </a:r>
            <a:r>
              <a:rPr lang="en-US" sz="3200" dirty="0" err="1" smtClean="0"/>
              <a:t>vapours</a:t>
            </a:r>
            <a:r>
              <a:rPr lang="en-US" sz="3200" dirty="0" smtClean="0"/>
              <a:t> in the expired air.</a:t>
            </a:r>
          </a:p>
          <a:p>
            <a:endParaRPr lang="en-US" sz="3200" dirty="0" smtClean="0"/>
          </a:p>
          <a:p>
            <a:r>
              <a:rPr lang="en-US" sz="3200" dirty="0" smtClean="0"/>
              <a:t>Daily heat loss = 200 Kilo Cal.</a:t>
            </a:r>
            <a:endParaRPr lang="en-US" sz="32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</a:t>
            </a:r>
            <a:r>
              <a:rPr lang="en-US" sz="4400" b="1" dirty="0" smtClean="0"/>
              <a:t>REGULATION OF RESPIRATION DURING EXERCISE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458200" cy="4922520"/>
          </a:xfrm>
        </p:spPr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In </a:t>
            </a:r>
            <a:r>
              <a:rPr lang="en-US" sz="3600" dirty="0" err="1" smtClean="0"/>
              <a:t>strenous</a:t>
            </a:r>
            <a:r>
              <a:rPr lang="en-US" sz="3600" dirty="0" smtClean="0"/>
              <a:t> exercise, O2 consumption and CO2 formation can increase as much as 20 folds.</a:t>
            </a:r>
          </a:p>
          <a:p>
            <a:endParaRPr lang="en-US" sz="3600" dirty="0" smtClean="0"/>
          </a:p>
          <a:p>
            <a:r>
              <a:rPr lang="en-US" sz="3600" dirty="0" smtClean="0"/>
              <a:t>During exercise the arterial PO2, PCO2 and pH all remain normal. </a:t>
            </a:r>
            <a:endParaRPr lang="en-US" sz="36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763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sz="3600" b="1" dirty="0" smtClean="0"/>
              <a:t>FOLLOWING FACTORS INCREASE THE RESPIRATION DURING EXERCISE: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1.  The brain, on sending impulses to exercising muscles transmit collateral impulses to brain stem to excite the respiratory center according to the need of body.</a:t>
            </a:r>
          </a:p>
          <a:p>
            <a:r>
              <a:rPr lang="en-US" dirty="0" smtClean="0"/>
              <a:t>2.  During exercise body movements increase pulmonary ventilation by exciting joint </a:t>
            </a:r>
            <a:r>
              <a:rPr lang="en-US" dirty="0" err="1" smtClean="0"/>
              <a:t>proprioceptors</a:t>
            </a:r>
            <a:r>
              <a:rPr lang="en-US" dirty="0" smtClean="0"/>
              <a:t> which in turn excite the respiratory center in brain.</a:t>
            </a:r>
          </a:p>
          <a:p>
            <a:r>
              <a:rPr lang="en-US" dirty="0" smtClean="0"/>
              <a:t>3.  Hypoxia developing in the muscles during exercise elicits afferent nerve signals to the respiratory center to excite respiration.</a:t>
            </a:r>
          </a:p>
          <a:p>
            <a:r>
              <a:rPr lang="en-US" dirty="0" smtClean="0"/>
              <a:t>4.  Brain`s ability to increase the </a:t>
            </a:r>
            <a:r>
              <a:rPr lang="en-US" dirty="0" err="1" smtClean="0"/>
              <a:t>ventilatory</a:t>
            </a:r>
            <a:r>
              <a:rPr lang="en-US" dirty="0" smtClean="0"/>
              <a:t> response during exercise is </a:t>
            </a:r>
            <a:r>
              <a:rPr lang="en-US" dirty="0" err="1" smtClean="0"/>
              <a:t>maily</a:t>
            </a:r>
            <a:r>
              <a:rPr lang="en-US" dirty="0" smtClean="0"/>
              <a:t> a LEARNED RESPONSE.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05000"/>
            <a:ext cx="8915400" cy="1600200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1. THE DORSAL RESPIRATORY GROUP</a:t>
            </a:r>
            <a:endParaRPr lang="en-US" sz="4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</a:t>
            </a:r>
            <a:r>
              <a:rPr lang="en-US" b="1" dirty="0" smtClean="0"/>
              <a:t>LOCATION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Located in dorsal portion of medulla within nucleus of the </a:t>
            </a:r>
            <a:r>
              <a:rPr lang="en-US" sz="3600" dirty="0" err="1" smtClean="0"/>
              <a:t>tractus</a:t>
            </a:r>
            <a:r>
              <a:rPr lang="en-US" sz="3600" dirty="0" smtClean="0"/>
              <a:t> </a:t>
            </a:r>
            <a:r>
              <a:rPr lang="en-US" sz="3600" dirty="0" err="1" smtClean="0"/>
              <a:t>solitarius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            CONNECTIONS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Nucleus of the </a:t>
            </a:r>
            <a:r>
              <a:rPr lang="en-US" sz="3600" dirty="0" err="1" smtClean="0"/>
              <a:t>tractus</a:t>
            </a:r>
            <a:r>
              <a:rPr lang="en-US" sz="3600" dirty="0" smtClean="0"/>
              <a:t> </a:t>
            </a:r>
            <a:r>
              <a:rPr lang="en-US" sz="3600" dirty="0" err="1" smtClean="0"/>
              <a:t>solitarius</a:t>
            </a:r>
            <a:r>
              <a:rPr lang="en-US" sz="3600" dirty="0" smtClean="0"/>
              <a:t> </a:t>
            </a:r>
            <a:r>
              <a:rPr lang="en-US" sz="3600" dirty="0" err="1" smtClean="0"/>
              <a:t>recieves</a:t>
            </a:r>
            <a:r>
              <a:rPr lang="en-US" sz="3600" dirty="0" smtClean="0"/>
              <a:t> sensory signals via </a:t>
            </a:r>
            <a:r>
              <a:rPr lang="en-US" sz="3600" dirty="0" err="1" smtClean="0"/>
              <a:t>vagus</a:t>
            </a:r>
            <a:r>
              <a:rPr lang="en-US" sz="3600" dirty="0" smtClean="0"/>
              <a:t> and </a:t>
            </a:r>
            <a:r>
              <a:rPr lang="en-US" sz="3600" dirty="0" err="1" smtClean="0"/>
              <a:t>glossopharyngeal</a:t>
            </a:r>
            <a:r>
              <a:rPr lang="en-US" sz="3600" dirty="0" smtClean="0"/>
              <a:t> from peripheral </a:t>
            </a:r>
            <a:r>
              <a:rPr lang="en-US" sz="3600" dirty="0" err="1" smtClean="0"/>
              <a:t>chemoreceptors</a:t>
            </a:r>
            <a:r>
              <a:rPr lang="en-US" sz="3600" dirty="0" smtClean="0"/>
              <a:t> and </a:t>
            </a:r>
            <a:r>
              <a:rPr lang="en-US" sz="3600" dirty="0" err="1" smtClean="0"/>
              <a:t>baroreceptors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      </a:t>
            </a:r>
            <a:r>
              <a:rPr lang="en-US" b="1" dirty="0" smtClean="0"/>
              <a:t>FUNCTIONS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A.  Responsible for generating </a:t>
            </a:r>
            <a:r>
              <a:rPr lang="en-US" sz="3200" dirty="0" err="1" smtClean="0"/>
              <a:t>rrpetitive</a:t>
            </a:r>
            <a:r>
              <a:rPr lang="en-US" sz="3200" dirty="0" smtClean="0"/>
              <a:t> bursts of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action potentials.</a:t>
            </a:r>
          </a:p>
          <a:p>
            <a:endParaRPr lang="en-US" sz="3200" dirty="0" smtClean="0"/>
          </a:p>
          <a:p>
            <a:r>
              <a:rPr lang="en-US" sz="3200" dirty="0" smtClean="0"/>
              <a:t>B.  Generates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RAMP signals. During inspiration the signal of contraction of inspiration begins very weakly at first and then increases </a:t>
            </a:r>
            <a:r>
              <a:rPr lang="en-US" sz="3200" dirty="0" err="1" smtClean="0"/>
              <a:t>steadly</a:t>
            </a:r>
            <a:r>
              <a:rPr lang="en-US" sz="3200" dirty="0" smtClean="0"/>
              <a:t> in a ramp fashion for about 2 sec. It abruptly ceases in next 3 sec. and then begins again. The </a:t>
            </a:r>
            <a:r>
              <a:rPr lang="en-US" sz="3200" dirty="0" err="1" smtClean="0"/>
              <a:t>inspiratory</a:t>
            </a:r>
            <a:r>
              <a:rPr lang="en-US" sz="3200" dirty="0" smtClean="0"/>
              <a:t> signal is known as RAMP SIGNAL.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7400"/>
            <a:ext cx="8686800" cy="1752600"/>
          </a:xfrm>
        </p:spPr>
        <p:txBody>
          <a:bodyPr/>
          <a:lstStyle/>
          <a:p>
            <a:r>
              <a:rPr lang="en-US" b="1" dirty="0" smtClean="0"/>
              <a:t>2.  THE PNEUMOTAXIC CENTER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1341</Words>
  <Application>Microsoft Office PowerPoint</Application>
  <PresentationFormat>On-screen Show (4:3)</PresentationFormat>
  <Paragraphs>162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 REGULATION OF RESPIRATION</vt:lpstr>
      <vt:lpstr>  THE RESPIRATORY CENTRE</vt:lpstr>
      <vt:lpstr>            LOCATION</vt:lpstr>
      <vt:lpstr>                  DIVISIONS</vt:lpstr>
      <vt:lpstr>1. THE DORSAL RESPIRATORY GROUP</vt:lpstr>
      <vt:lpstr>                 LOCATION</vt:lpstr>
      <vt:lpstr>             CONNECTIONS</vt:lpstr>
      <vt:lpstr>                 FUNCTIONS</vt:lpstr>
      <vt:lpstr>2.  THE PNEUMOTAXIC CENTER</vt:lpstr>
      <vt:lpstr>                 LOCATION</vt:lpstr>
      <vt:lpstr>             CONNECTIONS</vt:lpstr>
      <vt:lpstr>                FUNCTIONS                         </vt:lpstr>
      <vt:lpstr>3.THE VENTRAL RESPIRATORY GROUP</vt:lpstr>
      <vt:lpstr>                    LOCATION</vt:lpstr>
      <vt:lpstr>                   FUNCTIONS</vt:lpstr>
      <vt:lpstr>4. APONEUSTIC CENTER LOCATION</vt:lpstr>
      <vt:lpstr>                   LOCATION</vt:lpstr>
      <vt:lpstr>              CONNECTIONS</vt:lpstr>
      <vt:lpstr>                FUNCTIONS</vt:lpstr>
      <vt:lpstr> HERING BREUER INFLATION REFLEX</vt:lpstr>
      <vt:lpstr>    CONTROL OF RESPIRATION</vt:lpstr>
      <vt:lpstr>THE CONTROL OR REGULATION OF RESPIRATION IS DIVIDED INTO:</vt:lpstr>
      <vt:lpstr>1.  CHEMICAL REGULATION</vt:lpstr>
      <vt:lpstr> CHEMICAL REGULATION IS RESPONSIVE TO CHANGES IN:</vt:lpstr>
      <vt:lpstr>       CHEMOSENSTIVE AREA</vt:lpstr>
      <vt:lpstr>                LOCATION</vt:lpstr>
      <vt:lpstr>                 FUNCTIONS</vt:lpstr>
      <vt:lpstr>   CHANGES OF CO2 IN BLOOD</vt:lpstr>
      <vt:lpstr>            CHANGES IN CSF PCO2</vt:lpstr>
      <vt:lpstr> NERVOUS REGULATION OF RESPIRATION</vt:lpstr>
      <vt:lpstr>Various mechanisms acting on RESPIRATORY CENTERS through their NERVOUS CONNECTIONS are as follows:</vt:lpstr>
      <vt:lpstr>            CHEMORECEPTORS</vt:lpstr>
      <vt:lpstr>  1.  CAROTID BODIES</vt:lpstr>
      <vt:lpstr> 2.  AORTIC BODIES</vt:lpstr>
      <vt:lpstr>BASIC MECHANISM OF CHEMORECEPTORS</vt:lpstr>
      <vt:lpstr> EFFECT OF CO2 &amp; HYDROGEN IONS ON CHEMORECEPTORS  </vt:lpstr>
      <vt:lpstr>2. HERING BREUER REFLEX</vt:lpstr>
      <vt:lpstr>3. IMPULSES FROM HIGHER CENTRES (EMOTIONAL EFFECTS)</vt:lpstr>
      <vt:lpstr>4. AFFERENT IMPULSES FROM SENSORY RECEPTORS</vt:lpstr>
      <vt:lpstr>5. IMPULSES FROM VASOMOTOR CENTRE &amp; EFFECT OF BP ON BREATHING</vt:lpstr>
      <vt:lpstr>            6.  EFFECTS OF TEMPERATURE</vt:lpstr>
      <vt:lpstr>  REGULATION OF RESPIRATION DURING EXERCISE</vt:lpstr>
      <vt:lpstr> FOLLOWING FACTORS INCREASE THE RESPIRATION DURING EXERCISE: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REGULATION OF RESPIRATION</dc:title>
  <dc:creator>Umair</dc:creator>
  <cp:lastModifiedBy>Umair</cp:lastModifiedBy>
  <cp:revision>2</cp:revision>
  <dcterms:created xsi:type="dcterms:W3CDTF">2020-04-20T17:34:35Z</dcterms:created>
  <dcterms:modified xsi:type="dcterms:W3CDTF">2020-04-20T17:52:18Z</dcterms:modified>
</cp:coreProperties>
</file>