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13" r:id="rId2"/>
    <p:sldId id="334" r:id="rId3"/>
    <p:sldId id="314" r:id="rId4"/>
    <p:sldId id="33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298" autoAdjust="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5001CA-5EAA-4F00-94D3-B23785BC35EE}" type="datetimeFigureOut">
              <a:rPr lang="en-US" smtClean="0"/>
              <a:pPr/>
              <a:t>6/26/2020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6C1E74-9A2B-4898-86D4-BED97A65FA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smtClean="0"/>
              <a:t>Principle of dynamo</a:t>
            </a:r>
            <a:endParaRPr lang="en-US" dirty="0"/>
          </a:p>
        </p:txBody>
      </p:sp>
      <p:sp>
        <p:nvSpPr>
          <p:cNvPr id="3" name="Content Placeholder 2"/>
          <p:cNvSpPr>
            <a:spLocks noGrp="1"/>
          </p:cNvSpPr>
          <p:nvPr>
            <p:ph idx="1"/>
          </p:nvPr>
        </p:nvSpPr>
        <p:spPr>
          <a:xfrm>
            <a:off x="0" y="838200"/>
            <a:ext cx="9144000" cy="6019800"/>
          </a:xfrm>
        </p:spPr>
        <p:txBody>
          <a:bodyPr>
            <a:normAutofit fontScale="85000" lnSpcReduction="10000"/>
          </a:bodyPr>
          <a:lstStyle/>
          <a:p>
            <a:r>
              <a:rPr lang="en-US" dirty="0" smtClean="0"/>
              <a:t>The dynamo is used for the production of an EMF by electromagnetic induction. A coil of wire lies b/w the poles of a magnet and some means of rotating the coil is provided.</a:t>
            </a:r>
          </a:p>
          <a:p>
            <a:r>
              <a:rPr lang="en-US" dirty="0" smtClean="0"/>
              <a:t>Various sources of power may be used for this purpose, such as water power a stream engine or some type of motor. </a:t>
            </a:r>
          </a:p>
          <a:p>
            <a:r>
              <a:rPr lang="en-US" dirty="0" smtClean="0"/>
              <a:t>As the coil rotates the turns of wire cut across the magnetic lines of force and the essential for electromagnetic induction are present i.e. there is movement of conductor relative to magnetic lines of force.</a:t>
            </a:r>
          </a:p>
          <a:p>
            <a:r>
              <a:rPr lang="en-US" dirty="0" smtClean="0"/>
              <a:t>Thus an EMF is induced in the coil of wire . As the coil rotates the turns of wire cut the magnetic lines of force first in one direction, then in the other so the current produced is alternating.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43362" name="Picture 2"/>
          <p:cNvPicPr>
            <a:picLocks noChangeAspect="1" noChangeArrowheads="1"/>
          </p:cNvPicPr>
          <p:nvPr/>
        </p:nvPicPr>
        <p:blipFill>
          <a:blip r:embed="rId2"/>
          <a:srcRect/>
          <a:stretch>
            <a:fillRect/>
          </a:stretch>
        </p:blipFill>
        <p:spPr bwMode="auto">
          <a:xfrm>
            <a:off x="770311" y="304800"/>
            <a:ext cx="7168895" cy="5486399"/>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dynamo</a:t>
            </a:r>
            <a:endParaRPr lang="en-US" dirty="0"/>
          </a:p>
        </p:txBody>
      </p:sp>
      <p:sp>
        <p:nvSpPr>
          <p:cNvPr id="3" name="Content Placeholder 2"/>
          <p:cNvSpPr>
            <a:spLocks noGrp="1"/>
          </p:cNvSpPr>
          <p:nvPr>
            <p:ph idx="1"/>
          </p:nvPr>
        </p:nvSpPr>
        <p:spPr>
          <a:xfrm>
            <a:off x="228600" y="1219200"/>
            <a:ext cx="8686800" cy="5181600"/>
          </a:xfrm>
        </p:spPr>
        <p:txBody>
          <a:bodyPr>
            <a:normAutofit fontScale="92500"/>
          </a:bodyPr>
          <a:lstStyle/>
          <a:p>
            <a:r>
              <a:rPr lang="en-US" dirty="0" smtClean="0"/>
              <a:t>A collecting device is used to convey the current from the moving coil of wire to the external circuit. </a:t>
            </a:r>
          </a:p>
          <a:p>
            <a:r>
              <a:rPr lang="en-US" dirty="0" smtClean="0"/>
              <a:t>This may transmit the alternating current directly to the circuit or may change into the direct current.</a:t>
            </a:r>
          </a:p>
          <a:p>
            <a:r>
              <a:rPr lang="en-US" dirty="0" smtClean="0"/>
              <a:t> Thus the dynamo can be constructed to supply either </a:t>
            </a:r>
            <a:r>
              <a:rPr lang="en-US" dirty="0" err="1" smtClean="0"/>
              <a:t>a.c</a:t>
            </a:r>
            <a:r>
              <a:rPr lang="en-US" dirty="0" smtClean="0"/>
              <a:t> or </a:t>
            </a:r>
            <a:r>
              <a:rPr lang="en-US" dirty="0" err="1" smtClean="0"/>
              <a:t>d.c</a:t>
            </a:r>
            <a:r>
              <a:rPr lang="en-US" dirty="0" smtClean="0"/>
              <a:t>. </a:t>
            </a:r>
          </a:p>
          <a:p>
            <a:r>
              <a:rPr lang="en-US" dirty="0" smtClean="0"/>
              <a:t>it is the apparatus used for all large scale production of electricity including that for the main supply.</a:t>
            </a:r>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p:cNvPicPr>
            <a:picLocks noChangeAspect="1" noChangeArrowheads="1"/>
          </p:cNvPicPr>
          <p:nvPr/>
        </p:nvPicPr>
        <p:blipFill>
          <a:blip r:embed="rId2"/>
          <a:srcRect/>
          <a:stretch>
            <a:fillRect/>
          </a:stretch>
        </p:blipFill>
        <p:spPr bwMode="auto">
          <a:xfrm>
            <a:off x="4211638" y="619125"/>
            <a:ext cx="4573587" cy="5473700"/>
          </a:xfrm>
          <a:prstGeom prst="rect">
            <a:avLst/>
          </a:prstGeom>
          <a:noFill/>
        </p:spPr>
      </p:pic>
      <p:sp>
        <p:nvSpPr>
          <p:cNvPr id="9222" name="Text Box 6"/>
          <p:cNvSpPr txBox="1">
            <a:spLocks noChangeArrowheads="1"/>
          </p:cNvSpPr>
          <p:nvPr/>
        </p:nvSpPr>
        <p:spPr bwMode="auto">
          <a:xfrm>
            <a:off x="179388" y="1371600"/>
            <a:ext cx="3744912" cy="3231654"/>
          </a:xfrm>
          <a:prstGeom prst="rect">
            <a:avLst/>
          </a:prstGeom>
          <a:solidFill>
            <a:srgbClr val="FFFF99"/>
          </a:solidFill>
          <a:ln w="9525">
            <a:solidFill>
              <a:schemeClr val="tx1"/>
            </a:solidFill>
            <a:miter lim="800000"/>
            <a:headEnd/>
            <a:tailEnd/>
          </a:ln>
          <a:effectLst/>
        </p:spPr>
        <p:txBody>
          <a:bodyPr wrap="square">
            <a:spAutoFit/>
          </a:bodyPr>
          <a:lstStyle/>
          <a:p>
            <a:pPr algn="l">
              <a:spcBef>
                <a:spcPct val="50000"/>
              </a:spcBef>
            </a:pPr>
            <a:r>
              <a:rPr lang="en-GB" sz="2400" b="1" i="0" dirty="0">
                <a:solidFill>
                  <a:srgbClr val="C00000"/>
                </a:solidFill>
              </a:rPr>
              <a:t>The dynamo has a wheel that touches the back tyre. As the bicycle moves, the wheel turns a magnet inside a coil. </a:t>
            </a:r>
            <a:endParaRPr lang="en-GB" sz="2400" b="1" i="0" dirty="0" smtClean="0">
              <a:solidFill>
                <a:srgbClr val="C00000"/>
              </a:solidFill>
            </a:endParaRPr>
          </a:p>
          <a:p>
            <a:pPr algn="l">
              <a:spcBef>
                <a:spcPct val="50000"/>
              </a:spcBef>
            </a:pPr>
            <a:r>
              <a:rPr lang="en-GB" sz="2400" b="1" i="0" dirty="0" smtClean="0">
                <a:solidFill>
                  <a:srgbClr val="C00000"/>
                </a:solidFill>
              </a:rPr>
              <a:t>This </a:t>
            </a:r>
            <a:r>
              <a:rPr lang="en-GB" sz="2400" b="1" i="0" dirty="0">
                <a:solidFill>
                  <a:srgbClr val="C00000"/>
                </a:solidFill>
              </a:rPr>
              <a:t>induces enough electricity to run the bicycle's lights. </a:t>
            </a:r>
          </a:p>
        </p:txBody>
      </p:sp>
      <p:sp>
        <p:nvSpPr>
          <p:cNvPr id="9224" name="Text Box 8"/>
          <p:cNvSpPr txBox="1">
            <a:spLocks noChangeArrowheads="1"/>
          </p:cNvSpPr>
          <p:nvPr/>
        </p:nvSpPr>
        <p:spPr bwMode="auto">
          <a:xfrm>
            <a:off x="250825" y="4952999"/>
            <a:ext cx="3600450" cy="1569660"/>
          </a:xfrm>
          <a:prstGeom prst="rect">
            <a:avLst/>
          </a:prstGeom>
          <a:solidFill>
            <a:srgbClr val="CCFFCC"/>
          </a:solidFill>
          <a:ln w="9525">
            <a:solidFill>
              <a:schemeClr val="tx1"/>
            </a:solidFill>
            <a:miter lim="800000"/>
            <a:headEnd/>
            <a:tailEnd/>
          </a:ln>
          <a:effectLst/>
        </p:spPr>
        <p:txBody>
          <a:bodyPr wrap="square">
            <a:spAutoFit/>
          </a:bodyPr>
          <a:lstStyle/>
          <a:p>
            <a:pPr algn="l">
              <a:spcBef>
                <a:spcPct val="50000"/>
              </a:spcBef>
            </a:pPr>
            <a:r>
              <a:rPr lang="en-GB" sz="2400" b="1" i="0" dirty="0">
                <a:solidFill>
                  <a:srgbClr val="002060"/>
                </a:solidFill>
              </a:rPr>
              <a:t>The faster the bicycle moves, the greater the induced current and the brighter the lights.   </a:t>
            </a:r>
          </a:p>
        </p:txBody>
      </p:sp>
      <p:sp>
        <p:nvSpPr>
          <p:cNvPr id="9225" name="Text Box 9"/>
          <p:cNvSpPr txBox="1">
            <a:spLocks noChangeArrowheads="1"/>
          </p:cNvSpPr>
          <p:nvPr/>
        </p:nvSpPr>
        <p:spPr bwMode="auto">
          <a:xfrm>
            <a:off x="252413" y="293688"/>
            <a:ext cx="3671887" cy="831850"/>
          </a:xfrm>
          <a:prstGeom prst="rect">
            <a:avLst/>
          </a:prstGeom>
          <a:solidFill>
            <a:schemeClr val="accent1"/>
          </a:solidFill>
          <a:ln w="9525">
            <a:solidFill>
              <a:schemeClr val="tx1"/>
            </a:solidFill>
            <a:miter lim="800000"/>
            <a:headEnd/>
            <a:tailEnd/>
          </a:ln>
          <a:effectLst/>
        </p:spPr>
        <p:txBody>
          <a:bodyPr>
            <a:spAutoFit/>
          </a:bodyPr>
          <a:lstStyle/>
          <a:p>
            <a:pPr algn="l">
              <a:spcBef>
                <a:spcPct val="50000"/>
              </a:spcBef>
            </a:pPr>
            <a:r>
              <a:rPr lang="en-GB" sz="2400" b="1" i="0"/>
              <a:t>A bicycle dynamo is an example of a dynamo.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TotalTime>
  <Words>276</Words>
  <Application>Microsoft Office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Principle of dynamo</vt:lpstr>
      <vt:lpstr>Slide 2</vt:lpstr>
      <vt:lpstr>Principle of dynamo</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DELL</cp:lastModifiedBy>
  <cp:revision>104</cp:revision>
  <dcterms:created xsi:type="dcterms:W3CDTF">2006-08-16T00:00:00Z</dcterms:created>
  <dcterms:modified xsi:type="dcterms:W3CDTF">2020-06-26T07:32:05Z</dcterms:modified>
</cp:coreProperties>
</file>