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5" r:id="rId3"/>
    <p:sldId id="257" r:id="rId4"/>
    <p:sldId id="28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82" r:id="rId20"/>
    <p:sldId id="272" r:id="rId21"/>
    <p:sldId id="278" r:id="rId22"/>
    <p:sldId id="279" r:id="rId23"/>
    <p:sldId id="277" r:id="rId24"/>
    <p:sldId id="281" r:id="rId25"/>
    <p:sldId id="283" r:id="rId26"/>
    <p:sldId id="284" r:id="rId27"/>
    <p:sldId id="287" r:id="rId28"/>
    <p:sldId id="28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22" autoAdjust="0"/>
    <p:restoredTop sz="94660"/>
  </p:normalViewPr>
  <p:slideViewPr>
    <p:cSldViewPr>
      <p:cViewPr>
        <p:scale>
          <a:sx n="69" d="100"/>
          <a:sy n="69" d="100"/>
        </p:scale>
        <p:origin x="-149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9929AA-7C96-4FB2-B98D-15060B462C0A}"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79929AA-7C96-4FB2-B98D-15060B462C0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79929AA-7C96-4FB2-B98D-15060B462C0A}"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D79929AA-7C96-4FB2-B98D-15060B462C0A}"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9929AA-7C96-4FB2-B98D-15060B462C0A}"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9CF07DA-B7E8-47C2-94FC-5AAD131EEF2D}" type="datetimeFigureOut">
              <a:rPr lang="en-IN" smtClean="0"/>
              <a:pPr/>
              <a:t>09-04-2020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79929AA-7C96-4FB2-B98D-15060B462C0A}"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9929AA-7C96-4FB2-B98D-15060B462C0A}"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D79929AA-7C96-4FB2-B98D-15060B462C0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9929AA-7C96-4FB2-B98D-15060B462C0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9929AA-7C96-4FB2-B98D-15060B462C0A}"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9CF07DA-B7E8-47C2-94FC-5AAD131EEF2D}" type="datetimeFigureOut">
              <a:rPr lang="en-IN" smtClean="0"/>
              <a:pPr/>
              <a:t>09-04-2020</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79929AA-7C96-4FB2-B98D-15060B462C0A}"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9CF07DA-B7E8-47C2-94FC-5AAD131EEF2D}" type="datetimeFigureOut">
              <a:rPr lang="en-IN" smtClean="0"/>
              <a:pPr/>
              <a:t>09-04-2020</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9CF07DA-B7E8-47C2-94FC-5AAD131EEF2D}" type="datetimeFigureOut">
              <a:rPr lang="en-IN" smtClean="0"/>
              <a:pPr/>
              <a:t>09-04-2020</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9929AA-7C96-4FB2-B98D-15060B462C0A}"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IN"/>
          </a:p>
        </p:txBody>
      </p:sp>
      <p:sp>
        <p:nvSpPr>
          <p:cNvPr id="2" name="Title 1"/>
          <p:cNvSpPr>
            <a:spLocks noGrp="1"/>
          </p:cNvSpPr>
          <p:nvPr>
            <p:ph type="ctrTitle"/>
          </p:nvPr>
        </p:nvSpPr>
        <p:spPr/>
        <p:txBody>
          <a:bodyPr>
            <a:normAutofit/>
          </a:bodyPr>
          <a:lstStyle/>
          <a:p>
            <a:r>
              <a:rPr lang="en-IN" dirty="0" smtClean="0"/>
              <a:t>Design Codes &amp; Standards,</a:t>
            </a:r>
            <a:br>
              <a:rPr lang="en-IN" dirty="0" smtClean="0"/>
            </a:br>
            <a:r>
              <a:rPr lang="en-IN" err="1" smtClean="0"/>
              <a:t>tolerances</a:t>
            </a:r>
            <a:r>
              <a:rPr lang="en-IN" smtClean="0"/>
              <a:t>, fits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43000"/>
            <a:ext cx="8229600" cy="1143000"/>
          </a:xfrm>
        </p:spPr>
        <p:txBody>
          <a:bodyPr/>
          <a:lstStyle/>
          <a:p>
            <a:endParaRPr lang="en-IN" dirty="0"/>
          </a:p>
        </p:txBody>
      </p:sp>
      <p:sp>
        <p:nvSpPr>
          <p:cNvPr id="3" name="Content Placeholder 2"/>
          <p:cNvSpPr>
            <a:spLocks noGrp="1"/>
          </p:cNvSpPr>
          <p:nvPr>
            <p:ph sz="quarter" idx="1"/>
          </p:nvPr>
        </p:nvSpPr>
        <p:spPr>
          <a:xfrm>
            <a:off x="323528" y="260648"/>
            <a:ext cx="8229600" cy="4525963"/>
          </a:xfrm>
        </p:spPr>
        <p:txBody>
          <a:bodyPr>
            <a:normAutofit fontScale="47500" lnSpcReduction="20000"/>
          </a:bodyPr>
          <a:lstStyle/>
          <a:p>
            <a:r>
              <a:rPr lang="en-IN" b="1" dirty="0"/>
              <a:t>8</a:t>
            </a:r>
            <a:r>
              <a:rPr lang="en-IN" sz="4500" b="1" dirty="0">
                <a:latin typeface="Arial" pitchFamily="34" charset="0"/>
                <a:cs typeface="Arial" pitchFamily="34" charset="0"/>
              </a:rPr>
              <a:t>. </a:t>
            </a:r>
            <a:r>
              <a:rPr lang="en-IN" sz="4500" b="1" i="1" dirty="0">
                <a:latin typeface="Arial" pitchFamily="34" charset="0"/>
                <a:cs typeface="Arial" pitchFamily="34" charset="0"/>
              </a:rPr>
              <a:t>Zero line. </a:t>
            </a:r>
            <a:r>
              <a:rPr lang="en-IN" sz="3800" i="1" dirty="0">
                <a:latin typeface="Arial" pitchFamily="34" charset="0"/>
                <a:cs typeface="Arial" pitchFamily="34" charset="0"/>
              </a:rPr>
              <a:t>It is a straight line corresponding to the basic size. The deviations are </a:t>
            </a:r>
            <a:r>
              <a:rPr lang="en-IN" sz="3800" i="1" dirty="0" smtClean="0">
                <a:latin typeface="Arial" pitchFamily="34" charset="0"/>
                <a:cs typeface="Arial" pitchFamily="34" charset="0"/>
              </a:rPr>
              <a:t>measured </a:t>
            </a:r>
            <a:r>
              <a:rPr lang="en-IN" sz="3800" dirty="0" smtClean="0">
                <a:latin typeface="Arial" pitchFamily="34" charset="0"/>
                <a:cs typeface="Arial" pitchFamily="34" charset="0"/>
              </a:rPr>
              <a:t>from </a:t>
            </a:r>
            <a:r>
              <a:rPr lang="en-IN" sz="3800" dirty="0">
                <a:latin typeface="Arial" pitchFamily="34" charset="0"/>
                <a:cs typeface="Arial" pitchFamily="34" charset="0"/>
              </a:rPr>
              <a:t>this line. The positive and negative deviations are shown above and below the zero </a:t>
            </a:r>
            <a:r>
              <a:rPr lang="en-IN" sz="3800" dirty="0" smtClean="0">
                <a:latin typeface="Arial" pitchFamily="34" charset="0"/>
                <a:cs typeface="Arial" pitchFamily="34" charset="0"/>
              </a:rPr>
              <a:t>line respectively</a:t>
            </a:r>
            <a:r>
              <a:rPr lang="en-IN" sz="3800" dirty="0">
                <a:latin typeface="Arial" pitchFamily="34" charset="0"/>
                <a:cs typeface="Arial" pitchFamily="34" charset="0"/>
              </a:rPr>
              <a:t>.</a:t>
            </a:r>
          </a:p>
          <a:p>
            <a:r>
              <a:rPr lang="en-IN" sz="4500" b="1" dirty="0">
                <a:latin typeface="Arial" pitchFamily="34" charset="0"/>
                <a:cs typeface="Arial" pitchFamily="34" charset="0"/>
              </a:rPr>
              <a:t>9. </a:t>
            </a:r>
            <a:r>
              <a:rPr lang="en-IN" sz="4500" b="1" i="1" dirty="0">
                <a:latin typeface="Arial" pitchFamily="34" charset="0"/>
                <a:cs typeface="Arial" pitchFamily="34" charset="0"/>
              </a:rPr>
              <a:t>Upper deviation</a:t>
            </a:r>
            <a:r>
              <a:rPr lang="en-IN" sz="4500" i="1" dirty="0">
                <a:latin typeface="Arial" pitchFamily="34" charset="0"/>
                <a:cs typeface="Arial" pitchFamily="34" charset="0"/>
              </a:rPr>
              <a:t>. </a:t>
            </a:r>
            <a:r>
              <a:rPr lang="en-IN" sz="3800" i="1" dirty="0">
                <a:latin typeface="Arial" pitchFamily="34" charset="0"/>
                <a:cs typeface="Arial" pitchFamily="34" charset="0"/>
              </a:rPr>
              <a:t>It is the algebraic difference between the maximum size and the basic </a:t>
            </a:r>
            <a:r>
              <a:rPr lang="en-IN" sz="3800" i="1" dirty="0" err="1" smtClean="0">
                <a:latin typeface="Arial" pitchFamily="34" charset="0"/>
                <a:cs typeface="Arial" pitchFamily="34" charset="0"/>
              </a:rPr>
              <a:t>size.</a:t>
            </a:r>
            <a:r>
              <a:rPr lang="en-IN" sz="3800" dirty="0" err="1" smtClean="0">
                <a:latin typeface="Arial" pitchFamily="34" charset="0"/>
                <a:cs typeface="Arial" pitchFamily="34" charset="0"/>
              </a:rPr>
              <a:t>The</a:t>
            </a:r>
            <a:r>
              <a:rPr lang="en-IN" sz="3800" dirty="0" smtClean="0">
                <a:latin typeface="Arial" pitchFamily="34" charset="0"/>
                <a:cs typeface="Arial" pitchFamily="34" charset="0"/>
              </a:rPr>
              <a:t> </a:t>
            </a:r>
            <a:r>
              <a:rPr lang="en-IN" sz="3800" dirty="0">
                <a:latin typeface="Arial" pitchFamily="34" charset="0"/>
                <a:cs typeface="Arial" pitchFamily="34" charset="0"/>
              </a:rPr>
              <a:t>upper deviation of a hole is represented by a symbol </a:t>
            </a:r>
            <a:r>
              <a:rPr lang="en-IN" sz="3800" i="1" dirty="0">
                <a:latin typeface="Arial" pitchFamily="34" charset="0"/>
                <a:cs typeface="Arial" pitchFamily="34" charset="0"/>
              </a:rPr>
              <a:t>ES (</a:t>
            </a:r>
            <a:r>
              <a:rPr lang="en-IN" sz="3800" i="1" dirty="0" err="1">
                <a:latin typeface="Arial" pitchFamily="34" charset="0"/>
                <a:cs typeface="Arial" pitchFamily="34" charset="0"/>
              </a:rPr>
              <a:t>Ecart</a:t>
            </a:r>
            <a:r>
              <a:rPr lang="en-IN" sz="3800" i="1" dirty="0">
                <a:latin typeface="Arial" pitchFamily="34" charset="0"/>
                <a:cs typeface="Arial" pitchFamily="34" charset="0"/>
              </a:rPr>
              <a:t> Superior) and of a shaft, it </a:t>
            </a:r>
            <a:r>
              <a:rPr lang="en-IN" sz="3800" i="1" dirty="0" smtClean="0">
                <a:latin typeface="Arial" pitchFamily="34" charset="0"/>
                <a:cs typeface="Arial" pitchFamily="34" charset="0"/>
              </a:rPr>
              <a:t>is </a:t>
            </a:r>
            <a:r>
              <a:rPr lang="en-IN" sz="3800" dirty="0" smtClean="0">
                <a:latin typeface="Arial" pitchFamily="34" charset="0"/>
                <a:cs typeface="Arial" pitchFamily="34" charset="0"/>
              </a:rPr>
              <a:t>represented </a:t>
            </a:r>
            <a:r>
              <a:rPr lang="en-IN" sz="3800" dirty="0">
                <a:latin typeface="Arial" pitchFamily="34" charset="0"/>
                <a:cs typeface="Arial" pitchFamily="34" charset="0"/>
              </a:rPr>
              <a:t>by </a:t>
            </a:r>
            <a:r>
              <a:rPr lang="en-IN" sz="3800" i="1" dirty="0" err="1">
                <a:latin typeface="Arial" pitchFamily="34" charset="0"/>
                <a:cs typeface="Arial" pitchFamily="34" charset="0"/>
              </a:rPr>
              <a:t>es</a:t>
            </a:r>
            <a:r>
              <a:rPr lang="en-IN" sz="3800" i="1" dirty="0">
                <a:latin typeface="Arial" pitchFamily="34" charset="0"/>
                <a:cs typeface="Arial" pitchFamily="34" charset="0"/>
              </a:rPr>
              <a:t>.</a:t>
            </a:r>
          </a:p>
          <a:p>
            <a:r>
              <a:rPr lang="en-IN" sz="4500" b="1" dirty="0">
                <a:latin typeface="Arial" pitchFamily="34" charset="0"/>
                <a:cs typeface="Arial" pitchFamily="34" charset="0"/>
              </a:rPr>
              <a:t>10. </a:t>
            </a:r>
            <a:r>
              <a:rPr lang="en-IN" sz="4500" b="1" i="1" dirty="0">
                <a:latin typeface="Arial" pitchFamily="34" charset="0"/>
                <a:cs typeface="Arial" pitchFamily="34" charset="0"/>
              </a:rPr>
              <a:t>Lower deviation</a:t>
            </a:r>
            <a:r>
              <a:rPr lang="en-IN" sz="3800" i="1" dirty="0">
                <a:latin typeface="Arial" pitchFamily="34" charset="0"/>
                <a:cs typeface="Arial" pitchFamily="34" charset="0"/>
              </a:rPr>
              <a:t>. It is the algebraic difference between the minimum size and the basic </a:t>
            </a:r>
            <a:r>
              <a:rPr lang="en-IN" sz="3800" i="1" dirty="0" err="1" smtClean="0">
                <a:latin typeface="Arial" pitchFamily="34" charset="0"/>
                <a:cs typeface="Arial" pitchFamily="34" charset="0"/>
              </a:rPr>
              <a:t>size.</a:t>
            </a:r>
            <a:r>
              <a:rPr lang="en-IN" sz="3800" dirty="0" err="1" smtClean="0">
                <a:latin typeface="Arial" pitchFamily="34" charset="0"/>
                <a:cs typeface="Arial" pitchFamily="34" charset="0"/>
              </a:rPr>
              <a:t>The</a:t>
            </a:r>
            <a:r>
              <a:rPr lang="en-IN" sz="3800" dirty="0" smtClean="0">
                <a:latin typeface="Arial" pitchFamily="34" charset="0"/>
                <a:cs typeface="Arial" pitchFamily="34" charset="0"/>
              </a:rPr>
              <a:t> </a:t>
            </a:r>
            <a:r>
              <a:rPr lang="en-IN" sz="3800" dirty="0">
                <a:latin typeface="Arial" pitchFamily="34" charset="0"/>
                <a:cs typeface="Arial" pitchFamily="34" charset="0"/>
              </a:rPr>
              <a:t>lower deviation of a hole is represented by a symbol </a:t>
            </a:r>
            <a:r>
              <a:rPr lang="en-IN" sz="3800" i="1" dirty="0">
                <a:latin typeface="Arial" pitchFamily="34" charset="0"/>
                <a:cs typeface="Arial" pitchFamily="34" charset="0"/>
              </a:rPr>
              <a:t>EI (</a:t>
            </a:r>
            <a:r>
              <a:rPr lang="en-IN" sz="3800" i="1" dirty="0" err="1">
                <a:latin typeface="Arial" pitchFamily="34" charset="0"/>
                <a:cs typeface="Arial" pitchFamily="34" charset="0"/>
              </a:rPr>
              <a:t>Ecart</a:t>
            </a:r>
            <a:r>
              <a:rPr lang="en-IN" sz="3800" i="1" dirty="0">
                <a:latin typeface="Arial" pitchFamily="34" charset="0"/>
                <a:cs typeface="Arial" pitchFamily="34" charset="0"/>
              </a:rPr>
              <a:t> Inferior) and of a shaft, it </a:t>
            </a:r>
            <a:r>
              <a:rPr lang="en-IN" sz="3800" i="1" dirty="0" smtClean="0">
                <a:latin typeface="Arial" pitchFamily="34" charset="0"/>
                <a:cs typeface="Arial" pitchFamily="34" charset="0"/>
              </a:rPr>
              <a:t>is </a:t>
            </a:r>
            <a:r>
              <a:rPr lang="en-IN" sz="3800" dirty="0" smtClean="0">
                <a:latin typeface="Arial" pitchFamily="34" charset="0"/>
                <a:cs typeface="Arial" pitchFamily="34" charset="0"/>
              </a:rPr>
              <a:t>represented </a:t>
            </a:r>
            <a:r>
              <a:rPr lang="en-IN" sz="3800" dirty="0">
                <a:latin typeface="Arial" pitchFamily="34" charset="0"/>
                <a:cs typeface="Arial" pitchFamily="34" charset="0"/>
              </a:rPr>
              <a:t>by </a:t>
            </a:r>
            <a:r>
              <a:rPr lang="en-IN" sz="3800" i="1" dirty="0" err="1">
                <a:latin typeface="Arial" pitchFamily="34" charset="0"/>
                <a:cs typeface="Arial" pitchFamily="34" charset="0"/>
              </a:rPr>
              <a:t>ei</a:t>
            </a:r>
            <a:r>
              <a:rPr lang="en-IN" sz="3800" i="1" dirty="0">
                <a:latin typeface="Arial" pitchFamily="34" charset="0"/>
                <a:cs typeface="Arial" pitchFamily="34" charset="0"/>
              </a:rPr>
              <a:t>.</a:t>
            </a:r>
          </a:p>
          <a:p>
            <a:r>
              <a:rPr lang="en-IN" sz="4500" b="1" dirty="0">
                <a:latin typeface="Arial" pitchFamily="34" charset="0"/>
                <a:cs typeface="Arial" pitchFamily="34" charset="0"/>
              </a:rPr>
              <a:t>11. </a:t>
            </a:r>
            <a:r>
              <a:rPr lang="en-IN" sz="4500" b="1" i="1" dirty="0">
                <a:latin typeface="Arial" pitchFamily="34" charset="0"/>
                <a:cs typeface="Arial" pitchFamily="34" charset="0"/>
              </a:rPr>
              <a:t>Actual deviation. </a:t>
            </a:r>
            <a:r>
              <a:rPr lang="en-IN" sz="3800" i="1" dirty="0">
                <a:latin typeface="Arial" pitchFamily="34" charset="0"/>
                <a:cs typeface="Arial" pitchFamily="34" charset="0"/>
              </a:rPr>
              <a:t>It is the algebraic difference between an actual size and the </a:t>
            </a:r>
            <a:r>
              <a:rPr lang="en-IN" sz="3800" i="1" dirty="0" smtClean="0">
                <a:latin typeface="Arial" pitchFamily="34" charset="0"/>
                <a:cs typeface="Arial" pitchFamily="34" charset="0"/>
              </a:rPr>
              <a:t>corresponding </a:t>
            </a:r>
            <a:r>
              <a:rPr lang="en-IN" sz="3800" dirty="0" smtClean="0">
                <a:latin typeface="Arial" pitchFamily="34" charset="0"/>
                <a:cs typeface="Arial" pitchFamily="34" charset="0"/>
              </a:rPr>
              <a:t>basic </a:t>
            </a:r>
            <a:r>
              <a:rPr lang="en-IN" sz="3800" dirty="0">
                <a:latin typeface="Arial" pitchFamily="34" charset="0"/>
                <a:cs typeface="Arial" pitchFamily="34" charset="0"/>
              </a:rPr>
              <a:t>size.</a:t>
            </a:r>
          </a:p>
          <a:p>
            <a:r>
              <a:rPr lang="en-IN" sz="4500" b="1" dirty="0">
                <a:latin typeface="Arial" pitchFamily="34" charset="0"/>
                <a:cs typeface="Arial" pitchFamily="34" charset="0"/>
              </a:rPr>
              <a:t>12. </a:t>
            </a:r>
            <a:r>
              <a:rPr lang="en-IN" sz="4500" b="1" i="1" dirty="0">
                <a:latin typeface="Arial" pitchFamily="34" charset="0"/>
                <a:cs typeface="Arial" pitchFamily="34" charset="0"/>
              </a:rPr>
              <a:t>Mean deviation. </a:t>
            </a:r>
            <a:r>
              <a:rPr lang="en-IN" sz="3800" i="1" dirty="0">
                <a:latin typeface="Arial" pitchFamily="34" charset="0"/>
                <a:cs typeface="Arial" pitchFamily="34" charset="0"/>
              </a:rPr>
              <a:t>It is the arithmetical mean between the upper and lower deviations.</a:t>
            </a:r>
            <a:endParaRPr lang="en-IN" sz="3800" dirty="0">
              <a:latin typeface="Arial" pitchFamily="34" charset="0"/>
              <a:cs typeface="Arial"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323528" y="3929066"/>
            <a:ext cx="8136904" cy="259627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323528"/>
            <a:ext cx="8229600" cy="1143000"/>
          </a:xfrm>
        </p:spPr>
        <p:txBody>
          <a:bodyPr/>
          <a:lstStyle/>
          <a:p>
            <a:endParaRPr lang="en-IN"/>
          </a:p>
        </p:txBody>
      </p:sp>
      <p:sp>
        <p:nvSpPr>
          <p:cNvPr id="3" name="Content Placeholder 2"/>
          <p:cNvSpPr>
            <a:spLocks noGrp="1"/>
          </p:cNvSpPr>
          <p:nvPr>
            <p:ph sz="quarter" idx="1"/>
          </p:nvPr>
        </p:nvSpPr>
        <p:spPr>
          <a:xfrm>
            <a:off x="457200" y="332656"/>
            <a:ext cx="8229600" cy="5793507"/>
          </a:xfrm>
        </p:spPr>
        <p:txBody>
          <a:bodyPr/>
          <a:lstStyle/>
          <a:p>
            <a:r>
              <a:rPr lang="en-IN" b="1" dirty="0"/>
              <a:t>13. </a:t>
            </a:r>
            <a:r>
              <a:rPr lang="en-IN" b="1" i="1" dirty="0"/>
              <a:t>Fundamental deviation</a:t>
            </a:r>
            <a:r>
              <a:rPr lang="en-IN" sz="2000" i="1" dirty="0">
                <a:latin typeface="Arial" pitchFamily="34" charset="0"/>
                <a:cs typeface="Arial" pitchFamily="34" charset="0"/>
              </a:rPr>
              <a:t>. </a:t>
            </a:r>
            <a:r>
              <a:rPr lang="en-IN" sz="2000" dirty="0" smtClean="0">
                <a:latin typeface="Arial" pitchFamily="34" charset="0"/>
                <a:cs typeface="Arial" pitchFamily="34" charset="0"/>
              </a:rPr>
              <a:t>The fundamental deviation is the closest deviation to the basic size. The fundamental deviation is the smaller of the UD and the LD</a:t>
            </a:r>
            <a:endParaRPr lang="en-IN" sz="2000" dirty="0">
              <a:latin typeface="Arial" pitchFamily="34" charset="0"/>
              <a:cs typeface="Arial" pitchFamily="34" charset="0"/>
            </a:endParaRPr>
          </a:p>
        </p:txBody>
      </p:sp>
      <p:pic>
        <p:nvPicPr>
          <p:cNvPr id="4099" name="Picture 3"/>
          <p:cNvPicPr>
            <a:picLocks noChangeAspect="1" noChangeArrowheads="1"/>
          </p:cNvPicPr>
          <p:nvPr/>
        </p:nvPicPr>
        <p:blipFill>
          <a:blip r:embed="rId2" cstate="print"/>
          <a:srcRect/>
          <a:stretch>
            <a:fillRect/>
          </a:stretch>
        </p:blipFill>
        <p:spPr bwMode="auto">
          <a:xfrm>
            <a:off x="0" y="1652786"/>
            <a:ext cx="8640960" cy="458452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FITS</a:t>
            </a:r>
            <a:endParaRPr lang="en-IN" dirty="0"/>
          </a:p>
        </p:txBody>
      </p:sp>
      <p:sp>
        <p:nvSpPr>
          <p:cNvPr id="3" name="Content Placeholder 2"/>
          <p:cNvSpPr>
            <a:spLocks noGrp="1"/>
          </p:cNvSpPr>
          <p:nvPr>
            <p:ph sz="quarter" idx="1"/>
          </p:nvPr>
        </p:nvSpPr>
        <p:spPr/>
        <p:txBody>
          <a:bodyPr>
            <a:normAutofit/>
          </a:bodyPr>
          <a:lstStyle/>
          <a:p>
            <a:r>
              <a:rPr lang="en-IN" sz="2000" dirty="0"/>
              <a:t>The degree of tightness or looseness between the two mating parts is known as a </a:t>
            </a:r>
            <a:r>
              <a:rPr lang="en-IN" sz="2000" i="1" dirty="0"/>
              <a:t>fit of the </a:t>
            </a:r>
            <a:r>
              <a:rPr lang="en-IN" sz="2000" i="1" dirty="0" smtClean="0"/>
              <a:t>parts. </a:t>
            </a:r>
            <a:r>
              <a:rPr lang="en-IN" sz="2000" dirty="0" smtClean="0"/>
              <a:t>The </a:t>
            </a:r>
            <a:r>
              <a:rPr lang="en-IN" sz="2000" dirty="0"/>
              <a:t>nature of fit is characterised by the presence and size of clearance and </a:t>
            </a:r>
            <a:r>
              <a:rPr lang="en-IN" sz="2000" dirty="0" smtClean="0"/>
              <a:t>interference. The </a:t>
            </a:r>
            <a:r>
              <a:rPr lang="en-IN" sz="2000" i="1" dirty="0"/>
              <a:t>clearance is the amount by which the actual size of the shaft is less than the actual size </a:t>
            </a:r>
            <a:r>
              <a:rPr lang="en-IN" sz="2000" i="1" dirty="0" smtClean="0"/>
              <a:t>of </a:t>
            </a:r>
            <a:r>
              <a:rPr lang="en-IN" sz="2000" dirty="0" smtClean="0"/>
              <a:t>the </a:t>
            </a:r>
            <a:r>
              <a:rPr lang="en-IN" sz="2000" dirty="0"/>
              <a:t>mating hole in an assembly as shown in Fig. 3.5 (</a:t>
            </a:r>
            <a:r>
              <a:rPr lang="en-IN" sz="2000" i="1" dirty="0"/>
              <a:t>a). In other words, the clearance is the </a:t>
            </a:r>
            <a:r>
              <a:rPr lang="en-IN" sz="2000" i="1" dirty="0" smtClean="0"/>
              <a:t>difference </a:t>
            </a:r>
            <a:r>
              <a:rPr lang="en-IN" sz="2000" dirty="0" smtClean="0"/>
              <a:t>between </a:t>
            </a:r>
            <a:r>
              <a:rPr lang="en-IN" sz="2000" dirty="0"/>
              <a:t>the sizes of the hole and the shaft before assembly. The difference must be </a:t>
            </a:r>
            <a:r>
              <a:rPr lang="en-IN" sz="2000" i="1" dirty="0" smtClean="0"/>
              <a:t>positive. </a:t>
            </a:r>
            <a:r>
              <a:rPr lang="en-IN" sz="2000" dirty="0" smtClean="0"/>
              <a:t>The </a:t>
            </a:r>
            <a:r>
              <a:rPr lang="en-IN" sz="2000" i="1" dirty="0"/>
              <a:t>interference is the amount by which the actual size of a shaft is larger than the </a:t>
            </a:r>
            <a:r>
              <a:rPr lang="en-IN" sz="2000" i="1" dirty="0" smtClean="0"/>
              <a:t>actual </a:t>
            </a:r>
            <a:r>
              <a:rPr lang="en-IN" sz="2000" dirty="0" smtClean="0"/>
              <a:t>finished </a:t>
            </a:r>
            <a:r>
              <a:rPr lang="en-IN" sz="2000" dirty="0"/>
              <a:t>size of the mating hole in an assembly as shown in Fig. 3.5 (</a:t>
            </a:r>
            <a:r>
              <a:rPr lang="en-IN" sz="2000" i="1" dirty="0"/>
              <a:t>b). In other words, the </a:t>
            </a:r>
            <a:r>
              <a:rPr lang="en-IN" sz="2000" i="1" dirty="0" smtClean="0"/>
              <a:t>interference </a:t>
            </a:r>
            <a:r>
              <a:rPr lang="en-IN" sz="2000" dirty="0" smtClean="0"/>
              <a:t>is </a:t>
            </a:r>
            <a:r>
              <a:rPr lang="en-IN" sz="2000" dirty="0"/>
              <a:t>the arithmetical difference between the sizes of the hole and the shaft, before assembly. The </a:t>
            </a:r>
            <a:r>
              <a:rPr lang="en-IN" sz="2000" dirty="0" smtClean="0"/>
              <a:t>difference must </a:t>
            </a:r>
            <a:r>
              <a:rPr lang="en-IN" sz="2000" dirty="0"/>
              <a:t>be </a:t>
            </a:r>
            <a:r>
              <a:rPr lang="en-IN" sz="2000" i="1" dirty="0"/>
              <a:t>negative.</a:t>
            </a:r>
            <a:endParaRPr lang="en-IN"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a:p>
        </p:txBody>
      </p:sp>
      <p:pic>
        <p:nvPicPr>
          <p:cNvPr id="5122" name="Picture 2"/>
          <p:cNvPicPr>
            <a:picLocks noChangeAspect="1" noChangeArrowheads="1"/>
          </p:cNvPicPr>
          <p:nvPr/>
        </p:nvPicPr>
        <p:blipFill>
          <a:blip r:embed="rId2" cstate="print"/>
          <a:srcRect/>
          <a:stretch>
            <a:fillRect/>
          </a:stretch>
        </p:blipFill>
        <p:spPr bwMode="auto">
          <a:xfrm>
            <a:off x="251520" y="260648"/>
            <a:ext cx="8892480" cy="604867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r>
              <a:rPr lang="en-IN" b="1" dirty="0"/>
              <a:t>1. </a:t>
            </a:r>
            <a:r>
              <a:rPr lang="en-IN" b="1" i="1" dirty="0"/>
              <a:t>Clearance fit. In this type of fit, the size limits for mating parts are so selected that </a:t>
            </a:r>
            <a:r>
              <a:rPr lang="en-IN" b="1" i="1" dirty="0" smtClean="0"/>
              <a:t>clearance </a:t>
            </a:r>
            <a:r>
              <a:rPr lang="en-IN" dirty="0" smtClean="0"/>
              <a:t>between </a:t>
            </a:r>
            <a:r>
              <a:rPr lang="en-IN" dirty="0"/>
              <a:t>them always occur, as shown in Fig. 3.5 (</a:t>
            </a:r>
            <a:r>
              <a:rPr lang="en-IN" i="1" dirty="0"/>
              <a:t>a). It may be noted that in a clearance fit, </a:t>
            </a:r>
            <a:r>
              <a:rPr lang="en-IN" i="1" dirty="0" smtClean="0"/>
              <a:t>the </a:t>
            </a:r>
            <a:r>
              <a:rPr lang="en-IN" dirty="0" smtClean="0"/>
              <a:t>tolerance </a:t>
            </a:r>
            <a:r>
              <a:rPr lang="en-IN" dirty="0"/>
              <a:t>zone of the hole is entirely above the tolerance zone of the shaft.</a:t>
            </a:r>
          </a:p>
          <a:p>
            <a:r>
              <a:rPr lang="en-IN" dirty="0"/>
              <a:t>In a clearance fit, the difference between the minimum size of the hole and the maximum size </a:t>
            </a:r>
            <a:r>
              <a:rPr lang="en-IN" dirty="0" smtClean="0"/>
              <a:t>of the </a:t>
            </a:r>
            <a:r>
              <a:rPr lang="en-IN" dirty="0"/>
              <a:t>shaft is known as </a:t>
            </a:r>
            <a:r>
              <a:rPr lang="en-IN" b="1" i="1" dirty="0"/>
              <a:t>minimum clearance whereas the difference between the maximum size of </a:t>
            </a:r>
            <a:r>
              <a:rPr lang="en-IN" b="1" i="1" dirty="0" smtClean="0"/>
              <a:t>the </a:t>
            </a:r>
            <a:r>
              <a:rPr lang="en-IN" dirty="0" smtClean="0"/>
              <a:t>hole </a:t>
            </a:r>
            <a:r>
              <a:rPr lang="en-IN" dirty="0"/>
              <a:t>and minimum size of the shaft is called </a:t>
            </a:r>
            <a:r>
              <a:rPr lang="en-IN" b="1" i="1" dirty="0"/>
              <a:t>maximum clearance as shown in Fig. 3.5 (a).</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126163"/>
          </a:xfrm>
        </p:spPr>
        <p:txBody>
          <a:bodyPr>
            <a:normAutofit/>
          </a:bodyPr>
          <a:lstStyle/>
          <a:p>
            <a:r>
              <a:rPr lang="en-IN" b="1" dirty="0"/>
              <a:t>2. </a:t>
            </a:r>
            <a:r>
              <a:rPr lang="en-IN" b="1" i="1" dirty="0"/>
              <a:t>Interference fit. </a:t>
            </a:r>
            <a:endParaRPr lang="en-IN" b="1" i="1" dirty="0" smtClean="0"/>
          </a:p>
          <a:p>
            <a:pPr>
              <a:buNone/>
            </a:pPr>
            <a:r>
              <a:rPr lang="en-IN" sz="2600" i="1" dirty="0" smtClean="0"/>
              <a:t>In </a:t>
            </a:r>
            <a:r>
              <a:rPr lang="en-IN" sz="2600" i="1" dirty="0"/>
              <a:t>this type of fit, the size limits for the mating parts are so selected </a:t>
            </a:r>
            <a:r>
              <a:rPr lang="en-IN" sz="2600" i="1" dirty="0" smtClean="0"/>
              <a:t>that </a:t>
            </a:r>
            <a:r>
              <a:rPr lang="en-IN" sz="2600" dirty="0" smtClean="0"/>
              <a:t>interference </a:t>
            </a:r>
            <a:r>
              <a:rPr lang="en-IN" sz="2600" dirty="0"/>
              <a:t>between them always occur, as shown in Fig. 3.5 (</a:t>
            </a:r>
            <a:r>
              <a:rPr lang="en-IN" sz="2600" i="1" dirty="0"/>
              <a:t>b). It may be noted that in an </a:t>
            </a:r>
            <a:r>
              <a:rPr lang="en-IN" sz="2600" i="1" dirty="0" smtClean="0"/>
              <a:t>interference </a:t>
            </a:r>
            <a:r>
              <a:rPr lang="en-IN" sz="2600" dirty="0" smtClean="0"/>
              <a:t>fit</a:t>
            </a:r>
            <a:r>
              <a:rPr lang="en-IN" sz="2600" dirty="0"/>
              <a:t>, the tolerance zone of the hole is entirely below the tolerance zone of the </a:t>
            </a:r>
            <a:r>
              <a:rPr lang="en-IN" sz="2600" dirty="0" smtClean="0"/>
              <a:t>shaft. In </a:t>
            </a:r>
            <a:r>
              <a:rPr lang="en-IN" sz="2600" dirty="0"/>
              <a:t>an interference fit, the difference between the maximum size of the hole and the </a:t>
            </a:r>
            <a:r>
              <a:rPr lang="en-IN" sz="2600" dirty="0" smtClean="0"/>
              <a:t>minimum size </a:t>
            </a:r>
            <a:r>
              <a:rPr lang="en-IN" sz="2600" dirty="0"/>
              <a:t>of the shaft is known as </a:t>
            </a:r>
            <a:r>
              <a:rPr lang="en-IN" sz="2600" i="1" dirty="0"/>
              <a:t>minimum interference, whereas the difference between the </a:t>
            </a:r>
            <a:r>
              <a:rPr lang="en-IN" sz="2600" i="1" dirty="0" smtClean="0"/>
              <a:t>minimum </a:t>
            </a:r>
            <a:r>
              <a:rPr lang="en-IN" sz="2600" dirty="0" smtClean="0"/>
              <a:t>size </a:t>
            </a:r>
            <a:r>
              <a:rPr lang="en-IN" sz="2600" dirty="0"/>
              <a:t>of the hole and the maximum size of the shaft is called </a:t>
            </a:r>
            <a:r>
              <a:rPr lang="en-IN" sz="2600" i="1" dirty="0"/>
              <a:t>maximum interference, as shown in </a:t>
            </a:r>
            <a:r>
              <a:rPr lang="en-IN" sz="2600" i="1" dirty="0" smtClean="0"/>
              <a:t>Fig. </a:t>
            </a:r>
            <a:r>
              <a:rPr lang="en-IN" sz="2600" dirty="0" smtClean="0"/>
              <a:t>3.5 </a:t>
            </a:r>
            <a:r>
              <a:rPr lang="en-IN" sz="2600" dirty="0"/>
              <a:t>(</a:t>
            </a:r>
            <a:r>
              <a:rPr lang="en-IN" sz="2600" i="1" dirty="0"/>
              <a:t>b).</a:t>
            </a:r>
          </a:p>
          <a:p>
            <a:r>
              <a:rPr lang="en-IN" sz="2600" dirty="0"/>
              <a:t>The interference fits may be shrink fit, heavy drive fit and light drive fit.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20000"/>
          </a:bodyPr>
          <a:lstStyle/>
          <a:p>
            <a:r>
              <a:rPr lang="en-IN" b="1" dirty="0"/>
              <a:t>3. </a:t>
            </a:r>
            <a:r>
              <a:rPr lang="en-IN" b="1" i="1" dirty="0"/>
              <a:t>Transition fit.</a:t>
            </a:r>
            <a:r>
              <a:rPr lang="en-IN" i="1" dirty="0"/>
              <a:t> In this type of fit, the size limits for the mating parts are so selected that </a:t>
            </a:r>
            <a:r>
              <a:rPr lang="en-IN" i="1" dirty="0" smtClean="0"/>
              <a:t>either </a:t>
            </a:r>
            <a:r>
              <a:rPr lang="en-IN" dirty="0" smtClean="0"/>
              <a:t>a </a:t>
            </a:r>
            <a:r>
              <a:rPr lang="en-IN" dirty="0"/>
              <a:t>clearance or interference may occur depending upon the actual size of the mating parts, as shown </a:t>
            </a:r>
            <a:r>
              <a:rPr lang="en-IN" dirty="0" smtClean="0"/>
              <a:t>in Fig</a:t>
            </a:r>
            <a:r>
              <a:rPr lang="en-IN" dirty="0"/>
              <a:t>. 3.5 (</a:t>
            </a:r>
            <a:r>
              <a:rPr lang="en-IN" i="1" dirty="0"/>
              <a:t>c). It may be noted that in a transition fit, the tolerance zones of hole and shaft </a:t>
            </a:r>
            <a:r>
              <a:rPr lang="en-IN" i="1" dirty="0" smtClean="0"/>
              <a:t>overlap. </a:t>
            </a:r>
            <a:r>
              <a:rPr lang="en-IN" dirty="0" smtClean="0"/>
              <a:t>The </a:t>
            </a:r>
            <a:r>
              <a:rPr lang="en-IN" dirty="0"/>
              <a:t>transition fits may be force fit, tight fit and push fit</a:t>
            </a:r>
            <a:r>
              <a:rPr lang="en-IN" dirty="0" smtClean="0"/>
              <a:t>.</a:t>
            </a:r>
          </a:p>
          <a:p>
            <a:r>
              <a:rPr lang="en-IN" b="1" dirty="0" smtClean="0"/>
              <a:t>Transition fits</a:t>
            </a:r>
            <a:r>
              <a:rPr lang="en-IN" dirty="0" smtClean="0"/>
              <a:t> are a compromises between </a:t>
            </a:r>
            <a:r>
              <a:rPr lang="en-IN" b="1" dirty="0" smtClean="0"/>
              <a:t>clearance</a:t>
            </a:r>
            <a:r>
              <a:rPr lang="en-IN" dirty="0" smtClean="0"/>
              <a:t> and interference </a:t>
            </a:r>
            <a:r>
              <a:rPr lang="en-IN" b="1" dirty="0" smtClean="0"/>
              <a:t>fits</a:t>
            </a:r>
            <a:r>
              <a:rPr lang="en-IN" dirty="0" smtClean="0"/>
              <a:t>. They are used for applications where accurate location is important but either a small amount of </a:t>
            </a:r>
            <a:r>
              <a:rPr lang="en-IN" b="1" dirty="0" smtClean="0"/>
              <a:t>clearance</a:t>
            </a:r>
            <a:r>
              <a:rPr lang="en-IN" dirty="0" smtClean="0"/>
              <a:t> or interference is permissible. As shown in Figure 3.3, there is overlapping of tolerance zones of the hole and shaft.</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Of Limit system</a:t>
            </a:r>
            <a:endParaRPr lang="en-IN" dirty="0"/>
          </a:p>
        </p:txBody>
      </p:sp>
      <p:sp>
        <p:nvSpPr>
          <p:cNvPr id="3" name="Content Placeholder 2"/>
          <p:cNvSpPr>
            <a:spLocks noGrp="1"/>
          </p:cNvSpPr>
          <p:nvPr>
            <p:ph sz="quarter" idx="1"/>
          </p:nvPr>
        </p:nvSpPr>
        <p:spPr/>
        <p:txBody>
          <a:bodyPr>
            <a:normAutofit fontScale="92500"/>
          </a:bodyPr>
          <a:lstStyle/>
          <a:p>
            <a:r>
              <a:rPr lang="en-IN" b="1" dirty="0" smtClean="0"/>
              <a:t>1. </a:t>
            </a:r>
            <a:r>
              <a:rPr lang="en-IN" b="1" i="1" dirty="0" smtClean="0"/>
              <a:t>Hole basis system. When the hole is kept as a constant member (i.e. when the lower deviation</a:t>
            </a:r>
          </a:p>
          <a:p>
            <a:r>
              <a:rPr lang="en-IN" dirty="0" smtClean="0"/>
              <a:t>of the hole is zero) and different fits are obtained by varying the shaft size, as shown in Fig. 3.6 (</a:t>
            </a:r>
            <a:r>
              <a:rPr lang="en-IN" i="1" dirty="0" smtClean="0"/>
              <a:t>a),</a:t>
            </a:r>
          </a:p>
          <a:p>
            <a:r>
              <a:rPr lang="en-IN" dirty="0" smtClean="0"/>
              <a:t>then the limit system is said to be on a hole basis.</a:t>
            </a:r>
          </a:p>
          <a:p>
            <a:r>
              <a:rPr lang="en-IN" b="1" dirty="0" smtClean="0"/>
              <a:t>2. </a:t>
            </a:r>
            <a:r>
              <a:rPr lang="en-IN" b="1" i="1" dirty="0" smtClean="0"/>
              <a:t>Shaft basis system. When the shaft is kept as a constant member (i.e. when the upper deviation</a:t>
            </a:r>
          </a:p>
          <a:p>
            <a:r>
              <a:rPr lang="en-IN" dirty="0" smtClean="0"/>
              <a:t>of the shaft is zero) and different fits are obtained by varying the hole size, as shown in Fig. 3.6 (</a:t>
            </a:r>
            <a:r>
              <a:rPr lang="en-IN" i="1" dirty="0" smtClean="0"/>
              <a:t>b),</a:t>
            </a:r>
          </a:p>
          <a:p>
            <a:r>
              <a:rPr lang="en-IN" dirty="0" smtClean="0"/>
              <a:t>then the limit system is said to be on a shaft basis.</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a:p>
        </p:txBody>
      </p:sp>
      <p:pic>
        <p:nvPicPr>
          <p:cNvPr id="1026" name="Picture 2"/>
          <p:cNvPicPr>
            <a:picLocks noChangeAspect="1" noChangeArrowheads="1"/>
          </p:cNvPicPr>
          <p:nvPr/>
        </p:nvPicPr>
        <p:blipFill>
          <a:blip r:embed="rId2" cstate="print"/>
          <a:srcRect/>
          <a:stretch>
            <a:fillRect/>
          </a:stretch>
        </p:blipFill>
        <p:spPr bwMode="auto">
          <a:xfrm>
            <a:off x="0" y="0"/>
            <a:ext cx="9143999" cy="6858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
            </a:r>
            <a:br>
              <a:rPr lang="en-IN" b="1" dirty="0" smtClean="0"/>
            </a:br>
            <a:r>
              <a:rPr lang="en-IN" b="1" dirty="0" smtClean="0"/>
              <a:t>International Tolerance Grade (IT)</a:t>
            </a:r>
            <a:br>
              <a:rPr lang="en-IN" b="1" dirty="0" smtClean="0"/>
            </a:br>
            <a:endParaRPr lang="en-IN" dirty="0"/>
          </a:p>
        </p:txBody>
      </p:sp>
      <p:sp>
        <p:nvSpPr>
          <p:cNvPr id="3" name="Content Placeholder 2"/>
          <p:cNvSpPr>
            <a:spLocks noGrp="1"/>
          </p:cNvSpPr>
          <p:nvPr>
            <p:ph sz="quarter" idx="1"/>
          </p:nvPr>
        </p:nvSpPr>
        <p:spPr/>
        <p:txBody>
          <a:bodyPr>
            <a:normAutofit fontScale="77500" lnSpcReduction="20000"/>
          </a:bodyPr>
          <a:lstStyle/>
          <a:p>
            <a:pPr fontAlgn="base"/>
            <a:r>
              <a:rPr lang="en-IN" dirty="0" smtClean="0"/>
              <a:t/>
            </a:r>
            <a:br>
              <a:rPr lang="en-IN" dirty="0" smtClean="0"/>
            </a:br>
            <a:r>
              <a:rPr lang="en-IN" dirty="0" smtClean="0"/>
              <a:t>IT grade is a group of tolerances. Each of the tolerances of this system is marked "IT" with attached grade of accuracy (IT01, IT0, IT1 ... IT18).IT  Grades reference ISO 286. The magnitude of the tolerance zone is the variation in part size. IT  groups of tolerances such that tolerances for a particular IT number have the same relative level of accuracy but vary depending on the basic size. A smaller grate of IT number provides a smaller tolerance zone. The fundamental IT deviation for hole basis is designated by "H", the shaft designated by "h".</a:t>
            </a:r>
          </a:p>
          <a:p>
            <a:pPr fontAlgn="base"/>
            <a:r>
              <a:rPr lang="en-IN" dirty="0" smtClean="0"/>
              <a:t/>
            </a:r>
            <a:br>
              <a:rPr lang="en-IN" dirty="0" smtClean="0"/>
            </a:br>
            <a:r>
              <a:rPr lang="en-IN" b="1" dirty="0" smtClean="0"/>
              <a:t>Tolerance </a:t>
            </a:r>
            <a:r>
              <a:rPr lang="en-IN" b="1" dirty="0" err="1" smtClean="0"/>
              <a:t>Symboles</a:t>
            </a:r>
            <a:r>
              <a:rPr lang="en-IN" b="1" dirty="0" smtClean="0"/>
              <a:t>:</a:t>
            </a:r>
          </a:p>
          <a:p>
            <a:pPr fontAlgn="base"/>
            <a:r>
              <a:rPr lang="en-IN" dirty="0" smtClean="0"/>
              <a:t>The tolerance symbol is established by combining the IT grade number and position letter for tolerance. Capital letter like "H" for hole, and lower case letter like "h" for shaft. </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Codes</a:t>
            </a:r>
            <a:endParaRPr lang="en-IN" dirty="0"/>
          </a:p>
        </p:txBody>
      </p:sp>
      <p:sp>
        <p:nvSpPr>
          <p:cNvPr id="3" name="Content Placeholder 2"/>
          <p:cNvSpPr>
            <a:spLocks noGrp="1"/>
          </p:cNvSpPr>
          <p:nvPr>
            <p:ph sz="quarter" idx="1"/>
          </p:nvPr>
        </p:nvSpPr>
        <p:spPr/>
        <p:txBody>
          <a:bodyPr>
            <a:normAutofit/>
          </a:bodyPr>
          <a:lstStyle/>
          <a:p>
            <a:r>
              <a:rPr lang="en-IN" dirty="0" smtClean="0"/>
              <a:t>Code: A code is a set of specifications for the analysis, design, manufacture and construction of something. The purpose of a code is to achieve a specified degree of safety, efficiency, and performance or quality. </a:t>
            </a: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flipH="1">
            <a:off x="8686800" y="6453336"/>
            <a:ext cx="2221904" cy="404664"/>
          </a:xfrm>
        </p:spPr>
        <p:txBody>
          <a:bodyPr>
            <a:normAutofit fontScale="85000" lnSpcReduction="20000"/>
          </a:bodyPr>
          <a:lstStyle/>
          <a:p>
            <a:endParaRPr lang="en-IN" dirty="0"/>
          </a:p>
        </p:txBody>
      </p:sp>
      <p:pic>
        <p:nvPicPr>
          <p:cNvPr id="2050" name="Picture 2"/>
          <p:cNvPicPr>
            <a:picLocks noChangeAspect="1" noChangeArrowheads="1"/>
          </p:cNvPicPr>
          <p:nvPr/>
        </p:nvPicPr>
        <p:blipFill>
          <a:blip r:embed="rId2" cstate="print"/>
          <a:srcRect/>
          <a:stretch>
            <a:fillRect/>
          </a:stretch>
        </p:blipFill>
        <p:spPr bwMode="auto">
          <a:xfrm>
            <a:off x="0" y="548680"/>
            <a:ext cx="9093440" cy="57054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Indian Standard System of Limits and Fits</a:t>
            </a:r>
            <a:endParaRPr lang="en-IN" dirty="0"/>
          </a:p>
        </p:txBody>
      </p:sp>
      <p:sp>
        <p:nvSpPr>
          <p:cNvPr id="3" name="Content Placeholder 2"/>
          <p:cNvSpPr>
            <a:spLocks noGrp="1"/>
          </p:cNvSpPr>
          <p:nvPr>
            <p:ph sz="quarter" idx="1"/>
          </p:nvPr>
        </p:nvSpPr>
        <p:spPr/>
        <p:txBody>
          <a:bodyPr>
            <a:normAutofit fontScale="70000" lnSpcReduction="20000"/>
          </a:bodyPr>
          <a:lstStyle/>
          <a:p>
            <a:r>
              <a:rPr lang="en-IN" dirty="0" smtClean="0"/>
              <a:t>According to Indian standard [IS : 919 (Part I)-1993], the system of limits and fits comprises 18 grades of fundamental tolerances </a:t>
            </a:r>
            <a:r>
              <a:rPr lang="en-IN" i="1" dirty="0" smtClean="0"/>
              <a:t>i.e. grades of accuracy of manufacture and 25 types of fundamental </a:t>
            </a:r>
            <a:r>
              <a:rPr lang="en-IN" dirty="0" smtClean="0"/>
              <a:t>deviations indicated by letter symbols for both holes and shafts (capital letter </a:t>
            </a:r>
            <a:r>
              <a:rPr lang="en-IN" i="1" dirty="0" smtClean="0"/>
              <a:t>A to ZC for holes and </a:t>
            </a:r>
            <a:r>
              <a:rPr lang="en-IN" dirty="0" smtClean="0"/>
              <a:t>small letters </a:t>
            </a:r>
            <a:r>
              <a:rPr lang="en-IN" i="1" dirty="0" smtClean="0"/>
              <a:t>a to z c for shafts) in diameter steps ranging from 1 to 500 mm. A unilateral hole basis </a:t>
            </a:r>
            <a:r>
              <a:rPr lang="en-IN" dirty="0" smtClean="0"/>
              <a:t>system is recommended but if necessary a unilateral or bilateral shaft basis system may also be </a:t>
            </a:r>
            <a:r>
              <a:rPr lang="en-IN" dirty="0" err="1" smtClean="0"/>
              <a:t>used.The</a:t>
            </a:r>
            <a:r>
              <a:rPr lang="en-IN" dirty="0" smtClean="0"/>
              <a:t> 18 tolerance grades are designated as IT 01, IT 0 and IT 1 to IT 16. These are called </a:t>
            </a:r>
            <a:r>
              <a:rPr lang="en-IN" b="1" i="1" dirty="0" smtClean="0"/>
              <a:t>standard</a:t>
            </a:r>
          </a:p>
          <a:p>
            <a:r>
              <a:rPr lang="en-IN" b="1" i="1" dirty="0" smtClean="0"/>
              <a:t>tolerances. </a:t>
            </a:r>
          </a:p>
          <a:p>
            <a:r>
              <a:rPr lang="en-IN" b="1" i="1" dirty="0" smtClean="0"/>
              <a:t>The standard tolerances for grades IT 5 to IT 7 are determined in terms of standard </a:t>
            </a:r>
            <a:r>
              <a:rPr lang="en-IN" dirty="0" smtClean="0"/>
              <a:t>tolerance unit (</a:t>
            </a:r>
            <a:r>
              <a:rPr lang="en-IN" i="1" dirty="0" err="1" smtClean="0"/>
              <a:t>i</a:t>
            </a:r>
            <a:r>
              <a:rPr lang="en-IN" i="1" dirty="0" smtClean="0"/>
              <a:t>) in microns, where </a:t>
            </a:r>
            <a:r>
              <a:rPr lang="en-IN" i="1" dirty="0" err="1" smtClean="0"/>
              <a:t>i</a:t>
            </a:r>
            <a:r>
              <a:rPr lang="en-IN" i="1" dirty="0" smtClean="0"/>
              <a:t> (microns) = 0.45 3 D + 0.001 D, where D is the size or geometric mean diameter in mm.</a:t>
            </a:r>
          </a:p>
          <a:p>
            <a:r>
              <a:rPr lang="en-IN" dirty="0" smtClean="0"/>
              <a:t>The following table shows the relative magnitude for grades between IT 5 and IT 16.</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IN"/>
          </a:p>
        </p:txBody>
      </p:sp>
      <p:pic>
        <p:nvPicPr>
          <p:cNvPr id="3074" name="Picture 2"/>
          <p:cNvPicPr>
            <a:picLocks noChangeAspect="1" noChangeArrowheads="1"/>
          </p:cNvPicPr>
          <p:nvPr/>
        </p:nvPicPr>
        <p:blipFill>
          <a:blip r:embed="rId2" cstate="print"/>
          <a:srcRect/>
          <a:stretch>
            <a:fillRect/>
          </a:stretch>
        </p:blipFill>
        <p:spPr bwMode="auto">
          <a:xfrm>
            <a:off x="0" y="1484784"/>
            <a:ext cx="8676455" cy="3019772"/>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Calculation of Fundamental Deviation for Shafts</a:t>
            </a:r>
            <a:br>
              <a:rPr lang="en-IN" b="1" dirty="0" smtClean="0"/>
            </a:br>
            <a:endParaRPr lang="en-IN" dirty="0"/>
          </a:p>
        </p:txBody>
      </p:sp>
      <p:sp>
        <p:nvSpPr>
          <p:cNvPr id="3" name="Content Placeholder 2"/>
          <p:cNvSpPr>
            <a:spLocks noGrp="1"/>
          </p:cNvSpPr>
          <p:nvPr>
            <p:ph sz="quarter" idx="1"/>
          </p:nvPr>
        </p:nvSpPr>
        <p:spPr/>
        <p:txBody>
          <a:bodyPr>
            <a:normAutofit fontScale="85000" lnSpcReduction="20000"/>
          </a:bodyPr>
          <a:lstStyle/>
          <a:p>
            <a:r>
              <a:rPr lang="en-IN" dirty="0" smtClean="0"/>
              <a:t>We have already discussed that for holes, the upper deviation is denoted by </a:t>
            </a:r>
            <a:r>
              <a:rPr lang="en-IN" i="1" dirty="0" smtClean="0"/>
              <a:t>ES and the lower deviation by EI.</a:t>
            </a:r>
          </a:p>
          <a:p>
            <a:r>
              <a:rPr lang="en-IN" dirty="0" smtClean="0"/>
              <a:t>Similarly for shafts, the upper deviation is represented by </a:t>
            </a:r>
            <a:r>
              <a:rPr lang="en-IN" i="1" dirty="0" err="1" smtClean="0"/>
              <a:t>es</a:t>
            </a:r>
            <a:r>
              <a:rPr lang="en-IN" i="1" dirty="0" smtClean="0"/>
              <a:t> </a:t>
            </a:r>
            <a:r>
              <a:rPr lang="en-IN" dirty="0" smtClean="0"/>
              <a:t>and the lower deviation by </a:t>
            </a:r>
            <a:r>
              <a:rPr lang="en-IN" i="1" dirty="0" err="1" smtClean="0"/>
              <a:t>ei</a:t>
            </a:r>
            <a:r>
              <a:rPr lang="en-IN" i="1" dirty="0" smtClean="0"/>
              <a:t>. According to Indian standards, </a:t>
            </a:r>
            <a:r>
              <a:rPr lang="en-IN" dirty="0" smtClean="0"/>
              <a:t>for each letter symbol, the magnitude and sign for one of the</a:t>
            </a:r>
          </a:p>
          <a:p>
            <a:r>
              <a:rPr lang="en-IN" dirty="0" smtClean="0"/>
              <a:t>two deviations (</a:t>
            </a:r>
            <a:r>
              <a:rPr lang="en-IN" i="1" dirty="0" smtClean="0"/>
              <a:t>i.e. either upper or lower deviation), which is</a:t>
            </a:r>
          </a:p>
          <a:p>
            <a:r>
              <a:rPr lang="en-IN" dirty="0" smtClean="0"/>
              <a:t>known as fundamental deviation, have been determined by</a:t>
            </a:r>
          </a:p>
          <a:p>
            <a:r>
              <a:rPr lang="en-IN" dirty="0" smtClean="0"/>
              <a:t>means of formulae given in Table 3.7. The other deviation may be calculated by using the absolute value of the standard tolerance (</a:t>
            </a:r>
            <a:r>
              <a:rPr lang="en-IN" i="1" dirty="0" smtClean="0"/>
              <a:t>IT) from the following relation:</a:t>
            </a:r>
          </a:p>
          <a:p>
            <a:r>
              <a:rPr lang="en-IN" i="1" dirty="0" err="1" smtClean="0"/>
              <a:t>ei</a:t>
            </a:r>
            <a:r>
              <a:rPr lang="en-IN" i="1" dirty="0" smtClean="0"/>
              <a:t> = </a:t>
            </a:r>
            <a:r>
              <a:rPr lang="en-IN" i="1" dirty="0" err="1" smtClean="0"/>
              <a:t>es</a:t>
            </a:r>
            <a:r>
              <a:rPr lang="en-IN" i="1" dirty="0" smtClean="0"/>
              <a:t> – IT or </a:t>
            </a:r>
            <a:r>
              <a:rPr lang="en-IN" i="1" dirty="0" err="1" smtClean="0"/>
              <a:t>es</a:t>
            </a:r>
            <a:r>
              <a:rPr lang="en-IN" i="1" dirty="0" smtClean="0"/>
              <a:t> = </a:t>
            </a:r>
            <a:r>
              <a:rPr lang="en-IN" i="1" dirty="0" err="1" smtClean="0"/>
              <a:t>ei</a:t>
            </a:r>
            <a:r>
              <a:rPr lang="en-IN" i="1" dirty="0" smtClean="0"/>
              <a:t> + IT</a:t>
            </a:r>
          </a:p>
          <a:p>
            <a:r>
              <a:rPr lang="en-IN" dirty="0" smtClean="0"/>
              <a:t>It may be noted for shafts </a:t>
            </a:r>
            <a:r>
              <a:rPr lang="en-IN" i="1" dirty="0" smtClean="0"/>
              <a:t>a to h, the upper deviations </a:t>
            </a:r>
            <a:r>
              <a:rPr lang="en-IN" dirty="0" smtClean="0"/>
              <a:t>(</a:t>
            </a:r>
            <a:r>
              <a:rPr lang="en-IN" i="1" dirty="0" err="1" smtClean="0"/>
              <a:t>es</a:t>
            </a:r>
            <a:r>
              <a:rPr lang="en-IN" i="1" dirty="0" smtClean="0"/>
              <a:t>) are considered whereas for shafts j to </a:t>
            </a:r>
            <a:r>
              <a:rPr lang="en-IN" i="1" dirty="0" err="1" smtClean="0"/>
              <a:t>Zc</a:t>
            </a:r>
            <a:r>
              <a:rPr lang="en-IN" i="1" dirty="0" smtClean="0"/>
              <a:t>, the lower </a:t>
            </a:r>
            <a:r>
              <a:rPr lang="en-IN" dirty="0" smtClean="0"/>
              <a:t>deviation (</a:t>
            </a:r>
            <a:r>
              <a:rPr lang="en-IN" i="1" dirty="0" err="1" smtClean="0"/>
              <a:t>ei</a:t>
            </a:r>
            <a:r>
              <a:rPr lang="en-IN" i="1" dirty="0" smtClean="0"/>
              <a:t>) is to be considered.</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scan0001"/>
          <p:cNvPicPr>
            <a:picLocks noGrp="1" noChangeAspect="1" noChangeArrowheads="1"/>
          </p:cNvPicPr>
          <p:nvPr>
            <p:ph sz="quarter" idx="1"/>
          </p:nvPr>
        </p:nvPicPr>
        <p:blipFill>
          <a:blip r:embed="rId2" cstate="print"/>
          <a:srcRect/>
          <a:stretch>
            <a:fillRect/>
          </a:stretch>
        </p:blipFill>
        <p:spPr>
          <a:xfrm>
            <a:off x="0" y="-87313"/>
            <a:ext cx="5508104" cy="6945313"/>
          </a:xfrm>
          <a:noFill/>
          <a:ln/>
        </p:spPr>
      </p:pic>
      <p:sp>
        <p:nvSpPr>
          <p:cNvPr id="21511" name="Text Box 7"/>
          <p:cNvSpPr txBox="1">
            <a:spLocks noChangeArrowheads="1"/>
          </p:cNvSpPr>
          <p:nvPr/>
        </p:nvSpPr>
        <p:spPr bwMode="auto">
          <a:xfrm>
            <a:off x="5595938" y="4941888"/>
            <a:ext cx="2938462" cy="641350"/>
          </a:xfrm>
          <a:prstGeom prst="rect">
            <a:avLst/>
          </a:prstGeom>
          <a:noFill/>
          <a:ln w="9525">
            <a:noFill/>
            <a:miter lim="800000"/>
            <a:headEnd/>
            <a:tailEnd/>
          </a:ln>
          <a:effectLst/>
        </p:spPr>
        <p:txBody>
          <a:bodyPr>
            <a:spAutoFit/>
          </a:bodyPr>
          <a:lstStyle/>
          <a:p>
            <a:pPr>
              <a:spcBef>
                <a:spcPct val="50000"/>
              </a:spcBef>
            </a:pPr>
            <a:r>
              <a:rPr lang="en-US"/>
              <a:t>H  :  lower deviation of hole is zero</a:t>
            </a:r>
          </a:p>
        </p:txBody>
      </p:sp>
      <p:sp>
        <p:nvSpPr>
          <p:cNvPr id="21512" name="Text Box 8"/>
          <p:cNvSpPr txBox="1">
            <a:spLocks noChangeArrowheads="1"/>
          </p:cNvSpPr>
          <p:nvPr/>
        </p:nvSpPr>
        <p:spPr bwMode="auto">
          <a:xfrm>
            <a:off x="5581650" y="5867400"/>
            <a:ext cx="2938463" cy="641350"/>
          </a:xfrm>
          <a:prstGeom prst="rect">
            <a:avLst/>
          </a:prstGeom>
          <a:noFill/>
          <a:ln w="9525">
            <a:noFill/>
            <a:miter lim="800000"/>
            <a:headEnd/>
            <a:tailEnd/>
          </a:ln>
          <a:effectLst/>
        </p:spPr>
        <p:txBody>
          <a:bodyPr>
            <a:spAutoFit/>
          </a:bodyPr>
          <a:lstStyle/>
          <a:p>
            <a:pPr>
              <a:spcBef>
                <a:spcPct val="50000"/>
              </a:spcBef>
            </a:pPr>
            <a:r>
              <a:rPr lang="en-US"/>
              <a:t>h  :  upper deviation of shaft is zero</a:t>
            </a:r>
          </a:p>
        </p:txBody>
      </p:sp>
      <p:sp>
        <p:nvSpPr>
          <p:cNvPr id="21513" name="Text Box 9"/>
          <p:cNvSpPr txBox="1">
            <a:spLocks noChangeArrowheads="1"/>
          </p:cNvSpPr>
          <p:nvPr/>
        </p:nvSpPr>
        <p:spPr bwMode="auto">
          <a:xfrm>
            <a:off x="6097588" y="3794125"/>
            <a:ext cx="2763837" cy="779463"/>
          </a:xfrm>
          <a:prstGeom prst="rect">
            <a:avLst/>
          </a:prstGeom>
          <a:noFill/>
          <a:ln w="9525">
            <a:noFill/>
            <a:miter lim="800000"/>
            <a:headEnd/>
            <a:tailEnd/>
          </a:ln>
          <a:effectLst/>
        </p:spPr>
        <p:txBody>
          <a:bodyPr>
            <a:spAutoFit/>
          </a:bodyPr>
          <a:lstStyle/>
          <a:p>
            <a:pPr>
              <a:spcBef>
                <a:spcPct val="50000"/>
              </a:spcBef>
            </a:pPr>
            <a:r>
              <a:rPr lang="en-US"/>
              <a:t>E.S. – upper deviation</a:t>
            </a:r>
          </a:p>
          <a:p>
            <a:pPr>
              <a:spcBef>
                <a:spcPct val="50000"/>
              </a:spcBef>
            </a:pPr>
            <a:r>
              <a:rPr lang="en-US"/>
              <a:t>E.I. – lower deviation</a:t>
            </a:r>
          </a:p>
        </p:txBody>
      </p:sp>
      <p:sp>
        <p:nvSpPr>
          <p:cNvPr id="21514" name="Text Box 10"/>
          <p:cNvSpPr txBox="1">
            <a:spLocks noChangeArrowheads="1"/>
          </p:cNvSpPr>
          <p:nvPr/>
        </p:nvSpPr>
        <p:spPr bwMode="auto">
          <a:xfrm>
            <a:off x="5605463" y="0"/>
            <a:ext cx="3289300" cy="1370013"/>
          </a:xfrm>
          <a:prstGeom prst="rect">
            <a:avLst/>
          </a:prstGeom>
          <a:noFill/>
          <a:ln w="9525">
            <a:noFill/>
            <a:miter lim="800000"/>
            <a:headEnd/>
            <a:tailEnd/>
          </a:ln>
          <a:effectLst/>
        </p:spPr>
        <p:txBody>
          <a:bodyPr>
            <a:spAutoFit/>
          </a:bodyPr>
          <a:lstStyle/>
          <a:p>
            <a:pPr>
              <a:spcBef>
                <a:spcPct val="50000"/>
              </a:spcBef>
            </a:pPr>
            <a:r>
              <a:rPr lang="en-US" sz="2400"/>
              <a:t>Representation of Tolerance </a:t>
            </a:r>
          </a:p>
          <a:p>
            <a:pPr>
              <a:spcBef>
                <a:spcPct val="50000"/>
              </a:spcBef>
            </a:pPr>
            <a:r>
              <a:rPr lang="en-US" sz="2400"/>
              <a:t>1)  Letter Symbol </a:t>
            </a:r>
          </a:p>
        </p:txBody>
      </p:sp>
      <p:sp>
        <p:nvSpPr>
          <p:cNvPr id="21515" name="Text Box 11"/>
          <p:cNvSpPr txBox="1">
            <a:spLocks noChangeArrowheads="1"/>
          </p:cNvSpPr>
          <p:nvPr/>
        </p:nvSpPr>
        <p:spPr bwMode="auto">
          <a:xfrm>
            <a:off x="2525713" y="0"/>
            <a:ext cx="3352800" cy="1328738"/>
          </a:xfrm>
          <a:prstGeom prst="rect">
            <a:avLst/>
          </a:prstGeom>
          <a:noFill/>
          <a:ln w="9525">
            <a:noFill/>
            <a:miter lim="800000"/>
            <a:headEnd/>
            <a:tailEnd/>
          </a:ln>
          <a:effectLst/>
        </p:spPr>
        <p:txBody>
          <a:bodyPr>
            <a:spAutoFit/>
          </a:bodyPr>
          <a:lstStyle/>
          <a:p>
            <a:pPr>
              <a:spcBef>
                <a:spcPct val="50000"/>
              </a:spcBef>
            </a:pPr>
            <a:r>
              <a:rPr lang="en-US">
                <a:solidFill>
                  <a:srgbClr val="FF3399"/>
                </a:solidFill>
              </a:rPr>
              <a:t>The selection of letter freezes one limit of hole / shaft </a:t>
            </a:r>
          </a:p>
          <a:p>
            <a:pPr>
              <a:spcBef>
                <a:spcPct val="50000"/>
              </a:spcBef>
            </a:pPr>
            <a:r>
              <a:rPr lang="en-US">
                <a:solidFill>
                  <a:srgbClr val="FF3399"/>
                </a:solidFill>
              </a:rPr>
              <a:t>(how much away from Basic size)</a:t>
            </a:r>
          </a:p>
        </p:txBody>
      </p:sp>
      <p:sp>
        <p:nvSpPr>
          <p:cNvPr id="21516" name="Line 12"/>
          <p:cNvSpPr>
            <a:spLocks noChangeShapeType="1"/>
          </p:cNvSpPr>
          <p:nvPr/>
        </p:nvSpPr>
        <p:spPr bwMode="auto">
          <a:xfrm flipH="1">
            <a:off x="1800225" y="581025"/>
            <a:ext cx="1943100" cy="1073150"/>
          </a:xfrm>
          <a:prstGeom prst="line">
            <a:avLst/>
          </a:prstGeom>
          <a:noFill/>
          <a:ln w="9525">
            <a:solidFill>
              <a:srgbClr val="FF3399"/>
            </a:solidFill>
            <a:round/>
            <a:headEnd/>
            <a:tailEnd type="triangle" w="med" len="med"/>
          </a:ln>
          <a:effectLst/>
        </p:spPr>
        <p:txBody>
          <a:bodyPr/>
          <a:lstStyle/>
          <a:p>
            <a:endParaRPr lang="en-IN"/>
          </a:p>
        </p:txBody>
      </p:sp>
      <p:sp>
        <p:nvSpPr>
          <p:cNvPr id="21517" name="Line 13"/>
          <p:cNvSpPr>
            <a:spLocks noChangeShapeType="1"/>
          </p:cNvSpPr>
          <p:nvPr/>
        </p:nvSpPr>
        <p:spPr bwMode="auto">
          <a:xfrm flipH="1">
            <a:off x="1803400" y="603250"/>
            <a:ext cx="2746375" cy="4673600"/>
          </a:xfrm>
          <a:prstGeom prst="line">
            <a:avLst/>
          </a:prstGeom>
          <a:noFill/>
          <a:ln w="9525">
            <a:solidFill>
              <a:srgbClr val="FF3399"/>
            </a:solidFill>
            <a:round/>
            <a:headEnd/>
            <a:tailEnd type="triangle" w="med" len="med"/>
          </a:ln>
          <a:effectLst/>
        </p:spPr>
        <p:txBody>
          <a:bodyPr/>
          <a:lstStyle/>
          <a:p>
            <a:endParaRPr lang="en-IN"/>
          </a:p>
        </p:txBody>
      </p:sp>
      <p:sp>
        <p:nvSpPr>
          <p:cNvPr id="21518" name="Rectangle 14"/>
          <p:cNvSpPr>
            <a:spLocks noChangeArrowheads="1"/>
          </p:cNvSpPr>
          <p:nvPr/>
        </p:nvSpPr>
        <p:spPr bwMode="auto">
          <a:xfrm>
            <a:off x="6858000" y="1622425"/>
            <a:ext cx="1098550" cy="366713"/>
          </a:xfrm>
          <a:prstGeom prst="rect">
            <a:avLst/>
          </a:prstGeom>
          <a:noFill/>
          <a:ln w="9525">
            <a:noFill/>
            <a:miter lim="800000"/>
            <a:headEnd/>
            <a:tailEnd/>
          </a:ln>
          <a:effectLst/>
        </p:spPr>
        <p:txBody>
          <a:bodyPr wrap="none">
            <a:spAutoFit/>
          </a:bodyPr>
          <a:lstStyle/>
          <a:p>
            <a:r>
              <a:rPr lang="en-US">
                <a:solidFill>
                  <a:srgbClr val="1602A6"/>
                </a:solidFill>
              </a:rPr>
              <a:t>45 </a:t>
            </a:r>
            <a:r>
              <a:rPr lang="en-US">
                <a:solidFill>
                  <a:srgbClr val="FF3399"/>
                </a:solidFill>
              </a:rPr>
              <a:t>E</a:t>
            </a:r>
            <a:r>
              <a:rPr lang="en-US">
                <a:solidFill>
                  <a:srgbClr val="1602A6"/>
                </a:solidFill>
              </a:rPr>
              <a:t>8/</a:t>
            </a:r>
            <a:r>
              <a:rPr lang="en-US">
                <a:solidFill>
                  <a:srgbClr val="FF3399"/>
                </a:solidFill>
              </a:rPr>
              <a:t>e</a:t>
            </a:r>
            <a:r>
              <a:rPr lang="en-US">
                <a:solidFill>
                  <a:srgbClr val="1602A6"/>
                </a:solidFill>
              </a:rPr>
              <a:t>7</a:t>
            </a:r>
          </a:p>
        </p:txBody>
      </p:sp>
      <p:sp>
        <p:nvSpPr>
          <p:cNvPr id="21519" name="Line 15"/>
          <p:cNvSpPr>
            <a:spLocks noChangeShapeType="1"/>
          </p:cNvSpPr>
          <p:nvPr/>
        </p:nvSpPr>
        <p:spPr bwMode="auto">
          <a:xfrm flipH="1">
            <a:off x="7373938" y="1335088"/>
            <a:ext cx="307975" cy="350837"/>
          </a:xfrm>
          <a:prstGeom prst="line">
            <a:avLst/>
          </a:prstGeom>
          <a:noFill/>
          <a:ln w="9525">
            <a:solidFill>
              <a:schemeClr val="tx1"/>
            </a:solidFill>
            <a:round/>
            <a:headEnd/>
            <a:tailEnd type="triangle" w="med" len="med"/>
          </a:ln>
          <a:effectLst/>
        </p:spPr>
        <p:txBody>
          <a:bodyPr/>
          <a:lstStyle/>
          <a:p>
            <a:endParaRPr lang="en-IN"/>
          </a:p>
        </p:txBody>
      </p:sp>
      <p:sp>
        <p:nvSpPr>
          <p:cNvPr id="21520" name="Rectangle 16"/>
          <p:cNvSpPr>
            <a:spLocks noChangeArrowheads="1"/>
          </p:cNvSpPr>
          <p:nvPr/>
        </p:nvSpPr>
        <p:spPr bwMode="auto">
          <a:xfrm>
            <a:off x="5603875" y="1527175"/>
            <a:ext cx="1014413" cy="304800"/>
          </a:xfrm>
          <a:prstGeom prst="rect">
            <a:avLst/>
          </a:prstGeom>
          <a:noFill/>
          <a:ln w="9525">
            <a:noFill/>
            <a:miter lim="800000"/>
            <a:headEnd/>
            <a:tailEnd/>
          </a:ln>
          <a:effectLst/>
        </p:spPr>
        <p:txBody>
          <a:bodyPr wrap="none">
            <a:spAutoFit/>
          </a:bodyPr>
          <a:lstStyle/>
          <a:p>
            <a:r>
              <a:rPr lang="en-US" sz="1400"/>
              <a:t>Basic Size</a:t>
            </a:r>
          </a:p>
        </p:txBody>
      </p:sp>
      <p:sp>
        <p:nvSpPr>
          <p:cNvPr id="21521" name="Line 17"/>
          <p:cNvSpPr>
            <a:spLocks noChangeShapeType="1"/>
          </p:cNvSpPr>
          <p:nvPr/>
        </p:nvSpPr>
        <p:spPr bwMode="auto">
          <a:xfrm flipH="1">
            <a:off x="7686675" y="1354138"/>
            <a:ext cx="1588" cy="366712"/>
          </a:xfrm>
          <a:prstGeom prst="line">
            <a:avLst/>
          </a:prstGeom>
          <a:noFill/>
          <a:ln w="9525">
            <a:solidFill>
              <a:schemeClr val="tx1"/>
            </a:solidFill>
            <a:round/>
            <a:headEnd/>
            <a:tailEnd type="triangle" w="med" len="med"/>
          </a:ln>
          <a:effectLst/>
        </p:spPr>
        <p:txBody>
          <a:bodyPr/>
          <a:lstStyle/>
          <a:p>
            <a:endParaRPr lang="en-IN"/>
          </a:p>
        </p:txBody>
      </p:sp>
      <p:sp>
        <p:nvSpPr>
          <p:cNvPr id="21522" name="Line 18"/>
          <p:cNvSpPr>
            <a:spLocks noChangeShapeType="1"/>
          </p:cNvSpPr>
          <p:nvPr/>
        </p:nvSpPr>
        <p:spPr bwMode="auto">
          <a:xfrm>
            <a:off x="6543675" y="1692275"/>
            <a:ext cx="373063" cy="88900"/>
          </a:xfrm>
          <a:prstGeom prst="line">
            <a:avLst/>
          </a:prstGeom>
          <a:noFill/>
          <a:ln w="9525">
            <a:solidFill>
              <a:schemeClr val="tx1"/>
            </a:solidFill>
            <a:round/>
            <a:headEnd/>
            <a:tailEnd type="triangle" w="med" len="med"/>
          </a:ln>
          <a:effectLst/>
        </p:spPr>
        <p:txBody>
          <a:bodyPr/>
          <a:lstStyle/>
          <a:p>
            <a:endParaRPr lang="en-IN"/>
          </a:p>
        </p:txBody>
      </p:sp>
      <p:sp>
        <p:nvSpPr>
          <p:cNvPr id="21523" name="Text Box 19"/>
          <p:cNvSpPr txBox="1">
            <a:spLocks noChangeArrowheads="1"/>
          </p:cNvSpPr>
          <p:nvPr/>
        </p:nvSpPr>
        <p:spPr bwMode="auto">
          <a:xfrm>
            <a:off x="5753100" y="2463800"/>
            <a:ext cx="3390900" cy="915988"/>
          </a:xfrm>
          <a:prstGeom prst="rect">
            <a:avLst/>
          </a:prstGeom>
          <a:noFill/>
          <a:ln w="9525">
            <a:noFill/>
            <a:miter lim="800000"/>
            <a:headEnd/>
            <a:tailEnd/>
          </a:ln>
          <a:effectLst/>
        </p:spPr>
        <p:txBody>
          <a:bodyPr>
            <a:spAutoFit/>
          </a:bodyPr>
          <a:lstStyle/>
          <a:p>
            <a:pPr>
              <a:spcBef>
                <a:spcPct val="50000"/>
              </a:spcBef>
            </a:pPr>
            <a:r>
              <a:rPr lang="en-US" dirty="0">
                <a:solidFill>
                  <a:srgbClr val="1602A6"/>
                </a:solidFill>
              </a:rPr>
              <a:t>One can have different possible combinations; </a:t>
            </a:r>
            <a:r>
              <a:rPr lang="en-US" dirty="0" err="1">
                <a:solidFill>
                  <a:srgbClr val="1602A6"/>
                </a:solidFill>
              </a:rPr>
              <a:t>eg</a:t>
            </a:r>
            <a:r>
              <a:rPr lang="en-US" dirty="0">
                <a:solidFill>
                  <a:srgbClr val="1602A6"/>
                </a:solidFill>
              </a:rPr>
              <a:t>. 45H6g7, 45H8r6, 45E5p7</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p>
        </p:txBody>
      </p:sp>
      <p:pic>
        <p:nvPicPr>
          <p:cNvPr id="4098" name="Picture 2"/>
          <p:cNvPicPr>
            <a:picLocks noChangeAspect="1" noChangeArrowheads="1"/>
          </p:cNvPicPr>
          <p:nvPr/>
        </p:nvPicPr>
        <p:blipFill>
          <a:blip r:embed="rId2" cstate="print"/>
          <a:srcRect/>
          <a:stretch>
            <a:fillRect/>
          </a:stretch>
        </p:blipFill>
        <p:spPr bwMode="auto">
          <a:xfrm>
            <a:off x="39498" y="260648"/>
            <a:ext cx="9104502" cy="6597352"/>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a:p>
        </p:txBody>
      </p:sp>
      <p:pic>
        <p:nvPicPr>
          <p:cNvPr id="5122" name="Picture 2"/>
          <p:cNvPicPr>
            <a:picLocks noChangeAspect="1" noChangeArrowheads="1"/>
          </p:cNvPicPr>
          <p:nvPr/>
        </p:nvPicPr>
        <p:blipFill>
          <a:blip r:embed="rId2" cstate="print"/>
          <a:srcRect/>
          <a:stretch>
            <a:fillRect/>
          </a:stretch>
        </p:blipFill>
        <p:spPr bwMode="auto">
          <a:xfrm>
            <a:off x="-30500" y="0"/>
            <a:ext cx="8994988" cy="6857999"/>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rot="5400000">
            <a:off x="1285848" y="-428624"/>
            <a:ext cx="6858000" cy="7715248"/>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What are standards?</a:t>
            </a:r>
            <a:endParaRPr lang="en-IN" dirty="0"/>
          </a:p>
        </p:txBody>
      </p:sp>
      <p:sp>
        <p:nvSpPr>
          <p:cNvPr id="3" name="Content Placeholder 2"/>
          <p:cNvSpPr>
            <a:spLocks noGrp="1"/>
          </p:cNvSpPr>
          <p:nvPr>
            <p:ph sz="quarter" idx="1"/>
          </p:nvPr>
        </p:nvSpPr>
        <p:spPr/>
        <p:txBody>
          <a:bodyPr>
            <a:normAutofit fontScale="92500"/>
          </a:bodyPr>
          <a:lstStyle/>
          <a:p>
            <a:r>
              <a:rPr lang="en-IN" dirty="0" smtClean="0"/>
              <a:t>Standards are an important part of our society, serving as rules to measure or judge capacity, quantity, content, extent, value and quality. Some standards take the form of an actual item such as the atomic clock which serves as the reference for measuring time throughout the world. Others set criteria for use and practice in industry and for products used in everyday life. This introduction, however, deals primarily with standards that set a level of adequacy for structures and machines. It is these standards, above all others, which must be addressed before any engineering design project can be started</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0" y="0"/>
            <a:ext cx="8929718" cy="271462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0" y="2714620"/>
            <a:ext cx="8929718" cy="3857652"/>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0" y="0"/>
            <a:ext cx="8964488" cy="685799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Important terms used in Limit system</a:t>
            </a:r>
            <a:endParaRPr lang="en-IN" dirty="0"/>
          </a:p>
        </p:txBody>
      </p:sp>
      <p:sp>
        <p:nvSpPr>
          <p:cNvPr id="3" name="Content Placeholder 2"/>
          <p:cNvSpPr>
            <a:spLocks noGrp="1"/>
          </p:cNvSpPr>
          <p:nvPr>
            <p:ph sz="quarter" idx="1"/>
          </p:nvPr>
        </p:nvSpPr>
        <p:spPr/>
        <p:txBody>
          <a:bodyPr>
            <a:normAutofit fontScale="77500" lnSpcReduction="20000"/>
          </a:bodyPr>
          <a:lstStyle/>
          <a:p>
            <a:r>
              <a:rPr lang="en-IN" b="1" dirty="0"/>
              <a:t>1. </a:t>
            </a:r>
            <a:r>
              <a:rPr lang="en-IN" b="1" i="1" dirty="0"/>
              <a:t>Nominal size</a:t>
            </a:r>
            <a:r>
              <a:rPr lang="en-IN" b="1" i="1" dirty="0" smtClean="0"/>
              <a:t>.</a:t>
            </a:r>
            <a:r>
              <a:rPr lang="en-IN" dirty="0" smtClean="0"/>
              <a:t> It has no specified limits or accuracy but indicates a close approximation to some standard size. For </a:t>
            </a:r>
            <a:r>
              <a:rPr lang="en-IN" dirty="0" err="1" smtClean="0"/>
              <a:t>eg</a:t>
            </a:r>
            <a:r>
              <a:rPr lang="en-IN" dirty="0" smtClean="0"/>
              <a:t>. a half inch nut will fit into a half inch bolt.</a:t>
            </a:r>
          </a:p>
          <a:p>
            <a:r>
              <a:rPr lang="en-IN" dirty="0" smtClean="0"/>
              <a:t> </a:t>
            </a:r>
            <a:r>
              <a:rPr lang="en-IN" b="1" dirty="0" smtClean="0"/>
              <a:t>2</a:t>
            </a:r>
            <a:r>
              <a:rPr lang="en-IN" b="1" dirty="0"/>
              <a:t>. </a:t>
            </a:r>
            <a:r>
              <a:rPr lang="en-IN" b="1" i="1" dirty="0"/>
              <a:t>Basic </a:t>
            </a:r>
            <a:r>
              <a:rPr lang="en-IN" b="1" i="1" dirty="0" smtClean="0"/>
              <a:t>size</a:t>
            </a:r>
            <a:r>
              <a:rPr lang="en-IN" dirty="0" smtClean="0"/>
              <a:t>: It is the exact theoretical size from which the limits are established through the applications of allowances and tolerances</a:t>
            </a:r>
          </a:p>
          <a:p>
            <a:r>
              <a:rPr lang="en-IN" b="1" i="1" dirty="0" smtClean="0"/>
              <a:t> </a:t>
            </a:r>
            <a:r>
              <a:rPr lang="en-IN" b="1" dirty="0" smtClean="0"/>
              <a:t>3</a:t>
            </a:r>
            <a:r>
              <a:rPr lang="en-IN" b="1" dirty="0"/>
              <a:t>. </a:t>
            </a:r>
            <a:r>
              <a:rPr lang="en-IN" b="1" i="1" dirty="0"/>
              <a:t>Actual size. </a:t>
            </a:r>
            <a:endParaRPr lang="en-IN" b="1" i="1" dirty="0" smtClean="0"/>
          </a:p>
          <a:p>
            <a:r>
              <a:rPr lang="en-IN" b="1" i="1" dirty="0" smtClean="0"/>
              <a:t>It </a:t>
            </a:r>
            <a:r>
              <a:rPr lang="en-IN" b="1" i="1" dirty="0"/>
              <a:t>is the actual </a:t>
            </a:r>
            <a:r>
              <a:rPr lang="en-IN" b="1" i="1" dirty="0" smtClean="0"/>
              <a:t>measured </a:t>
            </a:r>
            <a:r>
              <a:rPr lang="en-IN" dirty="0" smtClean="0"/>
              <a:t>dimension </a:t>
            </a:r>
            <a:r>
              <a:rPr lang="en-IN" dirty="0"/>
              <a:t>of the part. The difference between the basic size and the actual size should not exceed </a:t>
            </a:r>
            <a:r>
              <a:rPr lang="en-IN" dirty="0" smtClean="0"/>
              <a:t>a certain </a:t>
            </a:r>
            <a:r>
              <a:rPr lang="en-IN" dirty="0"/>
              <a:t>limit, otherwise it will interfere with the </a:t>
            </a:r>
            <a:r>
              <a:rPr lang="en-IN" dirty="0" smtClean="0"/>
              <a:t>inter changeability </a:t>
            </a:r>
            <a:r>
              <a:rPr lang="en-IN" dirty="0"/>
              <a:t>of the mating parts.</a:t>
            </a:r>
          </a:p>
          <a:p>
            <a:r>
              <a:rPr lang="en-IN" b="1" dirty="0"/>
              <a:t>4. </a:t>
            </a:r>
            <a:r>
              <a:rPr lang="en-IN" b="1" i="1" dirty="0"/>
              <a:t>Limits of sizes. There are two extreme permissible sizes for a dimension of the part </a:t>
            </a:r>
            <a:r>
              <a:rPr lang="en-IN" b="1" i="1" dirty="0" smtClean="0"/>
              <a:t>as </a:t>
            </a:r>
            <a:r>
              <a:rPr lang="en-IN" dirty="0" smtClean="0"/>
              <a:t>shown </a:t>
            </a:r>
            <a:r>
              <a:rPr lang="en-IN" dirty="0"/>
              <a:t>in Fig. 3.1. The largest permissible size for a dimension of the part is called </a:t>
            </a:r>
            <a:r>
              <a:rPr lang="en-IN" i="1" dirty="0"/>
              <a:t>upper or high </a:t>
            </a:r>
            <a:r>
              <a:rPr lang="en-IN" i="1" dirty="0" smtClean="0"/>
              <a:t>or maximum </a:t>
            </a:r>
            <a:r>
              <a:rPr lang="en-IN" i="1" dirty="0"/>
              <a:t>limit, whereas the smallest size of the part is known as lower or minimum limit</a:t>
            </a:r>
            <a:r>
              <a:rPr lang="en-IN" i="1" dirty="0" smtClean="0"/>
              <a:t>.</a:t>
            </a:r>
            <a:endParaRPr lang="en-IN"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t>5. </a:t>
            </a:r>
            <a:r>
              <a:rPr lang="en-IN" b="1" i="1" dirty="0" smtClean="0"/>
              <a:t>Allowance. </a:t>
            </a:r>
            <a:r>
              <a:rPr lang="en-IN" sz="2800" i="1" dirty="0" smtClean="0"/>
              <a:t>It is the difference between the basic dimensions of the mating parts. The</a:t>
            </a:r>
          </a:p>
          <a:p>
            <a:r>
              <a:rPr lang="en-IN" sz="2800" dirty="0" smtClean="0"/>
              <a:t>allowance may be </a:t>
            </a:r>
            <a:r>
              <a:rPr lang="en-IN" sz="2800" i="1" dirty="0" smtClean="0"/>
              <a:t>positive or negative. When the shaft size is less than the hole size, then the allowance </a:t>
            </a:r>
            <a:r>
              <a:rPr lang="en-IN" sz="2800" dirty="0" smtClean="0"/>
              <a:t>is </a:t>
            </a:r>
            <a:r>
              <a:rPr lang="en-IN" sz="2800" i="1" dirty="0" smtClean="0"/>
              <a:t>positive and when the shaft size is greater than the hole size, then the allowance is negative.</a:t>
            </a:r>
            <a:endParaRPr lang="en-IN" sz="2800" dirty="0" smtClean="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332656"/>
            <a:ext cx="8229600" cy="4525963"/>
          </a:xfrm>
        </p:spPr>
        <p:txBody>
          <a:bodyPr>
            <a:normAutofit/>
          </a:bodyPr>
          <a:lstStyle/>
          <a:p>
            <a:r>
              <a:rPr lang="en-IN" b="1" dirty="0"/>
              <a:t>6. </a:t>
            </a:r>
            <a:r>
              <a:rPr lang="en-IN" b="1" i="1" dirty="0"/>
              <a:t>Tolerance. </a:t>
            </a:r>
            <a:endParaRPr lang="en-IN" b="1" i="1" dirty="0" smtClean="0"/>
          </a:p>
          <a:p>
            <a:r>
              <a:rPr lang="en-IN" sz="1800" i="1" dirty="0" smtClean="0">
                <a:latin typeface="Arial" pitchFamily="34" charset="0"/>
                <a:cs typeface="Arial" pitchFamily="34" charset="0"/>
              </a:rPr>
              <a:t>It </a:t>
            </a:r>
            <a:r>
              <a:rPr lang="en-IN" sz="1800" i="1" dirty="0">
                <a:latin typeface="Arial" pitchFamily="34" charset="0"/>
                <a:cs typeface="Arial" pitchFamily="34" charset="0"/>
              </a:rPr>
              <a:t>is the difference between the upper limit and lower limit of a dimension. </a:t>
            </a:r>
            <a:r>
              <a:rPr lang="en-IN" sz="1800" i="1" dirty="0" smtClean="0">
                <a:latin typeface="Arial" pitchFamily="34" charset="0"/>
                <a:cs typeface="Arial" pitchFamily="34" charset="0"/>
              </a:rPr>
              <a:t>In </a:t>
            </a:r>
            <a:r>
              <a:rPr lang="en-IN" sz="1800" dirty="0" smtClean="0">
                <a:latin typeface="Arial" pitchFamily="34" charset="0"/>
                <a:cs typeface="Arial" pitchFamily="34" charset="0"/>
              </a:rPr>
              <a:t>other </a:t>
            </a:r>
            <a:r>
              <a:rPr lang="en-IN" sz="1800" dirty="0">
                <a:latin typeface="Arial" pitchFamily="34" charset="0"/>
                <a:cs typeface="Arial" pitchFamily="34" charset="0"/>
              </a:rPr>
              <a:t>words, it is the maximum permissible variation in a dimension. The tolerance may be </a:t>
            </a:r>
            <a:r>
              <a:rPr lang="en-IN" sz="1800" i="1" dirty="0" smtClean="0">
                <a:latin typeface="Arial" pitchFamily="34" charset="0"/>
                <a:cs typeface="Arial" pitchFamily="34" charset="0"/>
              </a:rPr>
              <a:t>unilateral </a:t>
            </a:r>
            <a:r>
              <a:rPr lang="en-IN" sz="1800" dirty="0" smtClean="0">
                <a:latin typeface="Arial" pitchFamily="34" charset="0"/>
                <a:cs typeface="Arial" pitchFamily="34" charset="0"/>
              </a:rPr>
              <a:t>or </a:t>
            </a:r>
            <a:r>
              <a:rPr lang="en-IN" sz="1800" i="1" dirty="0">
                <a:latin typeface="Arial" pitchFamily="34" charset="0"/>
                <a:cs typeface="Arial" pitchFamily="34" charset="0"/>
              </a:rPr>
              <a:t>bilateral. When all the tolerance is allowed on one side of the nominal size, e.g. </a:t>
            </a:r>
            <a:r>
              <a:rPr lang="en-IN" sz="1800" i="1" dirty="0" smtClean="0">
                <a:latin typeface="Arial" pitchFamily="34" charset="0"/>
                <a:cs typeface="Arial" pitchFamily="34" charset="0"/>
              </a:rPr>
              <a:t>0.000 </a:t>
            </a:r>
            <a:r>
              <a:rPr lang="en-IN" sz="1800" dirty="0" smtClean="0">
                <a:latin typeface="Arial" pitchFamily="34" charset="0"/>
                <a:cs typeface="Arial" pitchFamily="34" charset="0"/>
              </a:rPr>
              <a:t>20</a:t>
            </a:r>
            <a:r>
              <a:rPr lang="en-IN" sz="1800" dirty="0">
                <a:latin typeface="Arial" pitchFamily="34" charset="0"/>
                <a:cs typeface="Arial" pitchFamily="34" charset="0"/>
              </a:rPr>
              <a:t>– 0.004 + , then </a:t>
            </a:r>
            <a:r>
              <a:rPr lang="en-IN" sz="1800" dirty="0" smtClean="0">
                <a:latin typeface="Arial" pitchFamily="34" charset="0"/>
                <a:cs typeface="Arial" pitchFamily="34" charset="0"/>
              </a:rPr>
              <a:t>it is </a:t>
            </a:r>
            <a:r>
              <a:rPr lang="en-IN" sz="1800" dirty="0">
                <a:latin typeface="Arial" pitchFamily="34" charset="0"/>
                <a:cs typeface="Arial" pitchFamily="34" charset="0"/>
              </a:rPr>
              <a:t>said to be </a:t>
            </a:r>
            <a:r>
              <a:rPr lang="en-IN" sz="1800" i="1" dirty="0">
                <a:latin typeface="Arial" pitchFamily="34" charset="0"/>
                <a:cs typeface="Arial" pitchFamily="34" charset="0"/>
              </a:rPr>
              <a:t>unilateral system of tolerance. The unilateral system is mostly used in industries as </a:t>
            </a:r>
            <a:r>
              <a:rPr lang="en-IN" sz="1800" i="1" dirty="0" smtClean="0">
                <a:latin typeface="Arial" pitchFamily="34" charset="0"/>
                <a:cs typeface="Arial" pitchFamily="34" charset="0"/>
              </a:rPr>
              <a:t>it </a:t>
            </a:r>
            <a:r>
              <a:rPr lang="en-IN" sz="1800" dirty="0" smtClean="0">
                <a:latin typeface="Arial" pitchFamily="34" charset="0"/>
                <a:cs typeface="Arial" pitchFamily="34" charset="0"/>
              </a:rPr>
              <a:t>permits </a:t>
            </a:r>
            <a:r>
              <a:rPr lang="en-IN" sz="1800" dirty="0">
                <a:latin typeface="Arial" pitchFamily="34" charset="0"/>
                <a:cs typeface="Arial" pitchFamily="34" charset="0"/>
              </a:rPr>
              <a:t>changing the tolerance value while still retaining the same allowance or type of fit</a:t>
            </a:r>
            <a:r>
              <a:rPr lang="en-IN" dirty="0" smtClean="0"/>
              <a:t>.</a:t>
            </a:r>
            <a:r>
              <a:rPr lang="en-IN" b="1" i="1" dirty="0" smtClean="0"/>
              <a:t> </a:t>
            </a:r>
            <a:r>
              <a:rPr lang="en-IN" sz="1900" i="1" dirty="0" smtClean="0">
                <a:latin typeface="Arial" pitchFamily="34" charset="0"/>
                <a:cs typeface="Arial" pitchFamily="34" charset="0"/>
              </a:rPr>
              <a:t>bilateral system of tolerance. In this case + 0.002 is the upper limit and – 0.002 is the lower limit.</a:t>
            </a:r>
          </a:p>
          <a:p>
            <a:r>
              <a:rPr lang="en-IN" sz="1900" dirty="0" smtClean="0">
                <a:latin typeface="Arial" pitchFamily="34" charset="0"/>
                <a:cs typeface="Arial" pitchFamily="34" charset="0"/>
              </a:rPr>
              <a:t>The method of assigning unilateral and bilateral tolerance is shown in Fig. 3.2 (</a:t>
            </a:r>
            <a:r>
              <a:rPr lang="en-IN" sz="1900" i="1" dirty="0" smtClean="0">
                <a:latin typeface="Arial" pitchFamily="34" charset="0"/>
                <a:cs typeface="Arial" pitchFamily="34" charset="0"/>
              </a:rPr>
              <a:t>a) and</a:t>
            </a:r>
          </a:p>
          <a:p>
            <a:r>
              <a:rPr lang="en-IN" sz="1900" dirty="0" smtClean="0">
                <a:latin typeface="Arial" pitchFamily="34" charset="0"/>
                <a:cs typeface="Arial" pitchFamily="34" charset="0"/>
              </a:rPr>
              <a:t>(</a:t>
            </a:r>
            <a:r>
              <a:rPr lang="en-IN" sz="1900" i="1" dirty="0" smtClean="0">
                <a:latin typeface="Arial" pitchFamily="34" charset="0"/>
                <a:cs typeface="Arial" pitchFamily="34" charset="0"/>
              </a:rPr>
              <a:t>b) respectively.</a:t>
            </a:r>
          </a:p>
          <a:p>
            <a:endParaRPr lang="en-IN" dirty="0"/>
          </a:p>
        </p:txBody>
      </p:sp>
      <p:pic>
        <p:nvPicPr>
          <p:cNvPr id="2050" name="Picture 2"/>
          <p:cNvPicPr>
            <a:picLocks noChangeAspect="1" noChangeArrowheads="1"/>
          </p:cNvPicPr>
          <p:nvPr/>
        </p:nvPicPr>
        <p:blipFill>
          <a:blip r:embed="rId2" cstate="print"/>
          <a:srcRect/>
          <a:stretch>
            <a:fillRect/>
          </a:stretch>
        </p:blipFill>
        <p:spPr bwMode="auto">
          <a:xfrm>
            <a:off x="2483768" y="4365104"/>
            <a:ext cx="4533900" cy="249289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92696"/>
            <a:ext cx="8229600" cy="5433467"/>
          </a:xfrm>
        </p:spPr>
        <p:txBody>
          <a:bodyPr>
            <a:normAutofit/>
          </a:bodyPr>
          <a:lstStyle/>
          <a:p>
            <a:r>
              <a:rPr lang="en-IN" b="1" dirty="0" smtClean="0"/>
              <a:t>7</a:t>
            </a:r>
            <a:r>
              <a:rPr lang="en-IN" sz="1800" dirty="0">
                <a:latin typeface="Arial" pitchFamily="34" charset="0"/>
                <a:cs typeface="Arial" pitchFamily="34" charset="0"/>
              </a:rPr>
              <a:t>. </a:t>
            </a:r>
            <a:r>
              <a:rPr lang="en-IN" sz="1800" i="1" dirty="0">
                <a:latin typeface="Arial" pitchFamily="34" charset="0"/>
                <a:cs typeface="Arial" pitchFamily="34" charset="0"/>
              </a:rPr>
              <a:t>Tolerance zone. It is the zone between the maximum and minimum limit size, as shown in</a:t>
            </a:r>
          </a:p>
          <a:p>
            <a:r>
              <a:rPr lang="en-IN" sz="1800" dirty="0">
                <a:latin typeface="Arial" pitchFamily="34" charset="0"/>
                <a:cs typeface="Arial" pitchFamily="34" charset="0"/>
              </a:rPr>
              <a:t>Fig. 3.3.</a:t>
            </a:r>
          </a:p>
        </p:txBody>
      </p:sp>
      <p:pic>
        <p:nvPicPr>
          <p:cNvPr id="3074" name="Picture 2"/>
          <p:cNvPicPr>
            <a:picLocks noChangeAspect="1" noChangeArrowheads="1"/>
          </p:cNvPicPr>
          <p:nvPr/>
        </p:nvPicPr>
        <p:blipFill>
          <a:blip r:embed="rId2" cstate="print"/>
          <a:srcRect/>
          <a:stretch>
            <a:fillRect/>
          </a:stretch>
        </p:blipFill>
        <p:spPr bwMode="auto">
          <a:xfrm>
            <a:off x="323528" y="1844824"/>
            <a:ext cx="8136904" cy="468052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212</TotalTime>
  <Words>1812</Words>
  <Application>Microsoft Office PowerPoint</Application>
  <PresentationFormat>On-screen Show (4:3)</PresentationFormat>
  <Paragraphs>69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Civic</vt:lpstr>
      <vt:lpstr>Design Codes &amp; Standards, tolerances, fits</vt:lpstr>
      <vt:lpstr>Codes</vt:lpstr>
      <vt:lpstr>What are standards?</vt:lpstr>
      <vt:lpstr>Slide 4</vt:lpstr>
      <vt:lpstr>Slide 5</vt:lpstr>
      <vt:lpstr>Important terms used in Limit system</vt:lpstr>
      <vt:lpstr>Slide 7</vt:lpstr>
      <vt:lpstr>Slide 8</vt:lpstr>
      <vt:lpstr>Slide 9</vt:lpstr>
      <vt:lpstr>Slide 10</vt:lpstr>
      <vt:lpstr>Slide 11</vt:lpstr>
      <vt:lpstr>FITS</vt:lpstr>
      <vt:lpstr>Slide 13</vt:lpstr>
      <vt:lpstr>Slide 14</vt:lpstr>
      <vt:lpstr>Slide 15</vt:lpstr>
      <vt:lpstr>Slide 16</vt:lpstr>
      <vt:lpstr>Basis Of Limit system</vt:lpstr>
      <vt:lpstr>Slide 18</vt:lpstr>
      <vt:lpstr> International Tolerance Grade (IT) </vt:lpstr>
      <vt:lpstr>Slide 20</vt:lpstr>
      <vt:lpstr>Indian Standard System of Limits and Fits</vt:lpstr>
      <vt:lpstr>Slide 22</vt:lpstr>
      <vt:lpstr>Calculation of Fundamental Deviation for Shafts </vt:lpstr>
      <vt:lpstr>Slide 24</vt:lpstr>
      <vt:lpstr>Slide 25</vt:lpstr>
      <vt:lpstr>Slide 26</vt:lpstr>
      <vt:lpstr>Slide 27</vt:lpstr>
      <vt:lpstr>Slide 28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Malik Abubakar</dc:creator>
  <cp:lastModifiedBy>Malik</cp:lastModifiedBy>
  <cp:revision>55</cp:revision>
  <dcterms:created xsi:type="dcterms:W3CDTF">2016-05-04T05:57:16Z</dcterms:created>
  <dcterms:modified xsi:type="dcterms:W3CDTF">2020-04-09T15:53:45Z</dcterms:modified>
</cp:coreProperties>
</file>