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6/4/2020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6/4/2020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6/4/2020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6/4/2020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6/4/2020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6/4/2020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6/4/2020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6/4/2020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6/4/2020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6/4/2020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6/4/2020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6/4/2020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Earned Value </a:t>
            </a:r>
            <a:r>
              <a:rPr lang="en-GB" dirty="0" smtClean="0"/>
              <a:t>Analysis </a:t>
            </a:r>
            <a:endParaRPr lang="en-GB" dirty="0"/>
          </a:p>
        </p:txBody>
      </p:sp>
      <p:sp>
        <p:nvSpPr>
          <p:cNvPr id="3" name="Subtitle 2"/>
          <p:cNvSpPr>
            <a:spLocks noGrp="1"/>
          </p:cNvSpPr>
          <p:nvPr>
            <p:ph type="subTitle" idx="1"/>
          </p:nvPr>
        </p:nvSpPr>
        <p:spPr>
          <a:xfrm>
            <a:off x="3033531" y="5325494"/>
            <a:ext cx="5357600" cy="1160213"/>
          </a:xfrm>
        </p:spPr>
        <p:txBody>
          <a:bodyPr/>
          <a:lstStyle/>
          <a:p>
            <a:r>
              <a:rPr lang="en-GB" dirty="0" smtClean="0"/>
              <a:t>By: Saba Ashraf</a:t>
            </a:r>
          </a:p>
          <a:p>
            <a:r>
              <a:rPr lang="en-GB" dirty="0" smtClean="0"/>
              <a:t>Noon Business School, University of Sargodha</a:t>
            </a:r>
            <a:endParaRPr lang="en-GB"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2545" b="97091" l="0" r="90000"/>
                    </a14:imgEffect>
                  </a14:imgLayer>
                </a14:imgProps>
              </a:ext>
            </a:extLst>
          </a:blip>
          <a:stretch>
            <a:fillRect/>
          </a:stretch>
        </p:blipFill>
        <p:spPr>
          <a:xfrm>
            <a:off x="2611808" y="0"/>
            <a:ext cx="6067205" cy="3336963"/>
          </a:xfrm>
          <a:prstGeom prst="rect">
            <a:avLst/>
          </a:prstGeom>
        </p:spPr>
      </p:pic>
    </p:spTree>
    <p:extLst>
      <p:ext uri="{BB962C8B-B14F-4D97-AF65-F5344CB8AC3E}">
        <p14:creationId xmlns:p14="http://schemas.microsoft.com/office/powerpoint/2010/main" val="82896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7. Calculate </a:t>
            </a:r>
            <a:r>
              <a:rPr lang="en-GB" dirty="0"/>
              <a:t>Other Status Indicators</a:t>
            </a:r>
          </a:p>
        </p:txBody>
      </p:sp>
      <p:sp>
        <p:nvSpPr>
          <p:cNvPr id="3" name="Content Placeholder 2"/>
          <p:cNvSpPr>
            <a:spLocks noGrp="1"/>
          </p:cNvSpPr>
          <p:nvPr>
            <p:ph idx="1"/>
          </p:nvPr>
        </p:nvSpPr>
        <p:spPr/>
        <p:txBody>
          <a:bodyPr>
            <a:normAutofit fontScale="77500" lnSpcReduction="20000"/>
          </a:bodyPr>
          <a:lstStyle/>
          <a:p>
            <a:r>
              <a:rPr lang="en-US" b="1" dirty="0"/>
              <a:t>Schedule Performance Index (SPI):  </a:t>
            </a:r>
            <a:r>
              <a:rPr lang="en-US" dirty="0"/>
              <a:t>The schedule variance expressed in percentage terms, for example, SPI = 0.8 means the project 20% behind schedule.</a:t>
            </a:r>
          </a:p>
          <a:p>
            <a:pPr marL="0" indent="0" algn="ctr">
              <a:buNone/>
            </a:pPr>
            <a:r>
              <a:rPr lang="en-US" dirty="0">
                <a:solidFill>
                  <a:srgbClr val="FFC000"/>
                </a:solidFill>
              </a:rPr>
              <a:t>SPI = EV / PV</a:t>
            </a:r>
          </a:p>
          <a:p>
            <a:r>
              <a:rPr lang="en-US" b="1" dirty="0"/>
              <a:t>Cost Performance Index (CPI): </a:t>
            </a:r>
            <a:r>
              <a:rPr lang="en-US" dirty="0"/>
              <a:t>The cost variance expressed in percentage terms, for example, CPI = 0.9 means the project is 10% over budget.</a:t>
            </a:r>
          </a:p>
          <a:p>
            <a:pPr marL="0" indent="0" algn="ctr">
              <a:buNone/>
            </a:pPr>
            <a:r>
              <a:rPr lang="en-US" dirty="0">
                <a:solidFill>
                  <a:srgbClr val="FFC000"/>
                </a:solidFill>
              </a:rPr>
              <a:t>CPI = EV / AC</a:t>
            </a:r>
          </a:p>
          <a:p>
            <a:r>
              <a:rPr lang="en-US" b="1" dirty="0"/>
              <a:t>Estimate at Completion (EAC):  </a:t>
            </a:r>
            <a:r>
              <a:rPr lang="en-US" dirty="0"/>
              <a:t>The expected budget at the end of the project given the variances that have already taken place. There are various ways to extrapolate this value but assuming that the past variances are likely to persist:</a:t>
            </a:r>
          </a:p>
          <a:p>
            <a:pPr marL="0" indent="0" algn="ctr">
              <a:buNone/>
            </a:pPr>
            <a:r>
              <a:rPr lang="en-US" dirty="0">
                <a:solidFill>
                  <a:srgbClr val="FFC000"/>
                </a:solidFill>
              </a:rPr>
              <a:t>EAC = AC + BAC – </a:t>
            </a:r>
            <a:r>
              <a:rPr lang="en-US" dirty="0" smtClean="0">
                <a:solidFill>
                  <a:srgbClr val="FFC000"/>
                </a:solidFill>
              </a:rPr>
              <a:t>EV</a:t>
            </a:r>
            <a:endParaRPr lang="en-US" dirty="0">
              <a:solidFill>
                <a:srgbClr val="FFC000"/>
              </a:solidFill>
            </a:endParaRPr>
          </a:p>
        </p:txBody>
      </p:sp>
    </p:spTree>
    <p:extLst>
      <p:ext uri="{BB962C8B-B14F-4D97-AF65-F5344CB8AC3E}">
        <p14:creationId xmlns:p14="http://schemas.microsoft.com/office/powerpoint/2010/main" val="2500666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73599" y="1084217"/>
            <a:ext cx="7796540" cy="4965727"/>
          </a:xfrm>
        </p:spPr>
        <p:txBody>
          <a:bodyPr/>
          <a:lstStyle/>
          <a:p>
            <a:r>
              <a:rPr lang="en-US" dirty="0"/>
              <a:t>Estimate to Complete (ETC):  The expected cost to finish the rest of the project.</a:t>
            </a:r>
          </a:p>
          <a:p>
            <a:pPr marL="0" indent="0" algn="ctr">
              <a:buNone/>
            </a:pPr>
            <a:r>
              <a:rPr lang="en-US" dirty="0">
                <a:solidFill>
                  <a:srgbClr val="FFC000"/>
                </a:solidFill>
              </a:rPr>
              <a:t>ETC = EAC – AC</a:t>
            </a:r>
          </a:p>
          <a:p>
            <a:r>
              <a:rPr lang="en-US" dirty="0"/>
              <a:t>To Complete Performance Index (TCPI):  The required CPI necessary to finish the project right on budget.  For example, TCPI = 1.25 means you need to find 25% efficiencies to finish on budget.</a:t>
            </a:r>
          </a:p>
          <a:p>
            <a:pPr marL="0" indent="0" algn="ctr">
              <a:buNone/>
            </a:pPr>
            <a:r>
              <a:rPr lang="en-US" dirty="0">
                <a:solidFill>
                  <a:srgbClr val="FFC000"/>
                </a:solidFill>
              </a:rPr>
              <a:t>TCPI = (BAC – EV) / (BAC – AC)</a:t>
            </a:r>
            <a:endParaRPr lang="en-GB" dirty="0">
              <a:solidFill>
                <a:srgbClr val="FFC000"/>
              </a:solidFill>
            </a:endParaRPr>
          </a:p>
        </p:txBody>
      </p:sp>
    </p:spTree>
    <p:extLst>
      <p:ext uri="{BB962C8B-B14F-4D97-AF65-F5344CB8AC3E}">
        <p14:creationId xmlns:p14="http://schemas.microsoft.com/office/powerpoint/2010/main" val="3842178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 Compile the Results</a:t>
            </a:r>
            <a:endParaRPr lang="en-GB" dirty="0"/>
          </a:p>
        </p:txBody>
      </p:sp>
      <p:sp>
        <p:nvSpPr>
          <p:cNvPr id="3" name="Content Placeholder 2"/>
          <p:cNvSpPr>
            <a:spLocks noGrp="1"/>
          </p:cNvSpPr>
          <p:nvPr>
            <p:ph idx="1"/>
          </p:nvPr>
        </p:nvSpPr>
        <p:spPr/>
        <p:txBody>
          <a:bodyPr/>
          <a:lstStyle/>
          <a:p>
            <a:r>
              <a:rPr lang="en-US" dirty="0"/>
              <a:t>Each metric is calculated for each individual task in the project. Therefore they need to be added up into overall project variances to get the overall progress indicator for the project.  </a:t>
            </a:r>
            <a:endParaRPr lang="en-US" dirty="0" smtClean="0"/>
          </a:p>
          <a:p>
            <a:r>
              <a:rPr lang="en-US" dirty="0" smtClean="0"/>
              <a:t>This </a:t>
            </a:r>
            <a:r>
              <a:rPr lang="en-US" dirty="0"/>
              <a:t>represents the total variance of the project and can be reported to management, clients, and stakeholders.</a:t>
            </a:r>
            <a:endParaRPr lang="en-GB" dirty="0"/>
          </a:p>
        </p:txBody>
      </p:sp>
    </p:spTree>
    <p:extLst>
      <p:ext uri="{BB962C8B-B14F-4D97-AF65-F5344CB8AC3E}">
        <p14:creationId xmlns:p14="http://schemas.microsoft.com/office/powerpoint/2010/main" val="2242961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Graphical Display</a:t>
            </a:r>
            <a:endParaRPr lang="en-GB" dirty="0"/>
          </a:p>
        </p:txBody>
      </p:sp>
      <p:pic>
        <p:nvPicPr>
          <p:cNvPr id="4" name="Content Placeholder 3"/>
          <p:cNvPicPr>
            <a:picLocks noGrp="1" noChangeAspect="1"/>
          </p:cNvPicPr>
          <p:nvPr>
            <p:ph idx="1"/>
          </p:nvPr>
        </p:nvPicPr>
        <p:blipFill>
          <a:blip r:embed="rId2"/>
          <a:stretch>
            <a:fillRect/>
          </a:stretch>
        </p:blipFill>
        <p:spPr>
          <a:xfrm>
            <a:off x="3264266" y="2052638"/>
            <a:ext cx="6814405" cy="3997325"/>
          </a:xfrm>
          <a:prstGeom prst="rect">
            <a:avLst/>
          </a:prstGeom>
        </p:spPr>
      </p:pic>
    </p:spTree>
    <p:extLst>
      <p:ext uri="{BB962C8B-B14F-4D97-AF65-F5344CB8AC3E}">
        <p14:creationId xmlns:p14="http://schemas.microsoft.com/office/powerpoint/2010/main" val="4071623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Earned Value Analysis?</a:t>
            </a:r>
            <a:endParaRPr lang="en-GB" dirty="0"/>
          </a:p>
        </p:txBody>
      </p:sp>
      <p:sp>
        <p:nvSpPr>
          <p:cNvPr id="3" name="Content Placeholder 2"/>
          <p:cNvSpPr>
            <a:spLocks noGrp="1"/>
          </p:cNvSpPr>
          <p:nvPr>
            <p:ph idx="1"/>
          </p:nvPr>
        </p:nvSpPr>
        <p:spPr/>
        <p:txBody>
          <a:bodyPr>
            <a:normAutofit fontScale="92500" lnSpcReduction="20000"/>
          </a:bodyPr>
          <a:lstStyle/>
          <a:p>
            <a:r>
              <a:rPr lang="en-US" dirty="0"/>
              <a:t>Earned Value Analysis (EVA) is an industry standard method of measuring a project's progress at any given point in time, forecasting its completion date and final cost, and analyzing variances in the schedule and budget as the project proceeds</a:t>
            </a:r>
            <a:r>
              <a:rPr lang="en-US" dirty="0" smtClean="0"/>
              <a:t>.</a:t>
            </a:r>
          </a:p>
          <a:p>
            <a:r>
              <a:rPr lang="en-US" dirty="0"/>
              <a:t>It compares the planned amount of work with what has actually been completed, to determine if the cost, schedule, and work accomplished are progressing in accordance with the plan. As work is completed, it is considered "earned</a:t>
            </a:r>
            <a:r>
              <a:rPr lang="en-US" dirty="0" smtClean="0"/>
              <a:t>".</a:t>
            </a:r>
          </a:p>
          <a:p>
            <a:r>
              <a:rPr lang="en-US" dirty="0"/>
              <a:t>There are two variables which the earned value method focuses on</a:t>
            </a:r>
            <a:r>
              <a:rPr lang="en-US" dirty="0" smtClean="0"/>
              <a:t>.</a:t>
            </a:r>
            <a:endParaRPr lang="en-US" dirty="0"/>
          </a:p>
          <a:p>
            <a:pPr lvl="1"/>
            <a:r>
              <a:rPr lang="en-US" dirty="0"/>
              <a:t>Schedule (time)</a:t>
            </a:r>
          </a:p>
          <a:p>
            <a:pPr lvl="1"/>
            <a:r>
              <a:rPr lang="en-US" dirty="0"/>
              <a:t>Cost</a:t>
            </a:r>
            <a:endParaRPr lang="en-GB" dirty="0"/>
          </a:p>
        </p:txBody>
      </p:sp>
    </p:spTree>
    <p:extLst>
      <p:ext uri="{BB962C8B-B14F-4D97-AF65-F5344CB8AC3E}">
        <p14:creationId xmlns:p14="http://schemas.microsoft.com/office/powerpoint/2010/main" val="72731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to Performing EVA</a:t>
            </a:r>
            <a:endParaRPr lang="en-GB" dirty="0"/>
          </a:p>
        </p:txBody>
      </p:sp>
      <p:sp>
        <p:nvSpPr>
          <p:cNvPr id="3" name="Content Placeholder 2"/>
          <p:cNvSpPr>
            <a:spLocks noGrp="1"/>
          </p:cNvSpPr>
          <p:nvPr>
            <p:ph idx="1"/>
          </p:nvPr>
        </p:nvSpPr>
        <p:spPr/>
        <p:txBody>
          <a:bodyPr>
            <a:normAutofit fontScale="92500" lnSpcReduction="10000"/>
          </a:bodyPr>
          <a:lstStyle/>
          <a:p>
            <a:r>
              <a:rPr lang="en-US" dirty="0"/>
              <a:t>There are 8 steps to performing earned value analysis effectively</a:t>
            </a:r>
            <a:r>
              <a:rPr lang="en-US" dirty="0" smtClean="0"/>
              <a:t>.</a:t>
            </a:r>
          </a:p>
          <a:p>
            <a:pPr marL="800100" lvl="1" indent="-342900">
              <a:buFont typeface="+mj-lt"/>
              <a:buAutoNum type="arabicPeriod"/>
            </a:pPr>
            <a:r>
              <a:rPr lang="en-GB" dirty="0"/>
              <a:t>Determine the percent complete of each task.</a:t>
            </a:r>
          </a:p>
          <a:p>
            <a:pPr marL="800100" lvl="1" indent="-342900">
              <a:buFont typeface="+mj-lt"/>
              <a:buAutoNum type="arabicPeriod"/>
            </a:pPr>
            <a:r>
              <a:rPr lang="en-GB" dirty="0"/>
              <a:t>Determine Planned Value (PV).</a:t>
            </a:r>
          </a:p>
          <a:p>
            <a:pPr marL="800100" lvl="1" indent="-342900">
              <a:buFont typeface="+mj-lt"/>
              <a:buAutoNum type="arabicPeriod"/>
            </a:pPr>
            <a:r>
              <a:rPr lang="en-GB" dirty="0"/>
              <a:t>Determine Earned Value (EV).</a:t>
            </a:r>
          </a:p>
          <a:p>
            <a:pPr marL="800100" lvl="1" indent="-342900">
              <a:buFont typeface="+mj-lt"/>
              <a:buAutoNum type="arabicPeriod"/>
            </a:pPr>
            <a:r>
              <a:rPr lang="en-GB" dirty="0"/>
              <a:t>Obtain Actual Cost (AC).</a:t>
            </a:r>
          </a:p>
          <a:p>
            <a:pPr marL="800100" lvl="1" indent="-342900">
              <a:buFont typeface="+mj-lt"/>
              <a:buAutoNum type="arabicPeriod"/>
            </a:pPr>
            <a:r>
              <a:rPr lang="en-GB" dirty="0"/>
              <a:t>Calculate Schedule Variance (SV).</a:t>
            </a:r>
          </a:p>
          <a:p>
            <a:pPr marL="800100" lvl="1" indent="-342900">
              <a:buFont typeface="+mj-lt"/>
              <a:buAutoNum type="arabicPeriod"/>
            </a:pPr>
            <a:r>
              <a:rPr lang="en-GB" dirty="0"/>
              <a:t>Calculate Cost Variance (CV).</a:t>
            </a:r>
          </a:p>
          <a:p>
            <a:pPr marL="800100" lvl="1" indent="-342900">
              <a:buFont typeface="+mj-lt"/>
              <a:buAutoNum type="arabicPeriod"/>
            </a:pPr>
            <a:r>
              <a:rPr lang="en-GB" dirty="0"/>
              <a:t>Calculate Other Status Indicators (SPI, CPI, EAC, ETC, and TCPI)</a:t>
            </a:r>
          </a:p>
          <a:p>
            <a:pPr marL="800100" lvl="1" indent="-342900">
              <a:buFont typeface="+mj-lt"/>
              <a:buAutoNum type="arabicPeriod"/>
            </a:pPr>
            <a:r>
              <a:rPr lang="en-GB" dirty="0"/>
              <a:t>Compile Results</a:t>
            </a:r>
          </a:p>
        </p:txBody>
      </p:sp>
    </p:spTree>
    <p:extLst>
      <p:ext uri="{BB962C8B-B14F-4D97-AF65-F5344CB8AC3E}">
        <p14:creationId xmlns:p14="http://schemas.microsoft.com/office/powerpoint/2010/main" val="4161044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buFont typeface="+mj-lt"/>
              <a:buAutoNum type="arabicPeriod"/>
            </a:pPr>
            <a:r>
              <a:rPr lang="en-GB" dirty="0"/>
              <a:t>Determine Percent Complete</a:t>
            </a:r>
          </a:p>
        </p:txBody>
      </p:sp>
      <p:sp>
        <p:nvSpPr>
          <p:cNvPr id="3" name="Content Placeholder 2"/>
          <p:cNvSpPr>
            <a:spLocks noGrp="1"/>
          </p:cNvSpPr>
          <p:nvPr>
            <p:ph idx="1"/>
          </p:nvPr>
        </p:nvSpPr>
        <p:spPr/>
        <p:txBody>
          <a:bodyPr>
            <a:normAutofit/>
          </a:bodyPr>
          <a:lstStyle/>
          <a:p>
            <a:r>
              <a:rPr lang="en-US" dirty="0"/>
              <a:t>To start the process, the percentage complete of each task needs to be determined</a:t>
            </a:r>
            <a:r>
              <a:rPr lang="en-US" dirty="0" smtClean="0"/>
              <a:t>.</a:t>
            </a:r>
            <a:endParaRPr lang="en-US" dirty="0"/>
          </a:p>
          <a:p>
            <a:r>
              <a:rPr lang="en-US" dirty="0"/>
              <a:t>Small tasks (80 hours or less) are often best done on a 0, 50, or 100% complete basis (not started, in progress, or complete).  This brings the workload down to reasonable levels and prevents abuse when project team members exaggerate, for example they might tell you a task is 80% complete when it is really 50% complete.</a:t>
            </a:r>
          </a:p>
          <a:p>
            <a:endParaRPr lang="en-US" dirty="0"/>
          </a:p>
        </p:txBody>
      </p:sp>
    </p:spTree>
    <p:extLst>
      <p:ext uri="{BB962C8B-B14F-4D97-AF65-F5344CB8AC3E}">
        <p14:creationId xmlns:p14="http://schemas.microsoft.com/office/powerpoint/2010/main" val="4088736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Determine </a:t>
            </a:r>
            <a:r>
              <a:rPr lang="en-GB" dirty="0"/>
              <a:t>Planned Value (PV)</a:t>
            </a:r>
          </a:p>
        </p:txBody>
      </p:sp>
      <p:sp>
        <p:nvSpPr>
          <p:cNvPr id="3" name="Content Placeholder 2"/>
          <p:cNvSpPr>
            <a:spLocks noGrp="1"/>
          </p:cNvSpPr>
          <p:nvPr>
            <p:ph idx="1"/>
          </p:nvPr>
        </p:nvSpPr>
        <p:spPr/>
        <p:txBody>
          <a:bodyPr>
            <a:normAutofit fontScale="92500" lnSpcReduction="10000"/>
          </a:bodyPr>
          <a:lstStyle/>
          <a:p>
            <a:r>
              <a:rPr lang="en-US" dirty="0"/>
              <a:t>Planned Value, also known as Budgeted Cost of Work Scheduled (BCWS), is defined as the amount of the task that is supposed to have been completed</a:t>
            </a:r>
            <a:r>
              <a:rPr lang="en-US" dirty="0" smtClean="0"/>
              <a:t>.</a:t>
            </a:r>
          </a:p>
          <a:p>
            <a:r>
              <a:rPr lang="en-US" dirty="0"/>
              <a:t>It is in monetary terms as a portion of the task budget.  For example let’s say that</a:t>
            </a:r>
            <a:r>
              <a:rPr lang="en-US" dirty="0" smtClean="0"/>
              <a:t>:</a:t>
            </a:r>
            <a:endParaRPr lang="en-US" dirty="0"/>
          </a:p>
          <a:p>
            <a:pPr lvl="1"/>
            <a:r>
              <a:rPr lang="en-US" dirty="0"/>
              <a:t>The task budget is $5,000,</a:t>
            </a:r>
          </a:p>
          <a:p>
            <a:pPr lvl="1"/>
            <a:r>
              <a:rPr lang="en-US" dirty="0"/>
              <a:t>The task start date is January 1, and</a:t>
            </a:r>
          </a:p>
          <a:p>
            <a:pPr lvl="1"/>
            <a:r>
              <a:rPr lang="en-US" dirty="0"/>
              <a:t>The task finish date is January 10.</a:t>
            </a:r>
          </a:p>
          <a:p>
            <a:pPr lvl="1"/>
            <a:r>
              <a:rPr lang="en-US" dirty="0"/>
              <a:t>If it’s January 6 today, the task is supposed to be 60% complete. Therefore, PV = $5,000 x 60% = $3,000.</a:t>
            </a:r>
            <a:endParaRPr lang="en-GB" dirty="0"/>
          </a:p>
        </p:txBody>
      </p:sp>
    </p:spTree>
    <p:extLst>
      <p:ext uri="{BB962C8B-B14F-4D97-AF65-F5344CB8AC3E}">
        <p14:creationId xmlns:p14="http://schemas.microsoft.com/office/powerpoint/2010/main" val="3646658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Determine </a:t>
            </a:r>
            <a:r>
              <a:rPr lang="en-GB" dirty="0"/>
              <a:t>Earned Value (EV)</a:t>
            </a:r>
          </a:p>
        </p:txBody>
      </p:sp>
      <p:sp>
        <p:nvSpPr>
          <p:cNvPr id="3" name="Content Placeholder 2"/>
          <p:cNvSpPr>
            <a:spLocks noGrp="1"/>
          </p:cNvSpPr>
          <p:nvPr>
            <p:ph idx="1"/>
          </p:nvPr>
        </p:nvSpPr>
        <p:spPr/>
        <p:txBody>
          <a:bodyPr>
            <a:normAutofit/>
          </a:bodyPr>
          <a:lstStyle/>
          <a:p>
            <a:r>
              <a:rPr lang="en-US" dirty="0"/>
              <a:t>Earned Value, also known as Budgeted Cost of Work Performed (BCWP), is the amount of the task that is actually complete.  It is, again, in monetary terms as a portion of the task budget.  For example, let’s use the same example task</a:t>
            </a:r>
            <a:r>
              <a:rPr lang="en-US" dirty="0" smtClean="0"/>
              <a:t>.</a:t>
            </a:r>
            <a:endParaRPr lang="en-US" dirty="0"/>
          </a:p>
          <a:p>
            <a:pPr lvl="1"/>
            <a:r>
              <a:rPr lang="en-US" dirty="0"/>
              <a:t>The task budget is $</a:t>
            </a:r>
            <a:r>
              <a:rPr lang="en-US" dirty="0" smtClean="0"/>
              <a:t>5,000</a:t>
            </a:r>
            <a:r>
              <a:rPr lang="en-US" dirty="0"/>
              <a:t>.</a:t>
            </a:r>
          </a:p>
          <a:p>
            <a:pPr lvl="1"/>
            <a:r>
              <a:rPr lang="en-US" dirty="0"/>
              <a:t>The task start date is January </a:t>
            </a:r>
            <a:r>
              <a:rPr lang="en-US" dirty="0" smtClean="0"/>
              <a:t>1</a:t>
            </a:r>
            <a:r>
              <a:rPr lang="en-US" dirty="0"/>
              <a:t>.</a:t>
            </a:r>
          </a:p>
          <a:p>
            <a:pPr lvl="1"/>
            <a:r>
              <a:rPr lang="en-US" dirty="0"/>
              <a:t>The task finish date is January 10.  </a:t>
            </a:r>
          </a:p>
          <a:p>
            <a:pPr lvl="1"/>
            <a:r>
              <a:rPr lang="en-US" dirty="0"/>
              <a:t>Let’s say the actual percent complete of the task (step 1) is 40%. Therefore, EV = $5,000 x 40% = $2,000.</a:t>
            </a:r>
            <a:endParaRPr lang="en-GB" dirty="0"/>
          </a:p>
        </p:txBody>
      </p:sp>
    </p:spTree>
    <p:extLst>
      <p:ext uri="{BB962C8B-B14F-4D97-AF65-F5344CB8AC3E}">
        <p14:creationId xmlns:p14="http://schemas.microsoft.com/office/powerpoint/2010/main" val="1963304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Obtain Actual Cost</a:t>
            </a:r>
            <a:endParaRPr lang="en-GB" dirty="0"/>
          </a:p>
        </p:txBody>
      </p:sp>
      <p:sp>
        <p:nvSpPr>
          <p:cNvPr id="3" name="Content Placeholder 2"/>
          <p:cNvSpPr>
            <a:spLocks noGrp="1"/>
          </p:cNvSpPr>
          <p:nvPr>
            <p:ph idx="1"/>
          </p:nvPr>
        </p:nvSpPr>
        <p:spPr/>
        <p:txBody>
          <a:bodyPr>
            <a:normAutofit fontScale="70000" lnSpcReduction="20000"/>
          </a:bodyPr>
          <a:lstStyle/>
          <a:p>
            <a:r>
              <a:rPr lang="en-US" dirty="0"/>
              <a:t>The Actual Cost, also known as Actual Cost of Work Performed (ACWP), as you might guess, is the actual cost of the work.  Generally employee hours need to be converted into a cost, and all project costs need to be added up, such as the following items</a:t>
            </a:r>
            <a:r>
              <a:rPr lang="en-US" dirty="0" smtClean="0"/>
              <a:t>:</a:t>
            </a:r>
            <a:endParaRPr lang="en-US" dirty="0"/>
          </a:p>
          <a:p>
            <a:pPr lvl="1"/>
            <a:r>
              <a:rPr lang="en-US" dirty="0"/>
              <a:t>Labor</a:t>
            </a:r>
          </a:p>
          <a:p>
            <a:pPr lvl="1"/>
            <a:r>
              <a:rPr lang="en-US" dirty="0"/>
              <a:t>Materials</a:t>
            </a:r>
          </a:p>
          <a:p>
            <a:pPr lvl="1"/>
            <a:r>
              <a:rPr lang="en-US" dirty="0"/>
              <a:t>Equipment</a:t>
            </a:r>
          </a:p>
          <a:p>
            <a:pPr lvl="1"/>
            <a:r>
              <a:rPr lang="en-US" dirty="0"/>
              <a:t>Fixed cost items, like subcontractors</a:t>
            </a:r>
          </a:p>
          <a:p>
            <a:r>
              <a:rPr lang="en-US" dirty="0" smtClean="0"/>
              <a:t>For </a:t>
            </a:r>
            <a:r>
              <a:rPr lang="en-US" dirty="0"/>
              <a:t>the purposes of our example project let’s say the actual cost of the example task is $1,500</a:t>
            </a:r>
            <a:r>
              <a:rPr lang="en-US" dirty="0" smtClean="0"/>
              <a:t>.</a:t>
            </a:r>
          </a:p>
          <a:p>
            <a:pPr marL="0" indent="0" algn="ctr">
              <a:buNone/>
            </a:pPr>
            <a:r>
              <a:rPr lang="en-US" i="1" dirty="0"/>
              <a:t>At this point the information gathering phase is complete. </a:t>
            </a:r>
            <a:r>
              <a:rPr lang="en-US" i="1" dirty="0" smtClean="0"/>
              <a:t>The </a:t>
            </a:r>
            <a:r>
              <a:rPr lang="en-US" i="1" dirty="0"/>
              <a:t>calculations </a:t>
            </a:r>
            <a:r>
              <a:rPr lang="en-US" i="1" dirty="0" smtClean="0"/>
              <a:t>discussed in next slides represent </a:t>
            </a:r>
            <a:r>
              <a:rPr lang="en-US" i="1" dirty="0"/>
              <a:t>the application of the earned value analysis to keep your project on schedule and </a:t>
            </a:r>
            <a:r>
              <a:rPr lang="en-US" i="1" dirty="0" smtClean="0"/>
              <a:t>budget.</a:t>
            </a:r>
            <a:endParaRPr lang="en-GB" i="1" dirty="0"/>
          </a:p>
        </p:txBody>
      </p:sp>
    </p:spTree>
    <p:extLst>
      <p:ext uri="{BB962C8B-B14F-4D97-AF65-F5344CB8AC3E}">
        <p14:creationId xmlns:p14="http://schemas.microsoft.com/office/powerpoint/2010/main" val="4121112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Calculate </a:t>
            </a:r>
            <a:r>
              <a:rPr lang="en-GB" dirty="0"/>
              <a:t>Schedule Variance (SV)</a:t>
            </a:r>
          </a:p>
        </p:txBody>
      </p:sp>
      <p:sp>
        <p:nvSpPr>
          <p:cNvPr id="3" name="Content Placeholder 2"/>
          <p:cNvSpPr>
            <a:spLocks noGrp="1"/>
          </p:cNvSpPr>
          <p:nvPr>
            <p:ph idx="1"/>
          </p:nvPr>
        </p:nvSpPr>
        <p:spPr/>
        <p:txBody>
          <a:bodyPr>
            <a:normAutofit fontScale="92500"/>
          </a:bodyPr>
          <a:lstStyle/>
          <a:p>
            <a:r>
              <a:rPr lang="en-US" dirty="0"/>
              <a:t>The Schedule Variance represents the schedule status of the project</a:t>
            </a:r>
            <a:r>
              <a:rPr lang="en-US" dirty="0" smtClean="0"/>
              <a:t>.</a:t>
            </a:r>
            <a:endParaRPr lang="en-US" dirty="0"/>
          </a:p>
          <a:p>
            <a:pPr marL="0" indent="0" algn="ctr">
              <a:buNone/>
            </a:pPr>
            <a:r>
              <a:rPr lang="en-US" dirty="0">
                <a:solidFill>
                  <a:srgbClr val="FFC000"/>
                </a:solidFill>
              </a:rPr>
              <a:t>SV = EV – PV</a:t>
            </a:r>
          </a:p>
          <a:p>
            <a:r>
              <a:rPr lang="en-US" dirty="0"/>
              <a:t>In our above example the schedule variance is:  SV = $2,000 – $3,000 = -$1,000</a:t>
            </a:r>
            <a:r>
              <a:rPr lang="en-US" dirty="0" smtClean="0"/>
              <a:t>.</a:t>
            </a:r>
            <a:endParaRPr lang="en-US" dirty="0"/>
          </a:p>
          <a:p>
            <a:r>
              <a:rPr lang="en-US" dirty="0"/>
              <a:t>A negative schedule variance means the task is behind schedule.  A positive schedule variance means it is ahead of schedule.  The amount can be compared to worker charge out rates or similar metrics to get an idea of how difficult it would be to recover.</a:t>
            </a:r>
            <a:endParaRPr lang="en-GB" dirty="0"/>
          </a:p>
        </p:txBody>
      </p:sp>
    </p:spTree>
    <p:extLst>
      <p:ext uri="{BB962C8B-B14F-4D97-AF65-F5344CB8AC3E}">
        <p14:creationId xmlns:p14="http://schemas.microsoft.com/office/powerpoint/2010/main" val="1355980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6. Calculate </a:t>
            </a:r>
            <a:r>
              <a:rPr lang="en-GB" dirty="0"/>
              <a:t>Cost Variance (CV)</a:t>
            </a:r>
          </a:p>
        </p:txBody>
      </p:sp>
      <p:sp>
        <p:nvSpPr>
          <p:cNvPr id="3" name="Content Placeholder 2"/>
          <p:cNvSpPr>
            <a:spLocks noGrp="1"/>
          </p:cNvSpPr>
          <p:nvPr>
            <p:ph idx="1"/>
          </p:nvPr>
        </p:nvSpPr>
        <p:spPr/>
        <p:txBody>
          <a:bodyPr>
            <a:normAutofit/>
          </a:bodyPr>
          <a:lstStyle/>
          <a:p>
            <a:r>
              <a:rPr lang="en-US" dirty="0"/>
              <a:t>The Cost Variance represents the cost status of the project</a:t>
            </a:r>
            <a:r>
              <a:rPr lang="en-US" dirty="0" smtClean="0"/>
              <a:t>.</a:t>
            </a:r>
            <a:endParaRPr lang="en-US" dirty="0"/>
          </a:p>
          <a:p>
            <a:pPr marL="0" indent="0" algn="ctr">
              <a:buNone/>
            </a:pPr>
            <a:r>
              <a:rPr lang="en-US" dirty="0">
                <a:solidFill>
                  <a:srgbClr val="FFC000"/>
                </a:solidFill>
              </a:rPr>
              <a:t>CV = EV – AC</a:t>
            </a:r>
          </a:p>
          <a:p>
            <a:r>
              <a:rPr lang="en-US" dirty="0"/>
              <a:t>In our above example the cost variance is:  CV = $2,000 – $1,500 = $500</a:t>
            </a:r>
            <a:r>
              <a:rPr lang="en-US" dirty="0" smtClean="0"/>
              <a:t>.</a:t>
            </a:r>
            <a:endParaRPr lang="en-US" dirty="0"/>
          </a:p>
          <a:p>
            <a:r>
              <a:rPr lang="en-US" dirty="0"/>
              <a:t>A negative cost variance means the task is over budget.  A positive cost variance means it is under budget</a:t>
            </a:r>
            <a:endParaRPr lang="en-GB" dirty="0"/>
          </a:p>
        </p:txBody>
      </p:sp>
    </p:spTree>
    <p:extLst>
      <p:ext uri="{BB962C8B-B14F-4D97-AF65-F5344CB8AC3E}">
        <p14:creationId xmlns:p14="http://schemas.microsoft.com/office/powerpoint/2010/main" val="26912214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134</TotalTime>
  <Words>1041</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MS Shell Dlg 2</vt:lpstr>
      <vt:lpstr>Wingdings</vt:lpstr>
      <vt:lpstr>Wingdings 3</vt:lpstr>
      <vt:lpstr>Madison</vt:lpstr>
      <vt:lpstr>Earned Value Analysis </vt:lpstr>
      <vt:lpstr>What is Earned Value Analysis?</vt:lpstr>
      <vt:lpstr>Steps to Performing EVA</vt:lpstr>
      <vt:lpstr>Determine Percent Complete</vt:lpstr>
      <vt:lpstr>2. Determine Planned Value (PV)</vt:lpstr>
      <vt:lpstr>3. Determine Earned Value (EV)</vt:lpstr>
      <vt:lpstr>4. Obtain Actual Cost</vt:lpstr>
      <vt:lpstr>5. Calculate Schedule Variance (SV)</vt:lpstr>
      <vt:lpstr>6. Calculate Cost Variance (CV)</vt:lpstr>
      <vt:lpstr>7. Calculate Other Status Indicators</vt:lpstr>
      <vt:lpstr>PowerPoint Presentation</vt:lpstr>
      <vt:lpstr>8. Compile the Results</vt:lpstr>
      <vt:lpstr>A Graphical Display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Earned Value Analysis</dc:title>
  <dc:creator>Windows User</dc:creator>
  <cp:lastModifiedBy>Windows User</cp:lastModifiedBy>
  <cp:revision>11</cp:revision>
  <dcterms:created xsi:type="dcterms:W3CDTF">2020-06-04T08:15:30Z</dcterms:created>
  <dcterms:modified xsi:type="dcterms:W3CDTF">2020-06-04T12:24:21Z</dcterms:modified>
</cp:coreProperties>
</file>