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0654" y="2054174"/>
            <a:ext cx="52812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heavy" dirty="0">
                <a:uFill>
                  <a:solidFill>
                    <a:srgbClr val="4E3A2F"/>
                  </a:solidFill>
                </a:uFill>
              </a:rPr>
              <a:t>CHRONIC RENAL</a:t>
            </a:r>
            <a:r>
              <a:rPr u="heavy" spc="-145" dirty="0">
                <a:uFill>
                  <a:solidFill>
                    <a:srgbClr val="4E3A2F"/>
                  </a:solidFill>
                </a:uFill>
              </a:rPr>
              <a:t> </a:t>
            </a:r>
            <a:r>
              <a:rPr u="heavy" spc="-25" dirty="0">
                <a:uFill>
                  <a:solidFill>
                    <a:srgbClr val="4E3A2F"/>
                  </a:solidFill>
                </a:uFill>
              </a:rPr>
              <a:t>FAILURE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3215767"/>
            <a:ext cx="7922895" cy="2868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DEFINITION</a:t>
            </a:r>
            <a:endParaRPr sz="2800">
              <a:latin typeface="Nimbus Sans L"/>
              <a:cs typeface="Nimbus Sans 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550">
              <a:latin typeface="Nimbus Sans L"/>
              <a:cs typeface="Nimbus Sans L"/>
            </a:endParaRPr>
          </a:p>
          <a:p>
            <a:pPr marL="355600" marR="5080">
              <a:lnSpc>
                <a:spcPct val="100000"/>
              </a:lnSpc>
              <a:tabLst>
                <a:tab pos="2983865" algn="l"/>
                <a:tab pos="3022600" algn="l"/>
                <a:tab pos="3495040" algn="l"/>
              </a:tabLst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CRF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OR</a:t>
            </a:r>
            <a:r>
              <a:rPr sz="2400" b="1" spc="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ESRD</a:t>
            </a:r>
            <a:r>
              <a:rPr sz="2400" b="1" spc="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IS	A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PROGRESSIVE,</a:t>
            </a:r>
            <a:r>
              <a:rPr sz="2400" b="1" spc="-15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IRREVERSIBLE  </a:t>
            </a: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DETERIORATION		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IN	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 FUNCTION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IN WHICH  </a:t>
            </a:r>
            <a:r>
              <a:rPr sz="2400" b="1" spc="-165" dirty="0">
                <a:solidFill>
                  <a:srgbClr val="4E3A2F"/>
                </a:solidFill>
                <a:latin typeface="DejaVu Sans"/>
                <a:cs typeface="DejaVu Sans"/>
              </a:rPr>
              <a:t>THE </a:t>
            </a:r>
            <a:r>
              <a:rPr sz="2400" b="1" spc="-180" dirty="0">
                <a:solidFill>
                  <a:srgbClr val="4E3A2F"/>
                </a:solidFill>
                <a:latin typeface="DejaVu Sans"/>
                <a:cs typeface="DejaVu Sans"/>
              </a:rPr>
              <a:t>BODY’S </a:t>
            </a:r>
            <a:r>
              <a:rPr sz="2400" b="1" spc="-155" dirty="0">
                <a:solidFill>
                  <a:srgbClr val="4E3A2F"/>
                </a:solidFill>
                <a:latin typeface="DejaVu Sans"/>
                <a:cs typeface="DejaVu Sans"/>
              </a:rPr>
              <a:t>ABILITY </a:t>
            </a:r>
            <a:r>
              <a:rPr sz="2400" b="1" spc="-204" dirty="0">
                <a:solidFill>
                  <a:srgbClr val="4E3A2F"/>
                </a:solidFill>
                <a:latin typeface="DejaVu Sans"/>
                <a:cs typeface="DejaVu Sans"/>
              </a:rPr>
              <a:t>TO </a:t>
            </a:r>
            <a:r>
              <a:rPr sz="2400" b="1" spc="-254" dirty="0">
                <a:solidFill>
                  <a:srgbClr val="4E3A2F"/>
                </a:solidFill>
                <a:latin typeface="DejaVu Sans"/>
                <a:cs typeface="DejaVu Sans"/>
              </a:rPr>
              <a:t>MAINTAIN </a:t>
            </a:r>
            <a:r>
              <a:rPr sz="2400" b="1" spc="-170" dirty="0">
                <a:solidFill>
                  <a:srgbClr val="4E3A2F"/>
                </a:solidFill>
                <a:latin typeface="DejaVu Sans"/>
                <a:cs typeface="DejaVu Sans"/>
              </a:rPr>
              <a:t>METABOLIC 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AND FLUID AND </a:t>
            </a:r>
            <a:r>
              <a:rPr sz="2400" b="1" spc="-25" dirty="0">
                <a:solidFill>
                  <a:srgbClr val="4E3A2F"/>
                </a:solidFill>
                <a:latin typeface="Nimbus Sans L"/>
                <a:cs typeface="Nimbus Sans L"/>
              </a:rPr>
              <a:t>ELECTROLYTE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BALANCE </a:t>
            </a: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FAILS  </a:t>
            </a:r>
            <a:r>
              <a:rPr sz="2400" b="1" spc="-25" dirty="0">
                <a:solidFill>
                  <a:srgbClr val="4E3A2F"/>
                </a:solidFill>
                <a:latin typeface="Nimbus Sans L"/>
                <a:cs typeface="Nimbus Sans L"/>
              </a:rPr>
              <a:t>RESULTING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IN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UREMIA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OR</a:t>
            </a:r>
            <a:r>
              <a:rPr sz="2400" b="1" spc="-1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AZOTEMIA</a:t>
            </a:r>
            <a:endParaRPr sz="24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3963" y="233172"/>
            <a:ext cx="684530" cy="163195"/>
            <a:chOff x="473963" y="233172"/>
            <a:chExt cx="684530" cy="163195"/>
          </a:xfrm>
        </p:grpSpPr>
        <p:sp>
          <p:nvSpPr>
            <p:cNvPr id="3" name="object 3"/>
            <p:cNvSpPr/>
            <p:nvPr/>
          </p:nvSpPr>
          <p:spPr>
            <a:xfrm>
              <a:off x="473963" y="233172"/>
              <a:ext cx="457199" cy="1630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1811" y="233172"/>
              <a:ext cx="376428" cy="1630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51892"/>
            <a:ext cx="5619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40" dirty="0">
                <a:solidFill>
                  <a:srgbClr val="5D3720"/>
                </a:solidFill>
                <a:latin typeface="DejaVu Sans"/>
                <a:cs typeface="DejaVu Sans"/>
              </a:rPr>
              <a:t>CONTD………</a:t>
            </a:r>
            <a:endParaRPr sz="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8839" y="457239"/>
            <a:ext cx="3253104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/>
              <a:t>-Pleural</a:t>
            </a:r>
            <a:r>
              <a:rPr spc="-114" dirty="0"/>
              <a:t> </a:t>
            </a:r>
            <a:r>
              <a:rPr dirty="0"/>
              <a:t>Effusion</a:t>
            </a: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/>
              <a:t>-Uremic</a:t>
            </a:r>
            <a:r>
              <a:rPr spc="-45" dirty="0"/>
              <a:t> </a:t>
            </a:r>
            <a:r>
              <a:rPr dirty="0"/>
              <a:t>Lung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627983"/>
            <a:ext cx="6042660" cy="41230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-Cough Reflex is</a:t>
            </a:r>
            <a:r>
              <a:rPr sz="3200" b="1" spc="-10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depressed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250" spc="1085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spc="-75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Cardio </a:t>
            </a:r>
            <a:r>
              <a:rPr sz="3200" b="1" spc="-25" dirty="0">
                <a:solidFill>
                  <a:srgbClr val="4E3A2F"/>
                </a:solidFill>
                <a:latin typeface="Nimbus Sans L"/>
                <a:cs typeface="Nimbus Sans L"/>
              </a:rPr>
              <a:t>Vascular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Changes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-HTN-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Leads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to</a:t>
            </a:r>
            <a:endParaRPr sz="3200">
              <a:latin typeface="Nimbus Sans L"/>
              <a:cs typeface="Nimbus Sans L"/>
            </a:endParaRPr>
          </a:p>
          <a:p>
            <a:pPr marL="2756535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-CHF</a:t>
            </a:r>
            <a:endParaRPr sz="3200">
              <a:latin typeface="Nimbus Sans L"/>
              <a:cs typeface="Nimbus Sans L"/>
            </a:endParaRPr>
          </a:p>
          <a:p>
            <a:pPr marL="2756535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-Retinopathy</a:t>
            </a:r>
            <a:endParaRPr sz="3200">
              <a:latin typeface="Nimbus Sans L"/>
              <a:cs typeface="Nimbus Sans L"/>
            </a:endParaRPr>
          </a:p>
          <a:p>
            <a:pPr marL="2756535">
              <a:lnSpc>
                <a:spcPct val="100000"/>
              </a:lnSpc>
              <a:spcBef>
                <a:spcPts val="76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-Encephalopathy</a:t>
            </a:r>
            <a:endParaRPr sz="3200">
              <a:latin typeface="Nimbus Sans L"/>
              <a:cs typeface="Nimbus Sans L"/>
            </a:endParaRPr>
          </a:p>
          <a:p>
            <a:pPr marL="2756535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-Nephropathy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344" y="275843"/>
            <a:ext cx="848994" cy="181610"/>
            <a:chOff x="466344" y="275843"/>
            <a:chExt cx="848994" cy="181610"/>
          </a:xfrm>
        </p:grpSpPr>
        <p:sp>
          <p:nvSpPr>
            <p:cNvPr id="3" name="object 3"/>
            <p:cNvSpPr/>
            <p:nvPr/>
          </p:nvSpPr>
          <p:spPr>
            <a:xfrm>
              <a:off x="466344" y="275843"/>
              <a:ext cx="507492" cy="1813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9244" y="275843"/>
              <a:ext cx="505968" cy="1813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2371"/>
            <a:ext cx="7099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70" dirty="0">
                <a:solidFill>
                  <a:srgbClr val="5D3720"/>
                </a:solidFill>
                <a:latin typeface="DejaVu Sans"/>
                <a:cs typeface="DejaVu Sans"/>
              </a:rPr>
              <a:t>CONTD…………</a:t>
            </a:r>
            <a:endParaRPr sz="9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8839" y="381039"/>
            <a:ext cx="3862704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/>
              <a:t>-Dysrhythmia</a:t>
            </a: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/>
              <a:t>-Peripheral</a:t>
            </a:r>
            <a:r>
              <a:rPr spc="-120" dirty="0"/>
              <a:t> </a:t>
            </a:r>
            <a:r>
              <a:rPr dirty="0"/>
              <a:t>Oedema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551783"/>
            <a:ext cx="5777865" cy="46107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R="1575435" algn="r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-Uremic</a:t>
            </a:r>
            <a:r>
              <a:rPr sz="3200" b="1" spc="-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Pericarditis</a:t>
            </a:r>
            <a:endParaRPr sz="3200">
              <a:latin typeface="Nimbus Sans L"/>
              <a:cs typeface="Nimbus Sans L"/>
            </a:endParaRPr>
          </a:p>
          <a:p>
            <a:pPr marR="1465580" algn="r">
              <a:lnSpc>
                <a:spcPct val="100000"/>
              </a:lnSpc>
              <a:spcBef>
                <a:spcPts val="770"/>
              </a:spcBef>
            </a:pPr>
            <a:r>
              <a:rPr sz="2250" spc="1085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spc="-160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Neurologic </a:t>
            </a:r>
            <a:r>
              <a:rPr sz="3200" b="1" spc="-180" dirty="0">
                <a:solidFill>
                  <a:srgbClr val="4E3A2F"/>
                </a:solidFill>
                <a:latin typeface="Nimbus Sans L"/>
                <a:cs typeface="Nimbus Sans L"/>
              </a:rPr>
              <a:t>Changes</a:t>
            </a:r>
            <a:endParaRPr sz="3200">
              <a:latin typeface="Nimbus Sans L"/>
              <a:cs typeface="Nimbus Sans 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</a:pPr>
            <a:r>
              <a:rPr sz="2250" spc="720" dirty="0">
                <a:solidFill>
                  <a:srgbClr val="EFA12D"/>
                </a:solidFill>
                <a:latin typeface="DejaVu Sans"/>
                <a:cs typeface="DejaVu Sans"/>
              </a:rPr>
              <a:t>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Manifestations</a:t>
            </a:r>
            <a:r>
              <a:rPr sz="3200" b="1" spc="-6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3200" b="1" spc="-130" dirty="0">
                <a:solidFill>
                  <a:srgbClr val="4E3A2F"/>
                </a:solidFill>
                <a:latin typeface="Nimbus Sans L"/>
                <a:cs typeface="Nimbus Sans L"/>
              </a:rPr>
              <a:t>peripheral 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neuropathy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-Burning</a:t>
            </a:r>
            <a:r>
              <a:rPr sz="3200" b="1" spc="-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feet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-Gait</a:t>
            </a:r>
            <a:r>
              <a:rPr sz="3200" b="1" spc="-5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changes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-Foot</a:t>
            </a:r>
            <a:r>
              <a:rPr sz="3200" b="1" spc="-5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drop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-Paraplegia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3963" y="271272"/>
            <a:ext cx="731520" cy="163195"/>
            <a:chOff x="473963" y="271272"/>
            <a:chExt cx="731520" cy="163195"/>
          </a:xfrm>
        </p:grpSpPr>
        <p:sp>
          <p:nvSpPr>
            <p:cNvPr id="3" name="object 3"/>
            <p:cNvSpPr/>
            <p:nvPr/>
          </p:nvSpPr>
          <p:spPr>
            <a:xfrm>
              <a:off x="473963" y="271272"/>
              <a:ext cx="457199" cy="1630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1811" y="271272"/>
              <a:ext cx="423672" cy="1630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9992"/>
            <a:ext cx="6096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25" dirty="0">
                <a:solidFill>
                  <a:srgbClr val="5D3720"/>
                </a:solidFill>
                <a:latin typeface="DejaVu Sans"/>
                <a:cs typeface="DejaVu Sans"/>
              </a:rPr>
              <a:t>CONTD………..</a:t>
            </a:r>
            <a:endParaRPr sz="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5940" y="381075"/>
            <a:ext cx="6007735" cy="10991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250" b="0" spc="720" dirty="0">
                <a:solidFill>
                  <a:srgbClr val="EFA12D"/>
                </a:solidFill>
                <a:latin typeface="DejaVu Sans"/>
                <a:cs typeface="DejaVu Sans"/>
              </a:rPr>
              <a:t> </a:t>
            </a:r>
            <a:r>
              <a:rPr spc="-5" dirty="0"/>
              <a:t>Features </a:t>
            </a:r>
            <a:r>
              <a:rPr dirty="0"/>
              <a:t>of CNS</a:t>
            </a:r>
            <a:r>
              <a:rPr spc="-555" dirty="0"/>
              <a:t> </a:t>
            </a:r>
            <a:r>
              <a:rPr spc="-110" dirty="0"/>
              <a:t>involvement</a:t>
            </a:r>
            <a:endParaRPr sz="2250">
              <a:latin typeface="DejaVu Sans"/>
              <a:cs typeface="DejaVu Sans"/>
            </a:endParaRPr>
          </a:p>
          <a:p>
            <a:pPr marL="355600">
              <a:lnSpc>
                <a:spcPct val="100000"/>
              </a:lnSpc>
              <a:spcBef>
                <a:spcPts val="384"/>
              </a:spcBef>
            </a:pPr>
            <a:r>
              <a:rPr spc="-5" dirty="0"/>
              <a:t>-Forgetfulness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454211"/>
            <a:ext cx="5372735" cy="43186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48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-Inability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to</a:t>
            </a:r>
            <a:r>
              <a:rPr sz="32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concentrate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39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-Short attention</a:t>
            </a:r>
            <a:r>
              <a:rPr sz="3200" b="1" spc="-114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span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384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-Impaired</a:t>
            </a:r>
            <a:r>
              <a:rPr sz="3200" b="1" spc="-4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reasoning</a:t>
            </a:r>
            <a:endParaRPr sz="32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lr>
                <a:srgbClr val="EFA12D"/>
              </a:buClr>
              <a:buSzPct val="70312"/>
              <a:buFont typeface="DejaVu Sans"/>
              <a:buChar char="•"/>
              <a:tabLst>
                <a:tab pos="354965" algn="l"/>
                <a:tab pos="355600" algn="l"/>
                <a:tab pos="371157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Mu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s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cu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l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os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k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el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e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tal	c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h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ang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e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39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-Osteomalacia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380"/>
              </a:spcBef>
              <a:tabLst>
                <a:tab pos="220281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-Osteitis	fibrosa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38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-Osteoporosis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39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-Oateosclerosis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344" y="275843"/>
            <a:ext cx="904240" cy="181610"/>
            <a:chOff x="466344" y="275843"/>
            <a:chExt cx="904240" cy="181610"/>
          </a:xfrm>
        </p:grpSpPr>
        <p:sp>
          <p:nvSpPr>
            <p:cNvPr id="3" name="object 3"/>
            <p:cNvSpPr/>
            <p:nvPr/>
          </p:nvSpPr>
          <p:spPr>
            <a:xfrm>
              <a:off x="466344" y="275843"/>
              <a:ext cx="507492" cy="1813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9244" y="275843"/>
              <a:ext cx="560832" cy="1813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2371"/>
            <a:ext cx="7645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0" dirty="0">
                <a:solidFill>
                  <a:srgbClr val="5D3720"/>
                </a:solidFill>
                <a:latin typeface="DejaVu Sans"/>
                <a:cs typeface="DejaVu Sans"/>
              </a:rPr>
              <a:t>CONTD…………..</a:t>
            </a:r>
            <a:endParaRPr sz="9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5940" y="457239"/>
            <a:ext cx="6816090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2250" b="0" spc="1085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b="0" spc="-95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dirty="0"/>
              <a:t>Integumentary Changes</a:t>
            </a:r>
            <a:endParaRPr sz="2250">
              <a:latin typeface="DejaVu Sans"/>
              <a:cs typeface="DejaVu Sans"/>
            </a:endParaRPr>
          </a:p>
          <a:p>
            <a:pPr marL="355600">
              <a:lnSpc>
                <a:spcPct val="100000"/>
              </a:lnSpc>
              <a:spcBef>
                <a:spcPts val="765"/>
              </a:spcBef>
            </a:pPr>
            <a:r>
              <a:rPr spc="-30" dirty="0"/>
              <a:t>-Yellow </a:t>
            </a:r>
            <a:r>
              <a:rPr dirty="0"/>
              <a:t>grey discoloration of</a:t>
            </a:r>
            <a:r>
              <a:rPr spc="-120" dirty="0"/>
              <a:t> </a:t>
            </a:r>
            <a:r>
              <a:rPr spc="-5" dirty="0"/>
              <a:t>skin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78839" y="1627983"/>
            <a:ext cx="6317615" cy="353758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-Pale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-Dry and</a:t>
            </a:r>
            <a:r>
              <a:rPr sz="3200" b="1" spc="-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scaly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-Pruritis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-Bruising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,Petechial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r>
              <a:rPr sz="3200" b="1" spc="-1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Purpura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-Hair is</a:t>
            </a:r>
            <a:r>
              <a:rPr sz="3200" b="1" spc="-5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brittle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-Nails are thin and</a:t>
            </a:r>
            <a:r>
              <a:rPr sz="3200" b="1" spc="-1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brittle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344" y="275843"/>
            <a:ext cx="876300" cy="181610"/>
            <a:chOff x="466344" y="275843"/>
            <a:chExt cx="876300" cy="181610"/>
          </a:xfrm>
        </p:grpSpPr>
        <p:sp>
          <p:nvSpPr>
            <p:cNvPr id="3" name="object 3"/>
            <p:cNvSpPr/>
            <p:nvPr/>
          </p:nvSpPr>
          <p:spPr>
            <a:xfrm>
              <a:off x="466344" y="275843"/>
              <a:ext cx="507492" cy="1813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9244" y="275843"/>
              <a:ext cx="533400" cy="1813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2371"/>
            <a:ext cx="737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5D3720"/>
                </a:solidFill>
                <a:latin typeface="DejaVu Sans"/>
                <a:cs typeface="DejaVu Sans"/>
              </a:rPr>
              <a:t>CONTD………….</a:t>
            </a:r>
            <a:endParaRPr sz="9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4519" y="388085"/>
            <a:ext cx="4518025" cy="103187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354965" algn="l"/>
              </a:tabLst>
            </a:pPr>
            <a:r>
              <a:rPr sz="2100" b="0" spc="-500" dirty="0">
                <a:solidFill>
                  <a:srgbClr val="EFA12D"/>
                </a:solidFill>
                <a:latin typeface="DejaVu Sans"/>
                <a:cs typeface="DejaVu Sans"/>
              </a:rPr>
              <a:t>	</a:t>
            </a:r>
            <a:r>
              <a:rPr sz="3000" dirty="0"/>
              <a:t>Reproductive</a:t>
            </a:r>
            <a:r>
              <a:rPr sz="3000" spc="-100" dirty="0"/>
              <a:t> </a:t>
            </a:r>
            <a:r>
              <a:rPr sz="3000" dirty="0"/>
              <a:t>Changes</a:t>
            </a:r>
            <a:endParaRPr sz="30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tabLst>
                <a:tab pos="354965" algn="l"/>
              </a:tabLst>
            </a:pPr>
            <a:r>
              <a:rPr sz="2100" b="0" spc="680" dirty="0">
                <a:solidFill>
                  <a:srgbClr val="EFA12D"/>
                </a:solidFill>
                <a:latin typeface="DejaVu Sans"/>
                <a:cs typeface="DejaVu Sans"/>
              </a:rPr>
              <a:t>	</a:t>
            </a:r>
            <a:r>
              <a:rPr sz="3000" spc="-10" dirty="0"/>
              <a:t>Women</a:t>
            </a:r>
            <a:endParaRPr sz="30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4519" y="1393825"/>
            <a:ext cx="5122545" cy="45535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459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-Menstrual</a:t>
            </a:r>
            <a:r>
              <a:rPr sz="30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irregularities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5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-Infertility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0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-Decreased</a:t>
            </a:r>
            <a:r>
              <a:rPr sz="3000" b="1" spc="-4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libido</a:t>
            </a:r>
            <a:endParaRPr sz="30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  <a:tabLst>
                <a:tab pos="354965" algn="l"/>
              </a:tabLst>
            </a:pPr>
            <a:r>
              <a:rPr sz="2100" spc="680" dirty="0">
                <a:solidFill>
                  <a:srgbClr val="EFA12D"/>
                </a:solidFill>
                <a:latin typeface="DejaVu Sans"/>
                <a:cs typeface="DejaVu Sans"/>
              </a:rPr>
              <a:t>	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Men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0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-Impotence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0"/>
              </a:spcBef>
            </a:pPr>
            <a:r>
              <a:rPr sz="3000" b="1" spc="-25" dirty="0">
                <a:solidFill>
                  <a:srgbClr val="4E3A2F"/>
                </a:solidFill>
                <a:latin typeface="Nimbus Sans L"/>
                <a:cs typeface="Nimbus Sans L"/>
              </a:rPr>
              <a:t>-Testicular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atrophy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0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-Oligospermia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0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-Decreased</a:t>
            </a:r>
            <a:r>
              <a:rPr sz="3000" b="1" spc="-4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libido</a:t>
            </a:r>
            <a:endParaRPr sz="3000">
              <a:latin typeface="Nimbus Sans L"/>
              <a:cs typeface="Nimbus Sans L"/>
            </a:endParaRPr>
          </a:p>
          <a:p>
            <a:pPr marL="354965">
              <a:lnSpc>
                <a:spcPct val="100000"/>
              </a:lnSpc>
              <a:spcBef>
                <a:spcPts val="365"/>
              </a:spcBef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-Decreased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sperm</a:t>
            </a:r>
            <a:r>
              <a:rPr sz="3000" b="1" spc="-10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motility</a:t>
            </a:r>
            <a:endParaRPr sz="30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344" y="275843"/>
            <a:ext cx="848994" cy="181610"/>
            <a:chOff x="466344" y="275843"/>
            <a:chExt cx="848994" cy="181610"/>
          </a:xfrm>
        </p:grpSpPr>
        <p:sp>
          <p:nvSpPr>
            <p:cNvPr id="3" name="object 3"/>
            <p:cNvSpPr/>
            <p:nvPr/>
          </p:nvSpPr>
          <p:spPr>
            <a:xfrm>
              <a:off x="466344" y="275843"/>
              <a:ext cx="507492" cy="1813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9244" y="275843"/>
              <a:ext cx="505968" cy="1813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2371"/>
            <a:ext cx="7099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70" dirty="0">
                <a:solidFill>
                  <a:srgbClr val="5D3720"/>
                </a:solidFill>
                <a:latin typeface="DejaVu Sans"/>
                <a:cs typeface="DejaVu Sans"/>
              </a:rPr>
              <a:t>CONTD…………</a:t>
            </a:r>
            <a:endParaRPr sz="9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5940" y="381039"/>
            <a:ext cx="4180840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2250" b="0" spc="1080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b="0" spc="-135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dirty="0"/>
              <a:t>Endocrine </a:t>
            </a:r>
            <a:r>
              <a:rPr spc="-185" dirty="0"/>
              <a:t>Changes</a:t>
            </a:r>
            <a:endParaRPr sz="2250">
              <a:latin typeface="DejaVu Sans"/>
              <a:cs typeface="DejaVu Sans"/>
            </a:endParaRPr>
          </a:p>
          <a:p>
            <a:pPr marL="355600">
              <a:lnSpc>
                <a:spcPct val="100000"/>
              </a:lnSpc>
              <a:spcBef>
                <a:spcPts val="765"/>
              </a:spcBef>
            </a:pPr>
            <a:r>
              <a:rPr spc="-5" dirty="0"/>
              <a:t>-Hypothyroidism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551783"/>
            <a:ext cx="6972934" cy="392747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-Increased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GH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prolactin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250" spc="1085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spc="-80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Immunologic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changes</a:t>
            </a:r>
            <a:endParaRPr sz="3200">
              <a:latin typeface="Nimbus Sans L"/>
              <a:cs typeface="Nimbus Sans L"/>
            </a:endParaRPr>
          </a:p>
          <a:p>
            <a:pPr marL="355600" marR="521334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-Depression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human</a:t>
            </a:r>
            <a:r>
              <a:rPr sz="3200" b="1" spc="-10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antibody  formation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-Decreased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function of</a:t>
            </a:r>
            <a:r>
              <a:rPr sz="3200" b="1" spc="-114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leukocytes</a:t>
            </a:r>
            <a:endParaRPr sz="3200">
              <a:latin typeface="Nimbus Sans L"/>
              <a:cs typeface="Nimbus Sans L"/>
            </a:endParaRPr>
          </a:p>
          <a:p>
            <a:pPr marL="355600" marR="203327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Depression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of</a:t>
            </a:r>
            <a:r>
              <a:rPr sz="3200" b="1" spc="-8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delayed  hypersensitivity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344" y="275843"/>
            <a:ext cx="818515" cy="181610"/>
            <a:chOff x="466344" y="275843"/>
            <a:chExt cx="818515" cy="181610"/>
          </a:xfrm>
        </p:grpSpPr>
        <p:sp>
          <p:nvSpPr>
            <p:cNvPr id="3" name="object 3"/>
            <p:cNvSpPr/>
            <p:nvPr/>
          </p:nvSpPr>
          <p:spPr>
            <a:xfrm>
              <a:off x="466344" y="275843"/>
              <a:ext cx="507492" cy="1813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9244" y="275843"/>
              <a:ext cx="475488" cy="1813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2371"/>
            <a:ext cx="6794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45" dirty="0">
                <a:solidFill>
                  <a:srgbClr val="5D3720"/>
                </a:solidFill>
                <a:latin typeface="DejaVu Sans"/>
                <a:cs typeface="DejaVu Sans"/>
              </a:rPr>
              <a:t>CONTD………..</a:t>
            </a:r>
            <a:endParaRPr sz="9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5940" y="381039"/>
            <a:ext cx="7426959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2250" b="0" spc="1080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b="0" spc="-55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pc="-5" dirty="0"/>
              <a:t>Psychosocial </a:t>
            </a:r>
            <a:r>
              <a:rPr dirty="0"/>
              <a:t>Changes</a:t>
            </a:r>
            <a:endParaRPr sz="2250">
              <a:latin typeface="DejaVu Sans"/>
              <a:cs typeface="DejaVu Sans"/>
            </a:endParaRPr>
          </a:p>
          <a:p>
            <a:pPr marL="355600">
              <a:lnSpc>
                <a:spcPct val="100000"/>
              </a:lnSpc>
              <a:spcBef>
                <a:spcPts val="765"/>
              </a:spcBef>
            </a:pPr>
            <a:r>
              <a:rPr spc="-5" dirty="0"/>
              <a:t>-Personality </a:t>
            </a:r>
            <a:r>
              <a:rPr dirty="0"/>
              <a:t>and </a:t>
            </a:r>
            <a:r>
              <a:rPr spc="-5" dirty="0"/>
              <a:t>behavioral</a:t>
            </a:r>
            <a:r>
              <a:rPr spc="-90" dirty="0"/>
              <a:t> </a:t>
            </a:r>
            <a:r>
              <a:rPr dirty="0"/>
              <a:t>changes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78839" y="1551783"/>
            <a:ext cx="6407150" cy="29521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-Withdrawal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-Depression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-Anxiety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-Decreased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ability to</a:t>
            </a:r>
            <a:r>
              <a:rPr sz="3200" b="1" spc="-8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concentrate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-Solved mental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activity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1258"/>
            <a:ext cx="6322060" cy="46355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DIAGNOSTIC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STUDIES</a:t>
            </a:r>
            <a:endParaRPr sz="28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EFA12D"/>
              </a:buClr>
              <a:buSzPct val="69642"/>
              <a:buFont typeface="DejaVu Sans"/>
              <a:buChar char="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History and physical</a:t>
            </a:r>
            <a:r>
              <a:rPr sz="2800" b="1" spc="4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examination</a:t>
            </a:r>
            <a:endParaRPr sz="28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EFA12D"/>
              </a:buClr>
              <a:buSzPct val="69642"/>
              <a:buFont typeface="DejaVu Sans"/>
              <a:buChar char="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Routine lab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measurements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2058670" algn="l"/>
              </a:tabLst>
            </a:pP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BUN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Serum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Creatinine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Serum</a:t>
            </a:r>
            <a:r>
              <a:rPr sz="2800" b="1" spc="-1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Electrolytes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Hematocrit and Hb</a:t>
            </a:r>
            <a:r>
              <a:rPr sz="2800" b="1" spc="-1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levels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Urine</a:t>
            </a:r>
            <a:r>
              <a:rPr sz="2800" b="1" spc="-1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Analysis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Urine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Culture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19123"/>
            <a:ext cx="7426325" cy="258699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lr>
                <a:srgbClr val="EFA12D"/>
              </a:buClr>
              <a:buSzPct val="69642"/>
              <a:buFont typeface="DejaVu Sans"/>
              <a:buChar char="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Identification of Reversible Renal</a:t>
            </a:r>
            <a:r>
              <a:rPr sz="2800" b="1" spc="9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Disease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Ultrasound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Scan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 T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Scan</a:t>
            </a:r>
            <a:endParaRPr sz="2800">
              <a:latin typeface="Nimbus Sans L"/>
              <a:cs typeface="Nimbus Sans L"/>
            </a:endParaRPr>
          </a:p>
          <a:p>
            <a:pPr marL="2058035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20586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Biopsy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8085"/>
            <a:ext cx="7985125" cy="54679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MANAGEMENT</a:t>
            </a:r>
            <a:endParaRPr sz="3000">
              <a:latin typeface="Nimbus Sans L"/>
              <a:cs typeface="Nimbus Sans L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Clr>
                <a:srgbClr val="EFA12D"/>
              </a:buClr>
              <a:buSzPct val="70000"/>
              <a:buAutoNum type="arabicParenR"/>
              <a:tabLst>
                <a:tab pos="527685" algn="l"/>
                <a:tab pos="528320" algn="l"/>
              </a:tabLst>
            </a:pP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Preserve the renal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function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r>
              <a:rPr sz="3000" b="1" spc="-4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dialysis</a:t>
            </a:r>
            <a:endParaRPr sz="3000">
              <a:latin typeface="Nimbus Sans L"/>
              <a:cs typeface="Nimbus Sans L"/>
            </a:endParaRPr>
          </a:p>
          <a:p>
            <a:pPr marL="1158875" lvl="1" indent="-232410">
              <a:lnSpc>
                <a:spcPct val="100000"/>
              </a:lnSpc>
              <a:spcBef>
                <a:spcPts val="360"/>
              </a:spcBef>
              <a:buChar char="-"/>
              <a:tabLst>
                <a:tab pos="1159510" algn="l"/>
              </a:tabLst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Controlling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the disease process.</a:t>
            </a:r>
            <a:endParaRPr sz="3000">
              <a:latin typeface="Nimbus Sans L"/>
              <a:cs typeface="Nimbus Sans L"/>
            </a:endParaRPr>
          </a:p>
          <a:p>
            <a:pPr marL="1243965" marR="5080" lvl="1" indent="-317500">
              <a:lnSpc>
                <a:spcPts val="3240"/>
              </a:lnSpc>
              <a:spcBef>
                <a:spcPts val="770"/>
              </a:spcBef>
              <a:buChar char="-"/>
              <a:tabLst>
                <a:tab pos="1159510" algn="l"/>
              </a:tabLst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Controlling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BP by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diet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control,</a:t>
            </a:r>
            <a:r>
              <a:rPr sz="3000" b="1" spc="-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weight 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control and</a:t>
            </a:r>
            <a:r>
              <a:rPr sz="30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medication.</a:t>
            </a:r>
            <a:endParaRPr sz="3000">
              <a:latin typeface="Nimbus Sans L"/>
              <a:cs typeface="Nimbus Sans L"/>
            </a:endParaRPr>
          </a:p>
          <a:p>
            <a:pPr marL="1158875" lvl="1" indent="-232410">
              <a:lnSpc>
                <a:spcPct val="100000"/>
              </a:lnSpc>
              <a:spcBef>
                <a:spcPts val="315"/>
              </a:spcBef>
              <a:buChar char="-"/>
              <a:tabLst>
                <a:tab pos="1159510" algn="l"/>
              </a:tabLst>
            </a:pP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Reducing dietary protein</a:t>
            </a:r>
            <a:r>
              <a:rPr sz="3000" b="1" spc="-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intake.</a:t>
            </a:r>
            <a:endParaRPr sz="3000">
              <a:latin typeface="Nimbus Sans L"/>
              <a:cs typeface="Nimbus Sans L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Clr>
                <a:srgbClr val="EFA12D"/>
              </a:buClr>
              <a:buSzPct val="70000"/>
              <a:buAutoNum type="arabicParenR"/>
              <a:tabLst>
                <a:tab pos="527685" algn="l"/>
                <a:tab pos="528320" algn="l"/>
              </a:tabLst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Alleviate extra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renal</a:t>
            </a:r>
            <a:r>
              <a:rPr sz="30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manifestations.</a:t>
            </a:r>
            <a:endParaRPr sz="3000">
              <a:latin typeface="Nimbus Sans L"/>
              <a:cs typeface="Nimbus Sans L"/>
            </a:endParaRPr>
          </a:p>
          <a:p>
            <a:pPr marL="971550" indent="-443865">
              <a:lnSpc>
                <a:spcPct val="100000"/>
              </a:lnSpc>
              <a:spcBef>
                <a:spcPts val="360"/>
              </a:spcBef>
              <a:buAutoNum type="alphaLcParenR"/>
              <a:tabLst>
                <a:tab pos="971550" algn="l"/>
              </a:tabLst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Pruritis</a:t>
            </a:r>
            <a:endParaRPr sz="3000">
              <a:latin typeface="Nimbus Sans L"/>
              <a:cs typeface="Nimbus Sans L"/>
            </a:endParaRPr>
          </a:p>
          <a:p>
            <a:pPr marL="1158875" lvl="1" indent="-232410">
              <a:lnSpc>
                <a:spcPct val="100000"/>
              </a:lnSpc>
              <a:spcBef>
                <a:spcPts val="360"/>
              </a:spcBef>
              <a:buChar char="-"/>
              <a:tabLst>
                <a:tab pos="1159510" algn="l"/>
              </a:tabLst>
            </a:pPr>
            <a:r>
              <a:rPr sz="3000" b="1" spc="-35" dirty="0">
                <a:solidFill>
                  <a:srgbClr val="4E3A2F"/>
                </a:solidFill>
                <a:latin typeface="Nimbus Sans L"/>
                <a:cs typeface="Nimbus Sans L"/>
              </a:rPr>
              <a:t>Topical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emollient </a:t>
            </a: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r>
              <a:rPr sz="3000" b="1" spc="6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lotion.</a:t>
            </a:r>
            <a:endParaRPr sz="3000">
              <a:latin typeface="Nimbus Sans L"/>
              <a:cs typeface="Nimbus Sans L"/>
            </a:endParaRPr>
          </a:p>
          <a:p>
            <a:pPr marL="1144905" lvl="1" indent="-218440">
              <a:lnSpc>
                <a:spcPct val="100000"/>
              </a:lnSpc>
              <a:spcBef>
                <a:spcPts val="360"/>
              </a:spcBef>
              <a:buChar char="-"/>
              <a:tabLst>
                <a:tab pos="1145540" algn="l"/>
              </a:tabLst>
            </a:pP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Antihistamine.</a:t>
            </a:r>
            <a:endParaRPr sz="3000">
              <a:latin typeface="Nimbus Sans L"/>
              <a:cs typeface="Nimbus Sans L"/>
            </a:endParaRPr>
          </a:p>
          <a:p>
            <a:pPr marL="1158875" lvl="1" indent="-232410">
              <a:lnSpc>
                <a:spcPct val="100000"/>
              </a:lnSpc>
              <a:spcBef>
                <a:spcPts val="365"/>
              </a:spcBef>
              <a:buChar char="-"/>
              <a:tabLst>
                <a:tab pos="1159510" algn="l"/>
              </a:tabLst>
            </a:pPr>
            <a:r>
              <a:rPr sz="3000" b="1" dirty="0">
                <a:solidFill>
                  <a:srgbClr val="4E3A2F"/>
                </a:solidFill>
                <a:latin typeface="Nimbus Sans L"/>
                <a:cs typeface="Nimbus Sans L"/>
              </a:rPr>
              <a:t>IV</a:t>
            </a:r>
            <a:r>
              <a:rPr sz="3000" b="1" spc="-5" dirty="0">
                <a:solidFill>
                  <a:srgbClr val="4E3A2F"/>
                </a:solidFill>
                <a:latin typeface="Nimbus Sans L"/>
                <a:cs typeface="Nimbus Sans L"/>
              </a:rPr>
              <a:t> Lidocaine</a:t>
            </a:r>
            <a:endParaRPr sz="30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22121"/>
            <a:ext cx="506984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ETIOLOGY AND RISK</a:t>
            </a:r>
            <a:r>
              <a:rPr sz="2600" spc="-235" dirty="0"/>
              <a:t> </a:t>
            </a:r>
            <a:r>
              <a:rPr sz="2600" spc="-25" dirty="0"/>
              <a:t>FACTORS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535940" y="1516126"/>
            <a:ext cx="606742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DECREASED RENAL BLOOD FLOW</a:t>
            </a:r>
            <a:endParaRPr sz="24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SYSTEMIC</a:t>
            </a: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DISEASES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-DIABETES MELLITUS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-HYPERTENSION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-SLE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35" dirty="0">
                <a:solidFill>
                  <a:srgbClr val="4E3A2F"/>
                </a:solidFill>
                <a:latin typeface="Nimbus Sans L"/>
                <a:cs typeface="Nimbus Sans L"/>
              </a:rPr>
              <a:t>-POLYARTERITIS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-SICKLE CELL</a:t>
            </a:r>
            <a:r>
              <a:rPr sz="2400" b="1" spc="-6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DISEASE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-AMYLOIDOSIS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-C\C</a:t>
            </a:r>
            <a:r>
              <a:rPr sz="2400" b="1" spc="-4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GIOMERULONEPHRITIS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-PYELONEPHRITIS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</a:pPr>
            <a:r>
              <a:rPr sz="2400" b="1" spc="-10" dirty="0">
                <a:solidFill>
                  <a:srgbClr val="4E3A2F"/>
                </a:solidFill>
                <a:latin typeface="Nimbus Sans L"/>
                <a:cs typeface="Nimbus Sans L"/>
              </a:rPr>
              <a:t>-ARF</a:t>
            </a:r>
            <a:endParaRPr sz="24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594" y="381039"/>
            <a:ext cx="6397625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b)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Neurological</a:t>
            </a:r>
            <a:r>
              <a:rPr sz="3200" b="1" spc="-6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manifestations.</a:t>
            </a:r>
            <a:endParaRPr sz="3200">
              <a:latin typeface="Nimbus Sans L"/>
              <a:cs typeface="Nimbus Sans L"/>
            </a:endParaRPr>
          </a:p>
          <a:p>
            <a:pPr marL="9271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 Safety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measures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to</a:t>
            </a:r>
            <a:r>
              <a:rPr sz="3200" b="1" spc="-9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protect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551177"/>
            <a:ext cx="9296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from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4994" y="1454247"/>
            <a:ext cx="3530600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63650">
              <a:lnSpc>
                <a:spcPct val="100000"/>
              </a:lnSpc>
              <a:spcBef>
                <a:spcPts val="865"/>
              </a:spcBef>
            </a:pPr>
            <a:r>
              <a:rPr sz="3200" b="1" spc="-35" dirty="0">
                <a:solidFill>
                  <a:srgbClr val="4E3A2F"/>
                </a:solidFill>
                <a:latin typeface="Nimbus Sans L"/>
                <a:cs typeface="Nimbus Sans L"/>
              </a:rPr>
              <a:t>injury.</a:t>
            </a:r>
            <a:endParaRPr sz="3200">
              <a:latin typeface="Nimbus Sans L"/>
              <a:cs typeface="Nimbus Sans L"/>
            </a:endParaRPr>
          </a:p>
          <a:p>
            <a:pPr marL="243840" indent="-231775">
              <a:lnSpc>
                <a:spcPct val="100000"/>
              </a:lnSpc>
              <a:spcBef>
                <a:spcPts val="770"/>
              </a:spcBef>
              <a:buChar char="-"/>
              <a:tabLst>
                <a:tab pos="24447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Anticonvulsants.</a:t>
            </a:r>
            <a:endParaRPr sz="3200">
              <a:latin typeface="Nimbus Sans L"/>
              <a:cs typeface="Nimbus Sans L"/>
            </a:endParaRPr>
          </a:p>
          <a:p>
            <a:pPr marL="257810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25844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Sedatives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3210403"/>
            <a:ext cx="6055995" cy="11963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c) Hematologic</a:t>
            </a:r>
            <a:r>
              <a:rPr sz="3200" b="1" spc="-9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changes.</a:t>
            </a:r>
            <a:endParaRPr sz="3200">
              <a:latin typeface="Nimbus Sans L"/>
              <a:cs typeface="Nimbus Sans L"/>
            </a:endParaRPr>
          </a:p>
          <a:p>
            <a:pPr marL="9271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 Therapy with epoetin</a:t>
            </a:r>
            <a:r>
              <a:rPr sz="3200" b="1" spc="-204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alfa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4380357"/>
            <a:ext cx="102044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three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5453583"/>
            <a:ext cx="7493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4994" y="4283430"/>
            <a:ext cx="6017260" cy="16840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6365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times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week</a:t>
            </a:r>
            <a:endParaRPr sz="3200">
              <a:latin typeface="Nimbus Sans L"/>
              <a:cs typeface="Nimbus Sans L"/>
            </a:endParaRPr>
          </a:p>
          <a:p>
            <a:pPr marL="1263650" marR="5080" indent="-1251585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</a:t>
            </a:r>
            <a:r>
              <a:rPr sz="3200" b="1" spc="-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sup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p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le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m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ent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a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l</a:t>
            </a:r>
            <a:r>
              <a:rPr sz="3200" b="1" spc="-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iron,</a:t>
            </a:r>
            <a:r>
              <a:rPr sz="3200" b="1" spc="-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vit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a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min</a:t>
            </a:r>
            <a:r>
              <a:rPr sz="3200" b="1" spc="-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10" dirty="0">
                <a:solidFill>
                  <a:srgbClr val="4E3A2F"/>
                </a:solidFill>
                <a:latin typeface="Nimbus Sans L"/>
                <a:cs typeface="Nimbus Sans L"/>
              </a:rPr>
              <a:t>B</a:t>
            </a:r>
            <a:r>
              <a:rPr sz="1400" b="1" spc="-5" dirty="0">
                <a:solidFill>
                  <a:srgbClr val="4E3A2F"/>
                </a:solidFill>
                <a:latin typeface="Nimbus Sans L"/>
                <a:cs typeface="Nimbus Sans L"/>
              </a:rPr>
              <a:t>12 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folic</a:t>
            </a:r>
            <a:r>
              <a:rPr sz="3200" b="1" spc="-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acid.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03806"/>
            <a:ext cx="5314315" cy="23679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69"/>
              </a:spcBef>
              <a:buClr>
                <a:srgbClr val="EFA12D"/>
              </a:buClr>
              <a:buSzPct val="70312"/>
              <a:buAutoNum type="arabicParenR" startAt="3"/>
              <a:tabLst>
                <a:tab pos="527685" algn="l"/>
                <a:tab pos="528320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Improve body</a:t>
            </a:r>
            <a:r>
              <a:rPr sz="3200" b="1" spc="-10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30" dirty="0">
                <a:solidFill>
                  <a:srgbClr val="4E3A2F"/>
                </a:solidFill>
                <a:latin typeface="Nimbus Sans L"/>
                <a:cs typeface="Nimbus Sans L"/>
              </a:rPr>
              <a:t>chemistry.</a:t>
            </a:r>
            <a:endParaRPr sz="3200">
              <a:latin typeface="Nimbus Sans L"/>
              <a:cs typeface="Nimbus Sans L"/>
            </a:endParaRPr>
          </a:p>
          <a:p>
            <a:pPr marL="998855" lvl="1" indent="-471805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999490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Dialysis</a:t>
            </a:r>
            <a:endParaRPr sz="3200">
              <a:latin typeface="Nimbus Sans L"/>
              <a:cs typeface="Nimbus Sans L"/>
            </a:endParaRPr>
          </a:p>
          <a:p>
            <a:pPr marL="1021080" lvl="1" indent="-494030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102171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Medications</a:t>
            </a:r>
            <a:endParaRPr sz="3200">
              <a:latin typeface="Nimbus Sans L"/>
              <a:cs typeface="Nimbus Sans L"/>
            </a:endParaRPr>
          </a:p>
          <a:p>
            <a:pPr marL="998855" lvl="1" indent="-471170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99885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Diet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1075"/>
            <a:ext cx="6349365" cy="529399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484"/>
              </a:spcBef>
              <a:buClr>
                <a:srgbClr val="EFA12D"/>
              </a:buClr>
              <a:buSzPct val="70312"/>
              <a:buAutoNum type="alphaLcParenR"/>
              <a:tabLst>
                <a:tab pos="527685" algn="l"/>
                <a:tab pos="528320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Dialysis</a:t>
            </a:r>
            <a:endParaRPr sz="3200">
              <a:latin typeface="Nimbus Sans L"/>
              <a:cs typeface="Nimbus Sans L"/>
            </a:endParaRPr>
          </a:p>
          <a:p>
            <a:pPr marL="773430" lvl="1" indent="-245745">
              <a:lnSpc>
                <a:spcPct val="100000"/>
              </a:lnSpc>
              <a:spcBef>
                <a:spcPts val="384"/>
              </a:spcBef>
              <a:buChar char="-"/>
              <a:tabLst>
                <a:tab pos="773430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Peritoneal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dialysis</a:t>
            </a:r>
            <a:endParaRPr sz="3200">
              <a:latin typeface="Nimbus Sans L"/>
              <a:cs typeface="Nimbus Sans L"/>
            </a:endParaRPr>
          </a:p>
          <a:p>
            <a:pPr marL="773430" lvl="1" indent="-245745">
              <a:lnSpc>
                <a:spcPct val="100000"/>
              </a:lnSpc>
              <a:spcBef>
                <a:spcPts val="380"/>
              </a:spcBef>
              <a:buChar char="-"/>
              <a:tabLst>
                <a:tab pos="773430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Hemodialysis</a:t>
            </a:r>
            <a:endParaRPr sz="3200">
              <a:latin typeface="Nimbus Sans L"/>
              <a:cs typeface="Nimbus Sans L"/>
            </a:endParaRPr>
          </a:p>
          <a:p>
            <a:pPr marL="506095" indent="-494030">
              <a:lnSpc>
                <a:spcPct val="100000"/>
              </a:lnSpc>
              <a:spcBef>
                <a:spcPts val="390"/>
              </a:spcBef>
              <a:buAutoNum type="alphaLcParenR"/>
              <a:tabLst>
                <a:tab pos="506730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Medications</a:t>
            </a:r>
            <a:endParaRPr sz="3200">
              <a:latin typeface="Nimbus Sans L"/>
              <a:cs typeface="Nimbus Sans L"/>
            </a:endParaRPr>
          </a:p>
          <a:p>
            <a:pPr marL="797560" indent="-270510">
              <a:lnSpc>
                <a:spcPct val="100000"/>
              </a:lnSpc>
              <a:spcBef>
                <a:spcPts val="384"/>
              </a:spcBef>
              <a:buChar char="*"/>
              <a:tabLst>
                <a:tab pos="79819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Hyperkalemia</a:t>
            </a:r>
            <a:endParaRPr sz="3200">
              <a:latin typeface="Nimbus Sans L"/>
              <a:cs typeface="Nimbus Sans L"/>
            </a:endParaRPr>
          </a:p>
          <a:p>
            <a:pPr marL="1172210" lvl="1" indent="-245745">
              <a:lnSpc>
                <a:spcPct val="100000"/>
              </a:lnSpc>
              <a:spcBef>
                <a:spcPts val="380"/>
              </a:spcBef>
              <a:buChar char="-"/>
              <a:tabLst>
                <a:tab pos="11728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Insulin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administration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</a:t>
            </a:r>
            <a:r>
              <a:rPr sz="3200" b="1" spc="-320" dirty="0">
                <a:solidFill>
                  <a:srgbClr val="4E3A2F"/>
                </a:solidFill>
                <a:latin typeface="DejaVu Sans"/>
                <a:cs typeface="DejaVu Sans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I/V</a:t>
            </a:r>
            <a:endParaRPr sz="3200">
              <a:latin typeface="Nimbus Sans L"/>
              <a:cs typeface="Nimbus Sans L"/>
            </a:endParaRPr>
          </a:p>
          <a:p>
            <a:pPr marL="1172210" lvl="1" indent="-245745">
              <a:lnSpc>
                <a:spcPct val="100000"/>
              </a:lnSpc>
              <a:spcBef>
                <a:spcPts val="390"/>
              </a:spcBef>
              <a:buChar char="-"/>
              <a:tabLst>
                <a:tab pos="11728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Sodium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bicarbonate</a:t>
            </a:r>
            <a:endParaRPr sz="3200">
              <a:latin typeface="Nimbus Sans L"/>
              <a:cs typeface="Nimbus Sans L"/>
            </a:endParaRPr>
          </a:p>
          <a:p>
            <a:pPr marL="1172210" lvl="1" indent="-245745">
              <a:lnSpc>
                <a:spcPct val="100000"/>
              </a:lnSpc>
              <a:spcBef>
                <a:spcPts val="380"/>
              </a:spcBef>
              <a:buChar char="-"/>
              <a:tabLst>
                <a:tab pos="11728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Calcium Gluconate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</a:t>
            </a:r>
            <a:r>
              <a:rPr sz="3200" b="1" spc="-325" dirty="0">
                <a:solidFill>
                  <a:srgbClr val="4E3A2F"/>
                </a:solidFill>
                <a:latin typeface="DejaVu Sans"/>
                <a:cs typeface="DejaVu Sans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I/V</a:t>
            </a:r>
            <a:endParaRPr sz="3200">
              <a:latin typeface="Nimbus Sans L"/>
              <a:cs typeface="Nimbus Sans L"/>
            </a:endParaRPr>
          </a:p>
          <a:p>
            <a:pPr marL="527685" marR="1510030" lvl="1" indent="398780">
              <a:lnSpc>
                <a:spcPts val="3460"/>
              </a:lnSpc>
              <a:spcBef>
                <a:spcPts val="820"/>
              </a:spcBef>
              <a:buChar char="-"/>
              <a:tabLst>
                <a:tab pos="11728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Sodium</a:t>
            </a:r>
            <a:r>
              <a:rPr sz="32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polystrene  sulfonate(Kayexalate)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594" y="966571"/>
            <a:ext cx="6703059" cy="41230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81940" indent="-269875">
              <a:lnSpc>
                <a:spcPct val="100000"/>
              </a:lnSpc>
              <a:spcBef>
                <a:spcPts val="865"/>
              </a:spcBef>
              <a:buChar char="*"/>
              <a:tabLst>
                <a:tab pos="28257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Hypertension</a:t>
            </a:r>
            <a:endParaRPr sz="3200">
              <a:latin typeface="Nimbus Sans L"/>
              <a:cs typeface="Nimbus Sans L"/>
            </a:endParaRPr>
          </a:p>
          <a:p>
            <a:pPr marL="1172210" lvl="1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11728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Sodium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and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fluid</a:t>
            </a:r>
            <a:r>
              <a:rPr sz="3200" b="1" spc="-1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restriction</a:t>
            </a:r>
            <a:endParaRPr sz="3200">
              <a:latin typeface="Nimbus Sans L"/>
              <a:cs typeface="Nimbus Sans L"/>
            </a:endParaRPr>
          </a:p>
          <a:p>
            <a:pPr marL="1841500" marR="889000" lvl="1" indent="-915035">
              <a:lnSpc>
                <a:spcPct val="120000"/>
              </a:lnSpc>
              <a:buChar char="-"/>
              <a:tabLst>
                <a:tab pos="115887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Anti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hypertensive</a:t>
            </a:r>
            <a:r>
              <a:rPr sz="3200" b="1" spc="-9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drugs  Diuretics</a:t>
            </a:r>
            <a:endParaRPr sz="3200">
              <a:latin typeface="Nimbus Sans L"/>
              <a:cs typeface="Nimbus Sans L"/>
            </a:endParaRPr>
          </a:p>
          <a:p>
            <a:pPr marL="1841500" marR="5080">
              <a:lnSpc>
                <a:spcPct val="120000"/>
              </a:lnSpc>
              <a:tabLst>
                <a:tab pos="2585720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Beta adrenergic</a:t>
            </a:r>
            <a:r>
              <a:rPr sz="3200" b="1" spc="-1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blockers 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Ca	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channel blockers 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ACE</a:t>
            </a:r>
            <a:r>
              <a:rPr sz="3200" b="1" spc="-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inhibitors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/>
              <a:t>phosphorus</a:t>
            </a:r>
          </a:p>
          <a:p>
            <a:pPr marL="12700" marR="5080" indent="1485900">
              <a:lnSpc>
                <a:spcPct val="100000"/>
              </a:lnSpc>
              <a:spcBef>
                <a:spcPts val="770"/>
              </a:spcBef>
              <a:buChar char="-"/>
              <a:tabLst>
                <a:tab pos="1744345" algn="l"/>
              </a:tabLst>
            </a:pPr>
            <a:r>
              <a:rPr spc="-25" dirty="0"/>
              <a:t>Treatment</a:t>
            </a:r>
            <a:r>
              <a:rPr spc="-75" dirty="0"/>
              <a:t> </a:t>
            </a:r>
            <a:r>
              <a:rPr dirty="0"/>
              <a:t>of  </a:t>
            </a:r>
            <a:r>
              <a:rPr spc="-5" dirty="0"/>
              <a:t>hyperparathyroidism</a:t>
            </a:r>
          </a:p>
          <a:p>
            <a:pPr marL="1743710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1744345" algn="l"/>
              </a:tabLst>
            </a:pPr>
            <a:r>
              <a:rPr dirty="0"/>
              <a:t>Calciferol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R="944244" algn="ctr">
              <a:lnSpc>
                <a:spcPct val="100000"/>
              </a:lnSpc>
              <a:spcBef>
                <a:spcPts val="870"/>
              </a:spcBef>
            </a:pPr>
            <a:r>
              <a:rPr dirty="0"/>
              <a:t>* </a:t>
            </a:r>
            <a:r>
              <a:rPr spc="-5" dirty="0"/>
              <a:t>Renal</a:t>
            </a:r>
            <a:r>
              <a:rPr spc="-100" dirty="0"/>
              <a:t> </a:t>
            </a:r>
            <a:r>
              <a:rPr dirty="0"/>
              <a:t>osteodystrophy</a:t>
            </a:r>
          </a:p>
          <a:p>
            <a:pPr marL="914400" algn="ctr">
              <a:lnSpc>
                <a:spcPct val="100000"/>
              </a:lnSpc>
              <a:spcBef>
                <a:spcPts val="765"/>
              </a:spcBef>
            </a:pPr>
            <a:r>
              <a:rPr dirty="0"/>
              <a:t>- Regulation of</a:t>
            </a:r>
            <a:r>
              <a:rPr spc="-140" dirty="0"/>
              <a:t> </a:t>
            </a:r>
            <a:r>
              <a:rPr spc="-5" dirty="0"/>
              <a:t>calcium,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45633" y="1551177"/>
            <a:ext cx="24847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r>
              <a:rPr sz="3200" b="1" spc="-8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acidosis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3697897"/>
            <a:ext cx="7595234" cy="27838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743710" indent="-245745">
              <a:lnSpc>
                <a:spcPct val="100000"/>
              </a:lnSpc>
              <a:spcBef>
                <a:spcPts val="870"/>
              </a:spcBef>
              <a:buChar char="-"/>
              <a:tabLst>
                <a:tab pos="174434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Paricalcitol 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(Vitamin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analog)</a:t>
            </a:r>
            <a:endParaRPr sz="3200">
              <a:latin typeface="Nimbus Sans L"/>
              <a:cs typeface="Nimbus Sans L"/>
            </a:endParaRPr>
          </a:p>
          <a:p>
            <a:pPr marL="1743710" indent="-245745">
              <a:lnSpc>
                <a:spcPct val="100000"/>
              </a:lnSpc>
              <a:spcBef>
                <a:spcPts val="765"/>
              </a:spcBef>
              <a:buChar char="-"/>
              <a:tabLst>
                <a:tab pos="17443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Calcium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based</a:t>
            </a:r>
            <a:r>
              <a:rPr sz="32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phosphate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binders</a:t>
            </a:r>
            <a:endParaRPr sz="3200">
              <a:latin typeface="Nimbus Sans L"/>
              <a:cs typeface="Nimbus Sans L"/>
            </a:endParaRPr>
          </a:p>
          <a:p>
            <a:pPr marL="3328035" marR="1079500">
              <a:lnSpc>
                <a:spcPct val="122900"/>
              </a:lnSpc>
              <a:spcBef>
                <a:spcPts val="40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Calcium 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acetate 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Calcium</a:t>
            </a:r>
            <a:r>
              <a:rPr sz="28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carbonate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457239"/>
            <a:ext cx="6337300" cy="509905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838835" indent="-255270">
              <a:lnSpc>
                <a:spcPct val="100000"/>
              </a:lnSpc>
              <a:spcBef>
                <a:spcPts val="870"/>
              </a:spcBef>
              <a:buChar char="*"/>
              <a:tabLst>
                <a:tab pos="839469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Anaemia</a:t>
            </a:r>
            <a:endParaRPr sz="3200">
              <a:latin typeface="Nimbus Sans L"/>
              <a:cs typeface="Nimbus Sans L"/>
            </a:endParaRPr>
          </a:p>
          <a:p>
            <a:pPr marL="1835150" marR="861694" lvl="1" indent="-337185">
              <a:lnSpc>
                <a:spcPct val="100000"/>
              </a:lnSpc>
              <a:spcBef>
                <a:spcPts val="765"/>
              </a:spcBef>
              <a:buChar char="-"/>
              <a:tabLst>
                <a:tab pos="17443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Erythropoietin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</a:t>
            </a:r>
            <a:r>
              <a:rPr sz="3200" b="1" spc="-355" dirty="0">
                <a:solidFill>
                  <a:srgbClr val="4E3A2F"/>
                </a:solidFill>
                <a:latin typeface="DejaVu Sans"/>
                <a:cs typeface="DejaVu Sans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I/V 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subcutaneously</a:t>
            </a:r>
            <a:endParaRPr sz="3200">
              <a:latin typeface="Nimbus Sans L"/>
              <a:cs typeface="Nimbus Sans L"/>
            </a:endParaRPr>
          </a:p>
          <a:p>
            <a:pPr marL="1743710" lvl="1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17443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Epogen ( Epoetin</a:t>
            </a:r>
            <a:r>
              <a:rPr sz="3200" b="1" spc="-1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alfa)</a:t>
            </a:r>
            <a:endParaRPr sz="3200">
              <a:latin typeface="Nimbus Sans L"/>
              <a:cs typeface="Nimbus Sans L"/>
            </a:endParaRPr>
          </a:p>
          <a:p>
            <a:pPr marL="1743710" lvl="1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17443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Parental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iron</a:t>
            </a:r>
            <a:endParaRPr sz="3200">
              <a:latin typeface="Nimbus Sans L"/>
              <a:cs typeface="Nimbus Sans L"/>
            </a:endParaRPr>
          </a:p>
          <a:p>
            <a:pPr marL="1743710" lvl="1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17443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Folic Acid 1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mg</a:t>
            </a:r>
            <a:r>
              <a:rPr sz="3200" b="1" spc="-204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daily</a:t>
            </a:r>
            <a:endParaRPr sz="3200">
              <a:latin typeface="Nimbus Sans L"/>
              <a:cs typeface="Nimbus Sans L"/>
            </a:endParaRPr>
          </a:p>
          <a:p>
            <a:pPr marL="854075" indent="-270510">
              <a:lnSpc>
                <a:spcPct val="100000"/>
              </a:lnSpc>
              <a:spcBef>
                <a:spcPts val="770"/>
              </a:spcBef>
              <a:buChar char="*"/>
              <a:tabLst>
                <a:tab pos="854710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Diuretics</a:t>
            </a:r>
            <a:endParaRPr sz="3200">
              <a:latin typeface="Nimbus Sans L"/>
              <a:cs typeface="Nimbus Sans L"/>
            </a:endParaRPr>
          </a:p>
          <a:p>
            <a:pPr marL="12700" marR="5080" lvl="1" indent="1485900">
              <a:lnSpc>
                <a:spcPct val="100000"/>
              </a:lnSpc>
              <a:spcBef>
                <a:spcPts val="765"/>
              </a:spcBef>
              <a:buChar char="-"/>
              <a:tabLst>
                <a:tab pos="1744345" algn="l"/>
                <a:tab pos="366458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Given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early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to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stimulate  excretion	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of</a:t>
            </a:r>
            <a:r>
              <a:rPr sz="3200" b="1" spc="-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water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3475"/>
            <a:ext cx="7986395" cy="553783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484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*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Vitamins</a:t>
            </a:r>
            <a:endParaRPr sz="3200">
              <a:latin typeface="Nimbus Sans L"/>
              <a:cs typeface="Nimbus Sans L"/>
            </a:endParaRPr>
          </a:p>
          <a:p>
            <a:pPr marL="3093085" marR="520065" indent="-1251585">
              <a:lnSpc>
                <a:spcPts val="3460"/>
              </a:lnSpc>
              <a:spcBef>
                <a:spcPts val="81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 Supplemental water</a:t>
            </a:r>
            <a:r>
              <a:rPr sz="3200" b="1" spc="-16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soluble  vitamins</a:t>
            </a:r>
            <a:endParaRPr sz="3200">
              <a:latin typeface="Nimbus Sans L"/>
              <a:cs typeface="Nimbus Sans 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Nimbus Sans L"/>
              <a:cs typeface="Nimbus Sans L"/>
            </a:endParaRPr>
          </a:p>
          <a:p>
            <a:pPr marL="483234" indent="-471170">
              <a:lnSpc>
                <a:spcPct val="100000"/>
              </a:lnSpc>
              <a:buAutoNum type="alphaLcParenR" startAt="3"/>
              <a:tabLst>
                <a:tab pos="483870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Diet</a:t>
            </a:r>
            <a:endParaRPr sz="3200">
              <a:latin typeface="Nimbus Sans L"/>
              <a:cs typeface="Nimbus Sans L"/>
            </a:endParaRPr>
          </a:p>
          <a:p>
            <a:pPr marL="1196975" lvl="1" indent="-270510">
              <a:lnSpc>
                <a:spcPct val="100000"/>
              </a:lnSpc>
              <a:spcBef>
                <a:spcPts val="384"/>
              </a:spcBef>
              <a:buChar char="*"/>
              <a:tabLst>
                <a:tab pos="1197610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Protein</a:t>
            </a:r>
            <a:r>
              <a:rPr sz="3200" b="1" spc="-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restriction</a:t>
            </a:r>
            <a:endParaRPr sz="3200">
              <a:latin typeface="Nimbus Sans L"/>
              <a:cs typeface="Nimbus Sans L"/>
            </a:endParaRPr>
          </a:p>
          <a:p>
            <a:pPr marL="2178050" marR="5080" lvl="2" indent="-337185">
              <a:lnSpc>
                <a:spcPts val="3460"/>
              </a:lnSpc>
              <a:spcBef>
                <a:spcPts val="815"/>
              </a:spcBef>
              <a:buChar char="-"/>
              <a:tabLst>
                <a:tab pos="208724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0.6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to 0.75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gm/kg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ideal</a:t>
            </a:r>
            <a:r>
              <a:rPr sz="3200" b="1" spc="-114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body  weight/day</a:t>
            </a:r>
            <a:endParaRPr sz="3200">
              <a:latin typeface="Nimbus Sans L"/>
              <a:cs typeface="Nimbus Sans L"/>
            </a:endParaRPr>
          </a:p>
          <a:p>
            <a:pPr marL="3093085" marR="229870" lvl="2" indent="-1251585">
              <a:lnSpc>
                <a:spcPts val="3460"/>
              </a:lnSpc>
              <a:spcBef>
                <a:spcPts val="760"/>
              </a:spcBef>
              <a:buChar char="-"/>
              <a:tabLst>
                <a:tab pos="20872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1.2 to 1.3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gm/kg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ideal</a:t>
            </a:r>
            <a:r>
              <a:rPr sz="3200" b="1" spc="-1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body 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weight/day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once</a:t>
            </a:r>
            <a:r>
              <a:rPr sz="3200" b="1" spc="-7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the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ts val="3404"/>
              </a:lnSpc>
              <a:tabLst>
                <a:tab pos="492188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patient</a:t>
            </a:r>
            <a:r>
              <a:rPr sz="3200" b="1" spc="-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starts	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dialysis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966571"/>
            <a:ext cx="7567930" cy="37325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842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* </a:t>
            </a:r>
            <a:r>
              <a:rPr sz="3200" b="1" spc="-25" dirty="0">
                <a:solidFill>
                  <a:srgbClr val="4E3A2F"/>
                </a:solidFill>
                <a:latin typeface="Nimbus Sans L"/>
                <a:cs typeface="Nimbus Sans L"/>
              </a:rPr>
              <a:t>Water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restriction</a:t>
            </a:r>
            <a:endParaRPr sz="3200">
              <a:latin typeface="Nimbus Sans L"/>
              <a:cs typeface="Nimbus Sans L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Patient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not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receiving dialysis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600ml</a:t>
            </a:r>
            <a:r>
              <a:rPr sz="3200" b="1" spc="-47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+  an amount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equal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to the previous days  urine out</a:t>
            </a:r>
            <a:r>
              <a:rPr sz="32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put</a:t>
            </a:r>
            <a:endParaRPr sz="3200">
              <a:latin typeface="Nimbus Sans L"/>
              <a:cs typeface="Nimbus Sans L"/>
            </a:endParaRPr>
          </a:p>
          <a:p>
            <a:pPr marL="12700" marR="403225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Patients on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dialysis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fluid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intake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is  adjusted so that weight gains are</a:t>
            </a:r>
            <a:r>
              <a:rPr sz="3200" b="1" spc="-2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not  more than 1 to 3 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kg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between</a:t>
            </a:r>
            <a:r>
              <a:rPr sz="3200" b="1" spc="-1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dialysis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594" y="457239"/>
            <a:ext cx="6567805" cy="461073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81940" marR="2089785" indent="-282575">
              <a:lnSpc>
                <a:spcPct val="100000"/>
              </a:lnSpc>
              <a:spcBef>
                <a:spcPts val="870"/>
              </a:spcBef>
              <a:buChar char="*"/>
              <a:tabLst>
                <a:tab pos="28257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Phosphate</a:t>
            </a:r>
            <a:r>
              <a:rPr sz="3200" b="1" spc="-8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restriction</a:t>
            </a:r>
            <a:endParaRPr sz="3200">
              <a:latin typeface="Nimbus Sans L"/>
              <a:cs typeface="Nimbus Sans L"/>
            </a:endParaRPr>
          </a:p>
          <a:p>
            <a:pPr marL="1172210" marR="2021839" lvl="1" indent="-1172845">
              <a:lnSpc>
                <a:spcPct val="100000"/>
              </a:lnSpc>
              <a:spcBef>
                <a:spcPts val="765"/>
              </a:spcBef>
              <a:buChar char="-"/>
              <a:tabLst>
                <a:tab pos="117284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1000</a:t>
            </a:r>
            <a:r>
              <a:rPr sz="32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mg/day</a:t>
            </a:r>
            <a:endParaRPr sz="3200">
              <a:latin typeface="Nimbus Sans L"/>
              <a:cs typeface="Nimbus Sans L"/>
            </a:endParaRPr>
          </a:p>
          <a:p>
            <a:pPr marL="1841500" marR="5080" lvl="1" indent="-915035">
              <a:lnSpc>
                <a:spcPts val="4610"/>
              </a:lnSpc>
              <a:spcBef>
                <a:spcPts val="280"/>
              </a:spcBef>
              <a:buChar char="-"/>
              <a:tabLst>
                <a:tab pos="1172845" algn="l"/>
              </a:tabLst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Phosphate rich foods are  Diary products (milk,</a:t>
            </a:r>
            <a:r>
              <a:rPr sz="3200" b="1" spc="-1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Ice</a:t>
            </a:r>
            <a:endParaRPr sz="3200">
              <a:latin typeface="Nimbus Sans L"/>
              <a:cs typeface="Nimbus Sans L"/>
            </a:endParaRPr>
          </a:p>
          <a:p>
            <a:pPr marL="2755900">
              <a:lnSpc>
                <a:spcPts val="3560"/>
              </a:lnSpc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cream, cheese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etc.)</a:t>
            </a:r>
            <a:endParaRPr sz="3200">
              <a:latin typeface="Nimbus Sans L"/>
              <a:cs typeface="Nimbus Sans L"/>
            </a:endParaRPr>
          </a:p>
          <a:p>
            <a:pPr marL="281940" indent="-269875">
              <a:lnSpc>
                <a:spcPct val="100000"/>
              </a:lnSpc>
              <a:spcBef>
                <a:spcPts val="770"/>
              </a:spcBef>
              <a:buChar char="*"/>
              <a:tabLst>
                <a:tab pos="282575" algn="l"/>
              </a:tabLst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Potassium</a:t>
            </a:r>
            <a:r>
              <a:rPr sz="3200" b="1" spc="-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restriction</a:t>
            </a:r>
            <a:endParaRPr sz="3200">
              <a:latin typeface="Nimbus Sans L"/>
              <a:cs typeface="Nimbus Sans L"/>
            </a:endParaRPr>
          </a:p>
          <a:p>
            <a:pPr marL="927100" marR="1256030" indent="914400">
              <a:lnSpc>
                <a:spcPct val="120000"/>
              </a:lnSpc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2 to 4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gm/day 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(Sources are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</a:t>
            </a:r>
            <a:r>
              <a:rPr sz="3200" b="1" spc="-345" dirty="0">
                <a:solidFill>
                  <a:srgbClr val="4E3A2F"/>
                </a:solidFill>
                <a:latin typeface="DejaVu Sans"/>
                <a:cs typeface="DejaVu Sans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orange,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5041849"/>
            <a:ext cx="306959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bamnana,  beans,</a:t>
            </a:r>
            <a:r>
              <a:rPr sz="3200" b="1" spc="-8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legumes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8203" y="5041849"/>
            <a:ext cx="35909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27100" marR="5080" indent="-915035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melons,</a:t>
            </a:r>
            <a:r>
              <a:rPr sz="3200" b="1" spc="-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tomatoes,  etc.)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0594" y="457239"/>
            <a:ext cx="6579870" cy="1781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R="2699385" algn="r">
              <a:lnSpc>
                <a:spcPct val="100000"/>
              </a:lnSpc>
              <a:spcBef>
                <a:spcPts val="8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* Sodium</a:t>
            </a:r>
            <a:r>
              <a:rPr sz="3200" b="1" spc="-1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restriction</a:t>
            </a:r>
            <a:endParaRPr sz="3200">
              <a:latin typeface="Nimbus Sans L"/>
              <a:cs typeface="Nimbus Sans L"/>
            </a:endParaRPr>
          </a:p>
          <a:p>
            <a:pPr marR="2804160" algn="r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- 2 to 4</a:t>
            </a:r>
            <a:r>
              <a:rPr sz="3200" b="1" spc="-1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gm/day</a:t>
            </a:r>
            <a:endParaRPr sz="3200">
              <a:latin typeface="Nimbus Sans L"/>
              <a:cs typeface="Nimbus Sans L"/>
            </a:endParaRPr>
          </a:p>
          <a:p>
            <a:pPr marL="914400" algn="ctr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(Sources are </a:t>
            </a:r>
            <a:r>
              <a:rPr sz="3200" b="1" spc="180" dirty="0">
                <a:solidFill>
                  <a:srgbClr val="4E3A2F"/>
                </a:solidFill>
                <a:latin typeface="DejaVu Sans"/>
                <a:cs typeface="DejaVu Sans"/>
              </a:rPr>
              <a:t>–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pickled</a:t>
            </a:r>
            <a:r>
              <a:rPr sz="3200" b="1" spc="-54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foods,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8203" y="2212670"/>
            <a:ext cx="36322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soups,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soya</a:t>
            </a:r>
            <a:r>
              <a:rPr sz="3200" b="1" spc="-1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sauce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2212670"/>
            <a:ext cx="2449195" cy="1587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0584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a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nn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e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d 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etc.</a:t>
            </a:r>
            <a:r>
              <a:rPr sz="3200" b="1" spc="-5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)</a:t>
            </a:r>
            <a:endParaRPr sz="3200">
              <a:latin typeface="Nimbus Sans L"/>
              <a:cs typeface="Nimbus Sans L"/>
            </a:endParaRPr>
          </a:p>
          <a:p>
            <a:pPr marL="5842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*</a:t>
            </a:r>
            <a:r>
              <a:rPr sz="3200" b="1" spc="-10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Calcium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4994" y="3871036"/>
            <a:ext cx="50190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If serum ca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levels are</a:t>
            </a:r>
            <a:r>
              <a:rPr sz="3200" b="1" spc="-1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35" dirty="0">
                <a:solidFill>
                  <a:srgbClr val="4E3A2F"/>
                </a:solidFill>
                <a:latin typeface="Nimbus Sans L"/>
                <a:cs typeface="Nimbus Sans L"/>
              </a:rPr>
              <a:t>low,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4175" y="4359021"/>
            <a:ext cx="32721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calcium intake</a:t>
            </a:r>
            <a:r>
              <a:rPr sz="3200" b="1" spc="-9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is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4359021"/>
            <a:ext cx="3102610" cy="158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9347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adequate  imp</a:t>
            </a:r>
            <a:r>
              <a:rPr sz="3200" b="1" spc="-10" dirty="0">
                <a:solidFill>
                  <a:srgbClr val="4E3A2F"/>
                </a:solidFill>
                <a:latin typeface="Nimbus Sans L"/>
                <a:cs typeface="Nimbus Sans L"/>
              </a:rPr>
              <a:t>o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rtant.</a:t>
            </a:r>
            <a:endParaRPr sz="3200">
              <a:latin typeface="Nimbus Sans L"/>
              <a:cs typeface="Nimbus Sans L"/>
            </a:endParaRPr>
          </a:p>
          <a:p>
            <a:pPr marL="584200">
              <a:lnSpc>
                <a:spcPct val="100000"/>
              </a:lnSpc>
              <a:spcBef>
                <a:spcPts val="77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*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Magnesium</a:t>
            </a:r>
            <a:endParaRPr sz="3200">
              <a:latin typeface="Nimbus Sans L"/>
              <a:cs typeface="Nimbus Sans 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6017463"/>
            <a:ext cx="663067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859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Mild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Mg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restriction may</a:t>
            </a:r>
            <a:r>
              <a:rPr sz="3200" b="1" spc="-6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be  imposed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09384"/>
            <a:ext cx="7370445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OBSTRUCTION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THE </a:t>
            </a: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URINARY</a:t>
            </a:r>
            <a:r>
              <a:rPr sz="2400" b="1" spc="-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TRACT</a:t>
            </a:r>
            <a:endParaRPr sz="24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HEREDITARY</a:t>
            </a:r>
            <a:r>
              <a:rPr sz="2400" b="1" spc="-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LESIONS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  <a:spcBef>
                <a:spcPts val="575"/>
              </a:spcBef>
            </a:pPr>
            <a:r>
              <a:rPr sz="2400" b="1" spc="-25" dirty="0">
                <a:solidFill>
                  <a:srgbClr val="4E3A2F"/>
                </a:solidFill>
                <a:latin typeface="Nimbus Sans L"/>
                <a:cs typeface="Nimbus Sans L"/>
              </a:rPr>
              <a:t>-POLYCYSTIC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KIDNEY</a:t>
            </a:r>
            <a:r>
              <a:rPr sz="2400" b="1" spc="-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DISEASE</a:t>
            </a:r>
            <a:endParaRPr sz="24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INFECTIONS</a:t>
            </a:r>
            <a:endParaRPr sz="24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VASCULAR</a:t>
            </a:r>
            <a:r>
              <a:rPr sz="2400" b="1" spc="2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DISEASES</a:t>
            </a:r>
            <a:endParaRPr sz="24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MEDICATION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OR </a:t>
            </a:r>
            <a:r>
              <a:rPr sz="2400" b="1" spc="-15" dirty="0">
                <a:solidFill>
                  <a:srgbClr val="4E3A2F"/>
                </a:solidFill>
                <a:latin typeface="Nimbus Sans L"/>
                <a:cs typeface="Nimbus Sans L"/>
              </a:rPr>
              <a:t>TOXIC</a:t>
            </a:r>
            <a:r>
              <a:rPr sz="2400" b="1" spc="-9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AGENTS</a:t>
            </a:r>
            <a:endParaRPr sz="2400">
              <a:latin typeface="Nimbus Sans L"/>
              <a:cs typeface="Nimbus Sans 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EFA12D"/>
              </a:buClr>
              <a:buSzPct val="68750"/>
              <a:buFont typeface="DejaVu Sans"/>
              <a:buChar char=""/>
              <a:tabLst>
                <a:tab pos="354965" algn="l"/>
                <a:tab pos="355600" algn="l"/>
              </a:tabLst>
            </a:pP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ENVIRONMENTAL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OR </a:t>
            </a:r>
            <a:r>
              <a:rPr sz="2400" b="1" spc="-35" dirty="0">
                <a:solidFill>
                  <a:srgbClr val="4E3A2F"/>
                </a:solidFill>
                <a:latin typeface="Nimbus Sans L"/>
                <a:cs typeface="Nimbus Sans L"/>
              </a:rPr>
              <a:t>OCCUPATIONAL</a:t>
            </a:r>
            <a:r>
              <a:rPr sz="2400" b="1" spc="-1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AGENTS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-LEAD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  <a:spcBef>
                <a:spcPts val="580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-CADMIUM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  <a:spcBef>
                <a:spcPts val="575"/>
              </a:spcBef>
            </a:pPr>
            <a:r>
              <a:rPr sz="2400" b="1" spc="-15" dirty="0">
                <a:solidFill>
                  <a:srgbClr val="4E3A2F"/>
                </a:solidFill>
                <a:latin typeface="Nimbus Sans L"/>
                <a:cs typeface="Nimbus Sans L"/>
              </a:rPr>
              <a:t>-MERCURY</a:t>
            </a:r>
            <a:endParaRPr sz="2400">
              <a:latin typeface="Nimbus Sans L"/>
              <a:cs typeface="Nimbus Sans L"/>
            </a:endParaRPr>
          </a:p>
          <a:p>
            <a:pPr marL="1841500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-CHROMIUM</a:t>
            </a:r>
            <a:endParaRPr sz="24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63497"/>
            <a:ext cx="4610735" cy="168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Surgical</a:t>
            </a:r>
            <a:r>
              <a:rPr sz="3200" b="1" spc="-5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Management</a:t>
            </a:r>
            <a:endParaRPr sz="3200">
              <a:latin typeface="Nimbus Sans L"/>
              <a:cs typeface="Nimbus Sans 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5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</a:pPr>
            <a:r>
              <a:rPr sz="32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</a:t>
            </a:r>
            <a:r>
              <a:rPr sz="3200" b="1" spc="-7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spc="-15" dirty="0">
                <a:solidFill>
                  <a:srgbClr val="4E3A2F"/>
                </a:solidFill>
                <a:latin typeface="Nimbus Sans L"/>
                <a:cs typeface="Nimbus Sans L"/>
              </a:rPr>
              <a:t>Transplantation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09384"/>
            <a:ext cx="7435850" cy="56597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R="4605020" algn="ctr">
              <a:lnSpc>
                <a:spcPct val="100000"/>
              </a:lnSpc>
              <a:spcBef>
                <a:spcPts val="675"/>
              </a:spcBef>
            </a:pP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PATHPHYSIOLOGY</a:t>
            </a:r>
            <a:endParaRPr sz="2400">
              <a:latin typeface="Nimbus Sans L"/>
              <a:cs typeface="Nimbus Sans L"/>
            </a:endParaRPr>
          </a:p>
          <a:p>
            <a:pPr marL="633730" algn="ctr">
              <a:lnSpc>
                <a:spcPct val="100000"/>
              </a:lnSpc>
              <a:spcBef>
                <a:spcPts val="580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DUE </a:t>
            </a: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TO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ETIOLOGICAL</a:t>
            </a:r>
            <a:r>
              <a:rPr sz="2400" b="1" spc="-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FACTORS</a:t>
            </a:r>
            <a:endParaRPr sz="2400">
              <a:latin typeface="Nimbus Sans L"/>
              <a:cs typeface="Nimbus Sans L"/>
            </a:endParaRPr>
          </a:p>
          <a:p>
            <a:pPr marL="806450" marR="163195" indent="1906905">
              <a:lnSpc>
                <a:spcPts val="6909"/>
              </a:lnSpc>
              <a:spcBef>
                <a:spcPts val="900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DECREASED GFR  HYPERTROPHY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REMAINING</a:t>
            </a:r>
            <a:r>
              <a:rPr sz="24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NEPHRONS</a:t>
            </a:r>
            <a:endParaRPr sz="2400">
              <a:latin typeface="Nimbus Sans L"/>
              <a:cs typeface="Nimbus Sans L"/>
            </a:endParaRPr>
          </a:p>
          <a:p>
            <a:pPr marL="654050" marR="5080" indent="-8255" algn="ctr">
              <a:lnSpc>
                <a:spcPts val="6909"/>
              </a:lnSpc>
              <a:spcBef>
                <a:spcPts val="10"/>
              </a:spcBef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INABILITY </a:t>
            </a:r>
            <a:r>
              <a:rPr sz="2400" b="1" spc="-30" dirty="0">
                <a:solidFill>
                  <a:srgbClr val="4E3A2F"/>
                </a:solidFill>
                <a:latin typeface="Nimbus Sans L"/>
                <a:cs typeface="Nimbus Sans L"/>
              </a:rPr>
              <a:t>TO </a:t>
            </a: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CONCENTRATE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URINE  FURTHER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LOSS OF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NEPHRON FUNCTION  LOSS </a:t>
            </a:r>
            <a:r>
              <a:rPr sz="2400" b="1" dirty="0">
                <a:solidFill>
                  <a:srgbClr val="4E3A2F"/>
                </a:solidFill>
                <a:latin typeface="Nimbus Sans L"/>
                <a:cs typeface="Nimbus Sans L"/>
              </a:rPr>
              <a:t>OF </a:t>
            </a:r>
            <a:r>
              <a:rPr sz="2400" b="1" spc="-15" dirty="0">
                <a:solidFill>
                  <a:srgbClr val="4E3A2F"/>
                </a:solidFill>
                <a:latin typeface="Nimbus Sans L"/>
                <a:cs typeface="Nimbus Sans L"/>
              </a:rPr>
              <a:t>NON-EXCRETORY </a:t>
            </a: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r>
              <a:rPr sz="2400" b="1" spc="-16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400" b="1" spc="-20" dirty="0">
                <a:solidFill>
                  <a:srgbClr val="4E3A2F"/>
                </a:solidFill>
                <a:latin typeface="Nimbus Sans L"/>
                <a:cs typeface="Nimbus Sans L"/>
              </a:rPr>
              <a:t>EXCRETORY</a:t>
            </a:r>
            <a:endParaRPr sz="2400">
              <a:latin typeface="Nimbus Sans L"/>
              <a:cs typeface="Nimbus Sans L"/>
            </a:endParaRPr>
          </a:p>
          <a:p>
            <a:pPr marL="3420745">
              <a:lnSpc>
                <a:spcPts val="1985"/>
              </a:lnSpc>
            </a:pPr>
            <a:r>
              <a:rPr sz="2400" b="1" spc="-5" dirty="0">
                <a:solidFill>
                  <a:srgbClr val="4E3A2F"/>
                </a:solidFill>
                <a:latin typeface="Nimbus Sans L"/>
                <a:cs typeface="Nimbus Sans L"/>
              </a:rPr>
              <a:t>FUNCTION</a:t>
            </a:r>
            <a:endParaRPr sz="2400">
              <a:latin typeface="Nimbus Sans L"/>
              <a:cs typeface="Nimbus Sans 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06900" y="1282700"/>
            <a:ext cx="330200" cy="482600"/>
            <a:chOff x="4406900" y="1282700"/>
            <a:chExt cx="330200" cy="482600"/>
          </a:xfrm>
        </p:grpSpPr>
        <p:sp>
          <p:nvSpPr>
            <p:cNvPr id="4" name="object 4"/>
            <p:cNvSpPr/>
            <p:nvPr/>
          </p:nvSpPr>
          <p:spPr>
            <a:xfrm>
              <a:off x="4419600" y="12954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228600" y="0"/>
                  </a:moveTo>
                  <a:lnTo>
                    <a:pt x="76200" y="0"/>
                  </a:lnTo>
                  <a:lnTo>
                    <a:pt x="76200" y="304800"/>
                  </a:lnTo>
                  <a:lnTo>
                    <a:pt x="0" y="304800"/>
                  </a:lnTo>
                  <a:lnTo>
                    <a:pt x="152400" y="457200"/>
                  </a:lnTo>
                  <a:lnTo>
                    <a:pt x="30480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EFA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19600" y="12954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0" y="304800"/>
                  </a:moveTo>
                  <a:lnTo>
                    <a:pt x="76200" y="3048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304800"/>
                  </a:lnTo>
                  <a:lnTo>
                    <a:pt x="304800" y="304800"/>
                  </a:lnTo>
                  <a:lnTo>
                    <a:pt x="152400" y="457200"/>
                  </a:lnTo>
                  <a:lnTo>
                    <a:pt x="0" y="304800"/>
                  </a:lnTo>
                  <a:close/>
                </a:path>
              </a:pathLst>
            </a:custGeom>
            <a:ln w="25400">
              <a:solidFill>
                <a:srgbClr val="AF76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4406900" y="2197100"/>
            <a:ext cx="330200" cy="482600"/>
            <a:chOff x="4406900" y="2197100"/>
            <a:chExt cx="330200" cy="482600"/>
          </a:xfrm>
        </p:grpSpPr>
        <p:sp>
          <p:nvSpPr>
            <p:cNvPr id="7" name="object 7"/>
            <p:cNvSpPr/>
            <p:nvPr/>
          </p:nvSpPr>
          <p:spPr>
            <a:xfrm>
              <a:off x="4419600" y="22098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228600" y="0"/>
                  </a:moveTo>
                  <a:lnTo>
                    <a:pt x="76200" y="0"/>
                  </a:lnTo>
                  <a:lnTo>
                    <a:pt x="76200" y="304800"/>
                  </a:lnTo>
                  <a:lnTo>
                    <a:pt x="0" y="304800"/>
                  </a:lnTo>
                  <a:lnTo>
                    <a:pt x="152400" y="457200"/>
                  </a:lnTo>
                  <a:lnTo>
                    <a:pt x="30480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EFA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19600" y="22098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0" y="304800"/>
                  </a:moveTo>
                  <a:lnTo>
                    <a:pt x="76200" y="3048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304800"/>
                  </a:lnTo>
                  <a:lnTo>
                    <a:pt x="304800" y="304800"/>
                  </a:lnTo>
                  <a:lnTo>
                    <a:pt x="152400" y="457200"/>
                  </a:lnTo>
                  <a:lnTo>
                    <a:pt x="0" y="304800"/>
                  </a:lnTo>
                  <a:close/>
                </a:path>
              </a:pathLst>
            </a:custGeom>
            <a:ln w="25400">
              <a:solidFill>
                <a:srgbClr val="AF76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406900" y="3111500"/>
            <a:ext cx="330200" cy="482600"/>
            <a:chOff x="4406900" y="3111500"/>
            <a:chExt cx="330200" cy="482600"/>
          </a:xfrm>
        </p:grpSpPr>
        <p:sp>
          <p:nvSpPr>
            <p:cNvPr id="10" name="object 10"/>
            <p:cNvSpPr/>
            <p:nvPr/>
          </p:nvSpPr>
          <p:spPr>
            <a:xfrm>
              <a:off x="4419600" y="31242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228600" y="0"/>
                  </a:moveTo>
                  <a:lnTo>
                    <a:pt x="76200" y="0"/>
                  </a:lnTo>
                  <a:lnTo>
                    <a:pt x="76200" y="304800"/>
                  </a:lnTo>
                  <a:lnTo>
                    <a:pt x="0" y="304800"/>
                  </a:lnTo>
                  <a:lnTo>
                    <a:pt x="152400" y="457200"/>
                  </a:lnTo>
                  <a:lnTo>
                    <a:pt x="30480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EFA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19600" y="31242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0" y="304800"/>
                  </a:moveTo>
                  <a:lnTo>
                    <a:pt x="76200" y="3048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304800"/>
                  </a:lnTo>
                  <a:lnTo>
                    <a:pt x="304800" y="304800"/>
                  </a:lnTo>
                  <a:lnTo>
                    <a:pt x="152400" y="457200"/>
                  </a:lnTo>
                  <a:lnTo>
                    <a:pt x="0" y="304800"/>
                  </a:lnTo>
                  <a:close/>
                </a:path>
              </a:pathLst>
            </a:custGeom>
            <a:ln w="25400">
              <a:solidFill>
                <a:srgbClr val="AF76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406900" y="3949700"/>
            <a:ext cx="330200" cy="482600"/>
            <a:chOff x="4406900" y="3949700"/>
            <a:chExt cx="330200" cy="482600"/>
          </a:xfrm>
        </p:grpSpPr>
        <p:sp>
          <p:nvSpPr>
            <p:cNvPr id="13" name="object 13"/>
            <p:cNvSpPr/>
            <p:nvPr/>
          </p:nvSpPr>
          <p:spPr>
            <a:xfrm>
              <a:off x="4419600" y="39624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228600" y="0"/>
                  </a:moveTo>
                  <a:lnTo>
                    <a:pt x="76200" y="0"/>
                  </a:lnTo>
                  <a:lnTo>
                    <a:pt x="76200" y="304800"/>
                  </a:lnTo>
                  <a:lnTo>
                    <a:pt x="0" y="304800"/>
                  </a:lnTo>
                  <a:lnTo>
                    <a:pt x="152400" y="457200"/>
                  </a:lnTo>
                  <a:lnTo>
                    <a:pt x="30480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EFA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19600" y="39624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0" y="304800"/>
                  </a:moveTo>
                  <a:lnTo>
                    <a:pt x="76200" y="3048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304800"/>
                  </a:lnTo>
                  <a:lnTo>
                    <a:pt x="304800" y="304800"/>
                  </a:lnTo>
                  <a:lnTo>
                    <a:pt x="152400" y="457200"/>
                  </a:lnTo>
                  <a:lnTo>
                    <a:pt x="0" y="304800"/>
                  </a:lnTo>
                  <a:close/>
                </a:path>
              </a:pathLst>
            </a:custGeom>
            <a:ln w="25400">
              <a:solidFill>
                <a:srgbClr val="AF76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4406900" y="4787900"/>
            <a:ext cx="330200" cy="482600"/>
            <a:chOff x="4406900" y="4787900"/>
            <a:chExt cx="330200" cy="482600"/>
          </a:xfrm>
        </p:grpSpPr>
        <p:sp>
          <p:nvSpPr>
            <p:cNvPr id="16" name="object 16"/>
            <p:cNvSpPr/>
            <p:nvPr/>
          </p:nvSpPr>
          <p:spPr>
            <a:xfrm>
              <a:off x="4419600" y="48006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228600" y="0"/>
                  </a:moveTo>
                  <a:lnTo>
                    <a:pt x="76200" y="0"/>
                  </a:lnTo>
                  <a:lnTo>
                    <a:pt x="76200" y="304800"/>
                  </a:lnTo>
                  <a:lnTo>
                    <a:pt x="0" y="304800"/>
                  </a:lnTo>
                  <a:lnTo>
                    <a:pt x="152400" y="457200"/>
                  </a:lnTo>
                  <a:lnTo>
                    <a:pt x="30480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EFA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19600" y="4800600"/>
              <a:ext cx="304800" cy="457200"/>
            </a:xfrm>
            <a:custGeom>
              <a:avLst/>
              <a:gdLst/>
              <a:ahLst/>
              <a:cxnLst/>
              <a:rect l="l" t="t" r="r" b="b"/>
              <a:pathLst>
                <a:path w="304800" h="457200">
                  <a:moveTo>
                    <a:pt x="0" y="304800"/>
                  </a:moveTo>
                  <a:lnTo>
                    <a:pt x="76200" y="3048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304800"/>
                  </a:lnTo>
                  <a:lnTo>
                    <a:pt x="304800" y="304800"/>
                  </a:lnTo>
                  <a:lnTo>
                    <a:pt x="152400" y="457200"/>
                  </a:lnTo>
                  <a:lnTo>
                    <a:pt x="0" y="304800"/>
                  </a:lnTo>
                  <a:close/>
                </a:path>
              </a:pathLst>
            </a:custGeom>
            <a:ln w="25400">
              <a:solidFill>
                <a:srgbClr val="AF76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1258"/>
            <a:ext cx="6768465" cy="557466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spc="-40" dirty="0">
                <a:solidFill>
                  <a:srgbClr val="4E3A2F"/>
                </a:solidFill>
                <a:latin typeface="Nimbus Sans L"/>
                <a:cs typeface="Nimbus Sans L"/>
              </a:rPr>
              <a:t>STAGES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OF</a:t>
            </a:r>
            <a:r>
              <a:rPr sz="2800" b="1" spc="1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CRF</a:t>
            </a:r>
            <a:endParaRPr sz="2800">
              <a:latin typeface="Nimbus Sans L"/>
              <a:cs typeface="Nimbus Sans L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Clr>
                <a:srgbClr val="EFA12D"/>
              </a:buClr>
              <a:buSzPct val="69642"/>
              <a:buAutoNum type="arabicParenR"/>
              <a:tabLst>
                <a:tab pos="527685" algn="l"/>
                <a:tab pos="52832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Reduced Renal</a:t>
            </a:r>
            <a:r>
              <a:rPr sz="2800" b="1" spc="3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reserve</a:t>
            </a:r>
            <a:endParaRPr sz="2800">
              <a:latin typeface="Nimbus Sans L"/>
              <a:cs typeface="Nimbus Sans L"/>
            </a:endParaRPr>
          </a:p>
          <a:p>
            <a:pPr marL="744220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744855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BUN is high or</a:t>
            </a:r>
            <a:r>
              <a:rPr sz="2800" b="1" spc="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normal</a:t>
            </a:r>
            <a:endParaRPr sz="2800">
              <a:latin typeface="Nimbus Sans L"/>
              <a:cs typeface="Nimbus Sans L"/>
            </a:endParaRPr>
          </a:p>
          <a:p>
            <a:pPr marL="744220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744855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Client has no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C/M</a:t>
            </a:r>
            <a:endParaRPr sz="2800">
              <a:latin typeface="Nimbus Sans L"/>
              <a:cs typeface="Nimbus Sans L"/>
            </a:endParaRPr>
          </a:p>
          <a:p>
            <a:pPr marL="744220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744855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40 to 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75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% loss of nephron</a:t>
            </a:r>
            <a:r>
              <a:rPr sz="2800" b="1" spc="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function</a:t>
            </a:r>
            <a:endParaRPr sz="2800">
              <a:latin typeface="Nimbus Sans L"/>
              <a:cs typeface="Nimbus Sans L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arenR"/>
              <a:tabLst>
                <a:tab pos="527685" algn="l"/>
                <a:tab pos="52832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 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Insufficiency</a:t>
            </a:r>
            <a:endParaRPr sz="2800">
              <a:latin typeface="Nimbus Sans L"/>
              <a:cs typeface="Nimbus Sans L"/>
            </a:endParaRPr>
          </a:p>
          <a:p>
            <a:pPr marL="744220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744855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75 to 90 % loss of nephron</a:t>
            </a:r>
            <a:r>
              <a:rPr sz="2800" b="1" spc="8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function</a:t>
            </a:r>
            <a:endParaRPr sz="2800">
              <a:latin typeface="Nimbus Sans L"/>
              <a:cs typeface="Nimbus Sans L"/>
            </a:endParaRPr>
          </a:p>
          <a:p>
            <a:pPr marL="744220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744855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Impaired urine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concentration</a:t>
            </a:r>
            <a:endParaRPr sz="2800">
              <a:latin typeface="Nimbus Sans L"/>
              <a:cs typeface="Nimbus Sans L"/>
            </a:endParaRPr>
          </a:p>
          <a:p>
            <a:pPr marL="527685" marR="462280" lvl="1">
              <a:lnSpc>
                <a:spcPct val="100000"/>
              </a:lnSpc>
              <a:spcBef>
                <a:spcPts val="670"/>
              </a:spcBef>
              <a:buChar char="-"/>
              <a:tabLst>
                <a:tab pos="744855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Nocturia, mild anemia, increased  creatinine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and</a:t>
            </a:r>
            <a:endParaRPr sz="2800">
              <a:latin typeface="Nimbus Sans L"/>
              <a:cs typeface="Nimbus Sans L"/>
            </a:endParaRPr>
          </a:p>
          <a:p>
            <a:pPr marL="724535">
              <a:lnSpc>
                <a:spcPct val="100000"/>
              </a:lnSpc>
              <a:spcBef>
                <a:spcPts val="675"/>
              </a:spcBef>
            </a:pP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BUN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95058"/>
            <a:ext cx="6633845" cy="565975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427355" indent="-415290">
              <a:lnSpc>
                <a:spcPct val="100000"/>
              </a:lnSpc>
              <a:spcBef>
                <a:spcPts val="775"/>
              </a:spcBef>
              <a:buAutoNum type="arabicParenR" startAt="3"/>
              <a:tabLst>
                <a:tab pos="42799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Renal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 failure</a:t>
            </a:r>
            <a:endParaRPr sz="2800">
              <a:latin typeface="Nimbus Sans L"/>
              <a:cs typeface="Nimbus Sans L"/>
            </a:endParaRPr>
          </a:p>
          <a:p>
            <a:pPr marL="572135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5727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Severe azotemia</a:t>
            </a:r>
            <a:endParaRPr sz="2800">
              <a:latin typeface="Nimbus Sans L"/>
              <a:cs typeface="Nimbus Sans L"/>
            </a:endParaRPr>
          </a:p>
          <a:p>
            <a:pPr marL="5721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5727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Impaired urine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dilution</a:t>
            </a:r>
            <a:endParaRPr sz="2800">
              <a:latin typeface="Nimbus Sans L"/>
              <a:cs typeface="Nimbus Sans L"/>
            </a:endParaRPr>
          </a:p>
          <a:p>
            <a:pPr marL="572135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572770" algn="l"/>
              </a:tabLst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Severe anemia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-Electrolyte</a:t>
            </a:r>
            <a:r>
              <a:rPr sz="2800" b="1" spc="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Imbalances</a:t>
            </a:r>
            <a:endParaRPr sz="2800">
              <a:latin typeface="Nimbus Sans L"/>
              <a:cs typeface="Nimbus Sans L"/>
            </a:endParaRPr>
          </a:p>
          <a:p>
            <a:pPr marL="1841500" marR="1369695">
              <a:lnSpc>
                <a:spcPct val="120000"/>
              </a:lnSpc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Hypernatremia  Hyperkalemia  H</a:t>
            </a:r>
            <a:r>
              <a:rPr sz="2800" b="1" spc="-40" dirty="0">
                <a:solidFill>
                  <a:srgbClr val="4E3A2F"/>
                </a:solidFill>
                <a:latin typeface="Nimbus Sans L"/>
                <a:cs typeface="Nimbus Sans L"/>
              </a:rPr>
              <a:t>y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per</a:t>
            </a:r>
            <a:r>
              <a:rPr sz="2800" b="1" spc="5" dirty="0">
                <a:solidFill>
                  <a:srgbClr val="4E3A2F"/>
                </a:solidFill>
                <a:latin typeface="Nimbus Sans L"/>
                <a:cs typeface="Nimbus Sans L"/>
              </a:rPr>
              <a:t>p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ho</a:t>
            </a:r>
            <a:r>
              <a:rPr sz="2800" b="1" spc="10" dirty="0">
                <a:solidFill>
                  <a:srgbClr val="4E3A2F"/>
                </a:solidFill>
                <a:latin typeface="Nimbus Sans L"/>
                <a:cs typeface="Nimbus Sans L"/>
              </a:rPr>
              <a:t>s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p</a:t>
            </a:r>
            <a:r>
              <a:rPr sz="2800" b="1" spc="-15" dirty="0">
                <a:solidFill>
                  <a:srgbClr val="4E3A2F"/>
                </a:solidFill>
                <a:latin typeface="Nimbus Sans L"/>
                <a:cs typeface="Nimbus Sans L"/>
              </a:rPr>
              <a:t>h</a:t>
            </a:r>
            <a:r>
              <a:rPr sz="2800" b="1" spc="5" dirty="0">
                <a:solidFill>
                  <a:srgbClr val="4E3A2F"/>
                </a:solidFill>
                <a:latin typeface="Nimbus Sans L"/>
                <a:cs typeface="Nimbus Sans L"/>
              </a:rPr>
              <a:t>a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t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e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mia</a:t>
            </a:r>
            <a:endParaRPr sz="2800">
              <a:latin typeface="Nimbus Sans L"/>
              <a:cs typeface="Nimbus Sans L"/>
            </a:endParaRPr>
          </a:p>
          <a:p>
            <a:pPr marL="426720" indent="-414655">
              <a:lnSpc>
                <a:spcPct val="100000"/>
              </a:lnSpc>
              <a:spcBef>
                <a:spcPts val="670"/>
              </a:spcBef>
              <a:buAutoNum type="arabicParenR" startAt="4"/>
              <a:tabLst>
                <a:tab pos="427355" algn="l"/>
              </a:tabLst>
            </a:pP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End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Stage Renal</a:t>
            </a:r>
            <a:r>
              <a:rPr sz="2800" b="1" spc="4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Disease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-10 percentage nephrons</a:t>
            </a:r>
            <a:r>
              <a:rPr sz="2800" b="1" spc="6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functioning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-Multisystem</a:t>
            </a:r>
            <a:r>
              <a:rPr sz="2800" b="1" spc="4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dysfunction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1258"/>
            <a:ext cx="6083300" cy="514794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u="heavy" spc="-5" dirty="0">
                <a:solidFill>
                  <a:srgbClr val="4E3A2F"/>
                </a:solidFill>
                <a:uFill>
                  <a:solidFill>
                    <a:srgbClr val="4E3A2F"/>
                  </a:solidFill>
                </a:uFill>
                <a:latin typeface="Nimbus Sans L"/>
                <a:cs typeface="Nimbus Sans L"/>
              </a:rPr>
              <a:t>Clinical Manifestations of</a:t>
            </a:r>
            <a:r>
              <a:rPr sz="2800" b="1" u="heavy" spc="30" dirty="0">
                <a:solidFill>
                  <a:srgbClr val="4E3A2F"/>
                </a:solidFill>
                <a:uFill>
                  <a:solidFill>
                    <a:srgbClr val="4E3A2F"/>
                  </a:solidFill>
                </a:uFill>
                <a:latin typeface="Nimbus Sans L"/>
                <a:cs typeface="Nimbus Sans L"/>
              </a:rPr>
              <a:t> </a:t>
            </a:r>
            <a:r>
              <a:rPr sz="2800" b="1" u="heavy" spc="-5" dirty="0">
                <a:solidFill>
                  <a:srgbClr val="4E3A2F"/>
                </a:solidFill>
                <a:uFill>
                  <a:solidFill>
                    <a:srgbClr val="4E3A2F"/>
                  </a:solidFill>
                </a:uFill>
                <a:latin typeface="Nimbus Sans L"/>
                <a:cs typeface="Nimbus Sans L"/>
              </a:rPr>
              <a:t>CRF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950" spc="950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1950" spc="390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Electrolyte and </a:t>
            </a:r>
            <a:r>
              <a:rPr sz="2800" b="1" dirty="0">
                <a:solidFill>
                  <a:srgbClr val="4E3A2F"/>
                </a:solidFill>
                <a:latin typeface="Nimbus Sans L"/>
                <a:cs typeface="Nimbus Sans L"/>
              </a:rPr>
              <a:t>acid-base </a:t>
            </a:r>
            <a:r>
              <a:rPr sz="2800" b="1" spc="-165" dirty="0">
                <a:solidFill>
                  <a:srgbClr val="4E3A2F"/>
                </a:solidFill>
                <a:latin typeface="Nimbus Sans L"/>
                <a:cs typeface="Nimbus Sans L"/>
              </a:rPr>
              <a:t>balance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950" spc="950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1950" spc="355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Hematologic 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System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-Anemia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-Bleeding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25" dirty="0">
                <a:solidFill>
                  <a:srgbClr val="4E3A2F"/>
                </a:solidFill>
                <a:latin typeface="Nimbus Sans L"/>
                <a:cs typeface="Nimbus Sans L"/>
              </a:rPr>
              <a:t>Tendencies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-Infection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950" spc="950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1950" spc="350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Metabolic changes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</a:pPr>
            <a:r>
              <a:rPr sz="2800" b="1" spc="-20" dirty="0">
                <a:solidFill>
                  <a:srgbClr val="4E3A2F"/>
                </a:solidFill>
                <a:latin typeface="Nimbus Sans L"/>
                <a:cs typeface="Nimbus Sans L"/>
              </a:rPr>
              <a:t>-Waste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products</a:t>
            </a:r>
            <a:r>
              <a:rPr sz="2800" b="1" spc="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accumulation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-Altered CHO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metabolism</a:t>
            </a:r>
            <a:endParaRPr sz="28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-Elevated</a:t>
            </a:r>
            <a:r>
              <a:rPr sz="2800" b="1" spc="-1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triglycerides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6344" y="275843"/>
            <a:ext cx="763905" cy="181610"/>
            <a:chOff x="466344" y="275843"/>
            <a:chExt cx="763905" cy="181610"/>
          </a:xfrm>
        </p:grpSpPr>
        <p:sp>
          <p:nvSpPr>
            <p:cNvPr id="3" name="object 3"/>
            <p:cNvSpPr/>
            <p:nvPr/>
          </p:nvSpPr>
          <p:spPr>
            <a:xfrm>
              <a:off x="466344" y="275843"/>
              <a:ext cx="507492" cy="1813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9244" y="275843"/>
              <a:ext cx="420624" cy="1813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82371"/>
            <a:ext cx="6248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60" dirty="0">
                <a:solidFill>
                  <a:srgbClr val="5D3720"/>
                </a:solidFill>
                <a:latin typeface="DejaVu Sans"/>
                <a:cs typeface="DejaVu Sans"/>
              </a:rPr>
              <a:t>CONTD………</a:t>
            </a:r>
            <a:endParaRPr sz="9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4519" y="481024"/>
            <a:ext cx="46170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1950" b="0" spc="-459" dirty="0">
                <a:solidFill>
                  <a:srgbClr val="EFA12D"/>
                </a:solidFill>
                <a:latin typeface="DejaVu Sans"/>
                <a:cs typeface="DejaVu Sans"/>
              </a:rPr>
              <a:t>	</a:t>
            </a:r>
            <a:r>
              <a:rPr sz="2800" spc="-5" dirty="0"/>
              <a:t>Gastrointestinal</a:t>
            </a:r>
            <a:r>
              <a:rPr sz="2800" dirty="0"/>
              <a:t> </a:t>
            </a:r>
            <a:r>
              <a:rPr sz="2800" spc="-5" dirty="0"/>
              <a:t>changes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7419" y="907440"/>
            <a:ext cx="3602354" cy="51473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-Mucosal</a:t>
            </a:r>
            <a:r>
              <a:rPr sz="2800" b="1" spc="-1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Ulcerations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-Stomatitis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-Parotitis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-Gingivitis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-Oesophagitis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-Gastritis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-Colitis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-GI</a:t>
            </a:r>
            <a:r>
              <a:rPr sz="2800" b="1" spc="-20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Bleeding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-Diarrhoea</a:t>
            </a:r>
            <a:endParaRPr sz="28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solidFill>
                  <a:srgbClr val="4E3A2F"/>
                </a:solidFill>
                <a:latin typeface="Nimbus Sans L"/>
                <a:cs typeface="Nimbus Sans L"/>
              </a:rPr>
              <a:t>-Constipation</a:t>
            </a:r>
            <a:endParaRPr sz="28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3963" y="233172"/>
            <a:ext cx="684530" cy="163195"/>
            <a:chOff x="473963" y="233172"/>
            <a:chExt cx="684530" cy="163195"/>
          </a:xfrm>
        </p:grpSpPr>
        <p:sp>
          <p:nvSpPr>
            <p:cNvPr id="3" name="object 3"/>
            <p:cNvSpPr/>
            <p:nvPr/>
          </p:nvSpPr>
          <p:spPr>
            <a:xfrm>
              <a:off x="473963" y="233172"/>
              <a:ext cx="457199" cy="1630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1811" y="233172"/>
              <a:ext cx="376428" cy="1630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35940" y="151892"/>
            <a:ext cx="5619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40" dirty="0">
                <a:solidFill>
                  <a:srgbClr val="5D3720"/>
                </a:solidFill>
                <a:latin typeface="DejaVu Sans"/>
                <a:cs typeface="DejaVu Sans"/>
              </a:rPr>
              <a:t>CONTD………</a:t>
            </a:r>
            <a:endParaRPr sz="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8839" y="457239"/>
            <a:ext cx="4616450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/>
              <a:t>-Metallic </a:t>
            </a:r>
            <a:r>
              <a:rPr spc="-50" dirty="0"/>
              <a:t>Taste </a:t>
            </a:r>
            <a:r>
              <a:rPr dirty="0"/>
              <a:t>in</a:t>
            </a:r>
            <a:r>
              <a:rPr spc="-120" dirty="0"/>
              <a:t> </a:t>
            </a:r>
            <a:r>
              <a:rPr dirty="0"/>
              <a:t>mouth</a:t>
            </a: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/>
              <a:t>-Anorexia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627983"/>
            <a:ext cx="4790440" cy="41230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-Nausea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-vomiting</a:t>
            </a:r>
            <a:endParaRPr sz="3200">
              <a:latin typeface="Nimbus Sans L"/>
              <a:cs typeface="Nimbus Sans 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250" spc="1080" dirty="0">
                <a:solidFill>
                  <a:srgbClr val="EFA12D"/>
                </a:solidFill>
                <a:latin typeface="DejaVu Sans"/>
                <a:cs typeface="DejaVu Sans"/>
              </a:rPr>
              <a:t></a:t>
            </a:r>
            <a:r>
              <a:rPr sz="2250" spc="-110" dirty="0">
                <a:solidFill>
                  <a:srgbClr val="EFA12D"/>
                </a:solidFill>
                <a:latin typeface="DejaVu Sans"/>
                <a:cs typeface="DejaVu Sans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Respiratory Changes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-Kussmaul</a:t>
            </a:r>
            <a:r>
              <a:rPr sz="3200" b="1" spc="-1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Respiration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-Dyspnea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-Pulmonary</a:t>
            </a:r>
            <a:r>
              <a:rPr sz="3200" b="1" spc="-5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oedema</a:t>
            </a:r>
            <a:endParaRPr sz="3200">
              <a:latin typeface="Nimbus Sans L"/>
              <a:cs typeface="Nimbus Sans L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-Uremic</a:t>
            </a:r>
            <a:r>
              <a:rPr sz="3200" b="1" spc="-35" dirty="0">
                <a:solidFill>
                  <a:srgbClr val="4E3A2F"/>
                </a:solidFill>
                <a:latin typeface="Nimbus Sans L"/>
                <a:cs typeface="Nimbus Sans L"/>
              </a:rPr>
              <a:t> </a:t>
            </a:r>
            <a:r>
              <a:rPr sz="3200" b="1" dirty="0">
                <a:solidFill>
                  <a:srgbClr val="4E3A2F"/>
                </a:solidFill>
                <a:latin typeface="Nimbus Sans L"/>
                <a:cs typeface="Nimbus Sans L"/>
              </a:rPr>
              <a:t>Pleuritis</a:t>
            </a:r>
            <a:endParaRPr sz="32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810</Words>
  <Application>Microsoft Office PowerPoint</Application>
  <PresentationFormat>On-screen Show (4:3)</PresentationFormat>
  <Paragraphs>254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CHRONIC RENAL FAILURE</vt:lpstr>
      <vt:lpstr>ETIOLOGY AND RISK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 Gastrointestinal changes</vt:lpstr>
      <vt:lpstr>-Metallic Taste in mouth -Anorexia</vt:lpstr>
      <vt:lpstr>-Pleural Effusion -Uremic Lung</vt:lpstr>
      <vt:lpstr>-Dysrhythmia -Peripheral Oedema</vt:lpstr>
      <vt:lpstr> Features of CNS involvement -Forgetfulness</vt:lpstr>
      <vt:lpstr> Integumentary Changes -Yellow grey discoloration of skin</vt:lpstr>
      <vt:lpstr> Reproductive Changes  Women</vt:lpstr>
      <vt:lpstr> Endocrine Changes -Hypothyroidism</vt:lpstr>
      <vt:lpstr> Psychosocial Changes -Personality and behavioral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Renal osteodystrophy - Regulation of calcium,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RENAL FAILURE</dc:title>
  <cp:lastModifiedBy>comp</cp:lastModifiedBy>
  <cp:revision>1</cp:revision>
  <dcterms:created xsi:type="dcterms:W3CDTF">2020-05-08T17:37:13Z</dcterms:created>
  <dcterms:modified xsi:type="dcterms:W3CDTF">2020-05-09T17:39:48Z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2020-05-08T00:00:00Z</vt:filetime>
  </property>
</Properties>
</file>