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1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 propagation                         (Tissue culture)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7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r>
              <a:rPr lang="en-US" dirty="0"/>
              <a:t>multiplication can involve different methods and media. </a:t>
            </a:r>
            <a:r>
              <a:rPr lang="en-US" dirty="0" smtClean="0"/>
              <a:t>Depending </a:t>
            </a:r>
            <a:r>
              <a:rPr lang="en-US" dirty="0"/>
              <a:t>on the type of tissue </a:t>
            </a:r>
            <a:r>
              <a:rPr lang="en-US" dirty="0" smtClean="0"/>
              <a:t>grown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plant material grown is callus tissue, it can be placed in a blender and cut into smaller pieces and </a:t>
            </a:r>
            <a:r>
              <a:rPr lang="en-US" dirty="0" err="1"/>
              <a:t>recultured</a:t>
            </a:r>
            <a:r>
              <a:rPr lang="en-US" dirty="0"/>
              <a:t> on the same type of culture medium to grow more callus tissue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If the tissue is grown as small plants called plantlets, hormones are often added that cause the plantlets to produce many small offshoots that can be removed and </a:t>
            </a:r>
            <a:r>
              <a:rPr lang="en-US" dirty="0" smtClean="0"/>
              <a:t>re-cultured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7714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4.)</a:t>
            </a:r>
            <a:r>
              <a:rPr lang="en-US" dirty="0"/>
              <a:t> </a:t>
            </a:r>
            <a:r>
              <a:rPr lang="en-US" b="1" dirty="0" smtClean="0"/>
              <a:t>plantlet establishment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stage involves </a:t>
            </a:r>
            <a:endParaRPr lang="en-US" dirty="0" smtClean="0"/>
          </a:p>
          <a:p>
            <a:r>
              <a:rPr lang="en-US" dirty="0" smtClean="0"/>
              <a:t>treating </a:t>
            </a:r>
            <a:r>
              <a:rPr lang="en-US" dirty="0"/>
              <a:t>the </a:t>
            </a:r>
            <a:r>
              <a:rPr lang="en-US" dirty="0" smtClean="0"/>
              <a:t>plantlets/shoots </a:t>
            </a:r>
            <a:r>
              <a:rPr lang="en-US" dirty="0"/>
              <a:t>to encourage root growth and </a:t>
            </a:r>
            <a:r>
              <a:rPr lang="en-US" dirty="0" smtClean="0"/>
              <a:t>hardening.</a:t>
            </a:r>
          </a:p>
          <a:p>
            <a:r>
              <a:rPr lang="en-US" dirty="0" smtClean="0"/>
              <a:t>It </a:t>
            </a:r>
            <a:r>
              <a:rPr lang="en-US" dirty="0"/>
              <a:t>is performed </a:t>
            </a:r>
            <a:r>
              <a:rPr lang="en-US" dirty="0" err="1" smtClean="0"/>
              <a:t>invitro</a:t>
            </a:r>
            <a:r>
              <a:rPr lang="en-US" dirty="0"/>
              <a:t>, or in a sterile "test tube" environment.</a:t>
            </a:r>
          </a:p>
        </p:txBody>
      </p:sp>
    </p:spTree>
    <p:extLst>
      <p:ext uri="{BB962C8B-B14F-4D97-AF65-F5344CB8AC3E}">
        <p14:creationId xmlns:p14="http://schemas.microsoft.com/office/powerpoint/2010/main" val="227141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"</a:t>
            </a:r>
            <a:r>
              <a:rPr lang="en-US" dirty="0"/>
              <a:t>Hardening" refers to the preparation of the plants for a natural growth environment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plantlets </a:t>
            </a:r>
            <a:r>
              <a:rPr lang="en-US" dirty="0"/>
              <a:t>have been grown in "ideal" conditions, designed to encourage rapid growth.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Due </a:t>
            </a:r>
            <a:r>
              <a:rPr lang="en-US" dirty="0"/>
              <a:t>to lack of necessity, the plants are likely to be highly susceptible to disease and often do not have fully functional dermal coverings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inefficient in their use of water and energy.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990600" y="228600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   5- Hardening  or acclimatization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06434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dirty="0"/>
              <a:t>In vitro conditions are high in humidity and plants grown under these condition do not form a working cuticle and stomata</a:t>
            </a:r>
          </a:p>
          <a:p>
            <a:endParaRPr lang="en-US" dirty="0"/>
          </a:p>
          <a:p>
            <a:r>
              <a:rPr lang="en-US" dirty="0"/>
              <a:t>when </a:t>
            </a:r>
            <a:r>
              <a:rPr lang="en-US" dirty="0" smtClean="0"/>
              <a:t>take </a:t>
            </a:r>
            <a:r>
              <a:rPr lang="en-US" dirty="0"/>
              <a:t>out </a:t>
            </a:r>
            <a:r>
              <a:rPr lang="en-US" dirty="0" smtClean="0"/>
              <a:t>from </a:t>
            </a:r>
            <a:r>
              <a:rPr lang="en-US" dirty="0"/>
              <a:t>culture the plantlets need time to adjust to more natural environmental conditions. </a:t>
            </a:r>
          </a:p>
          <a:p>
            <a:endParaRPr lang="en-US" dirty="0"/>
          </a:p>
          <a:p>
            <a:r>
              <a:rPr lang="en-US" dirty="0"/>
              <a:t>Hardening typically involves slowly weaning the plantlets from a high-humidity, low light, warm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25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6.)</a:t>
            </a:r>
            <a:r>
              <a:rPr lang="en-US" dirty="0"/>
              <a:t> </a:t>
            </a:r>
            <a:r>
              <a:rPr lang="en-US" b="1" dirty="0"/>
              <a:t>Transfer From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final stage </a:t>
            </a:r>
            <a:r>
              <a:rPr lang="en-US" dirty="0" smtClean="0"/>
              <a:t>the </a:t>
            </a:r>
            <a:r>
              <a:rPr lang="en-US" dirty="0"/>
              <a:t>plantlets are removed from the plant media and transferred to </a:t>
            </a:r>
            <a:r>
              <a:rPr lang="en-US" dirty="0" smtClean="0"/>
              <a:t>soil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This stage is often combined with </a:t>
            </a:r>
            <a:r>
              <a:rPr lang="en-US" dirty="0" smtClean="0"/>
              <a:t>the “plantlet establishment and hardening" </a:t>
            </a:r>
            <a:r>
              <a:rPr lang="en-US" dirty="0"/>
              <a:t>stage.</a:t>
            </a:r>
          </a:p>
        </p:txBody>
      </p:sp>
    </p:spTree>
    <p:extLst>
      <p:ext uri="{BB962C8B-B14F-4D97-AF65-F5344CB8AC3E}">
        <p14:creationId xmlns:p14="http://schemas.microsoft.com/office/powerpoint/2010/main" val="3849457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Zubair horticulture\Hort-707\data\Tissue Culture   Micropropagation - Advanced Growing Techniques_files\1f5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18" y="2667000"/>
            <a:ext cx="8810336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69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Production of plants from very minute plant parts, tissues of cells grown in a tube or containers under controlled nutritional, environmental and aseptic conditions.</a:t>
            </a:r>
          </a:p>
          <a:p>
            <a:endParaRPr lang="en-US" dirty="0" smtClean="0"/>
          </a:p>
          <a:p>
            <a:r>
              <a:rPr lang="en-US" dirty="0" smtClean="0"/>
              <a:t>Micro-propagation is </a:t>
            </a:r>
            <a:r>
              <a:rPr lang="en-US" dirty="0"/>
              <a:t>a form of tissue culture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Once a tissue culture has been established and plantlets start to </a:t>
            </a:r>
            <a:r>
              <a:rPr lang="en-US" dirty="0" smtClean="0"/>
              <a:t>form we can grow large amount </a:t>
            </a:r>
            <a:r>
              <a:rPr lang="en-US" dirty="0"/>
              <a:t>of new plant material from the starting material.</a:t>
            </a:r>
          </a:p>
        </p:txBody>
      </p:sp>
    </p:spTree>
    <p:extLst>
      <p:ext uri="{BB962C8B-B14F-4D97-AF65-F5344CB8AC3E}">
        <p14:creationId xmlns:p14="http://schemas.microsoft.com/office/powerpoint/2010/main" val="414425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Technique based on phenomenon of TOTIPOTENCY.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8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TISSUE CULTURE STARTING MATERIAL 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can be as small as a single plant </a:t>
            </a:r>
            <a:r>
              <a:rPr lang="en-US" dirty="0" smtClean="0"/>
              <a:t>cell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because plants exhibit </a:t>
            </a:r>
            <a:r>
              <a:rPr lang="en-US" b="1" dirty="0" err="1"/>
              <a:t>totipotency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(ability </a:t>
            </a:r>
            <a:r>
              <a:rPr lang="en-US" dirty="0"/>
              <a:t>to regrow a completely new plant from a single somatic </a:t>
            </a:r>
            <a:r>
              <a:rPr lang="en-US" dirty="0" smtClean="0"/>
              <a:t>cell)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/>
              <a:t>the most common explant material is leaf </a:t>
            </a:r>
            <a:r>
              <a:rPr lang="en-US" dirty="0" smtClean="0"/>
              <a:t>tissue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or tissue from a meristematic region such as the apical meristem.</a:t>
            </a:r>
          </a:p>
        </p:txBody>
      </p:sp>
    </p:spTree>
    <p:extLst>
      <p:ext uri="{BB962C8B-B14F-4D97-AF65-F5344CB8AC3E}">
        <p14:creationId xmlns:p14="http://schemas.microsoft.com/office/powerpoint/2010/main" val="75950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Zubair horticulture\Hort-707\data\Tissue Culture   Micropropagation - Advanced Growing Techniques_files\NFTC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8399"/>
            <a:ext cx="5638368" cy="677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513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/>
              <a:t>MICRO-PROPAGATION STEPS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4412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1.) </a:t>
            </a:r>
            <a:r>
              <a:rPr lang="en-US" b="1" dirty="0" smtClean="0"/>
              <a:t>selection of mother 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begins </a:t>
            </a:r>
            <a:r>
              <a:rPr lang="en-US" dirty="0"/>
              <a:t>with the selection of plant material to be propagated. </a:t>
            </a:r>
            <a:endParaRPr lang="en-US" dirty="0" smtClean="0"/>
          </a:p>
          <a:p>
            <a:r>
              <a:rPr lang="en-US" dirty="0" smtClean="0"/>
              <a:t>Should be </a:t>
            </a:r>
          </a:p>
          <a:p>
            <a:pPr lvl="1"/>
            <a:r>
              <a:rPr lang="en-US" dirty="0" smtClean="0"/>
              <a:t>Certified</a:t>
            </a:r>
          </a:p>
          <a:p>
            <a:pPr lvl="1"/>
            <a:r>
              <a:rPr lang="en-US" dirty="0" smtClean="0"/>
              <a:t>True to type</a:t>
            </a:r>
          </a:p>
          <a:p>
            <a:pPr lvl="1"/>
            <a:r>
              <a:rPr lang="en-US" dirty="0" smtClean="0"/>
              <a:t>Healthy</a:t>
            </a:r>
          </a:p>
          <a:p>
            <a:pPr lvl="1"/>
            <a:r>
              <a:rPr lang="en-US" dirty="0" smtClean="0"/>
              <a:t>Disease free</a:t>
            </a:r>
          </a:p>
          <a:p>
            <a:pPr lvl="1"/>
            <a:r>
              <a:rPr lang="en-US" dirty="0" smtClean="0"/>
              <a:t>Vigour</a:t>
            </a:r>
          </a:p>
          <a:p>
            <a:pPr lvl="1"/>
            <a:r>
              <a:rPr lang="en-US" dirty="0" smtClean="0"/>
              <a:t>Insect resistant</a:t>
            </a:r>
          </a:p>
          <a:p>
            <a:r>
              <a:rPr lang="en-US" dirty="0" smtClean="0"/>
              <a:t>Selection dependent </a:t>
            </a:r>
            <a:r>
              <a:rPr lang="en-US" dirty="0"/>
              <a:t>on the type of tissue to be used; including </a:t>
            </a:r>
            <a:endParaRPr lang="en-US" dirty="0" smtClean="0"/>
          </a:p>
          <a:p>
            <a:pPr lvl="4"/>
            <a:r>
              <a:rPr lang="en-US" sz="2900" b="1" dirty="0" smtClean="0"/>
              <a:t>stem tips anthers</a:t>
            </a:r>
            <a:endParaRPr lang="en-US" sz="2900" b="1" dirty="0"/>
          </a:p>
          <a:p>
            <a:pPr lvl="4"/>
            <a:r>
              <a:rPr lang="en-US" sz="2900" b="1" dirty="0" smtClean="0"/>
              <a:t> petals</a:t>
            </a:r>
          </a:p>
          <a:p>
            <a:pPr lvl="4"/>
            <a:r>
              <a:rPr lang="en-US" sz="2900" b="1" dirty="0" smtClean="0"/>
              <a:t> </a:t>
            </a:r>
            <a:r>
              <a:rPr lang="en-US" sz="2900" b="1" dirty="0"/>
              <a:t>pollen </a:t>
            </a:r>
          </a:p>
          <a:p>
            <a:pPr lvl="4"/>
            <a:r>
              <a:rPr lang="en-US" sz="2900" b="1" dirty="0" smtClean="0"/>
              <a:t> </a:t>
            </a:r>
            <a:r>
              <a:rPr lang="en-US" sz="2900" b="1" dirty="0"/>
              <a:t>others plant tissues.</a:t>
            </a:r>
          </a:p>
        </p:txBody>
      </p:sp>
    </p:spTree>
    <p:extLst>
      <p:ext uri="{BB962C8B-B14F-4D97-AF65-F5344CB8AC3E}">
        <p14:creationId xmlns:p14="http://schemas.microsoft.com/office/powerpoint/2010/main" val="124199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3300" b="1" dirty="0" smtClean="0"/>
              <a:t>2. establishment of Ex-plant material </a:t>
            </a:r>
            <a:endParaRPr lang="en-US" b="1" dirty="0" smtClean="0"/>
          </a:p>
          <a:p>
            <a:r>
              <a:rPr lang="en-US" dirty="0" smtClean="0"/>
              <a:t>explant </a:t>
            </a:r>
            <a:r>
              <a:rPr lang="en-US" dirty="0"/>
              <a:t>material is then surface </a:t>
            </a:r>
            <a:r>
              <a:rPr lang="en-US" dirty="0" smtClean="0"/>
              <a:t>sterilized</a:t>
            </a:r>
          </a:p>
          <a:p>
            <a:r>
              <a:rPr lang="en-US" dirty="0" smtClean="0"/>
              <a:t>usually </a:t>
            </a:r>
            <a:r>
              <a:rPr lang="en-US" dirty="0"/>
              <a:t>in multiple courses of bleach and alcohol </a:t>
            </a:r>
            <a:r>
              <a:rPr lang="en-US" dirty="0" smtClean="0"/>
              <a:t>washes</a:t>
            </a:r>
          </a:p>
          <a:p>
            <a:r>
              <a:rPr lang="en-US" dirty="0" smtClean="0"/>
              <a:t>finally washed </a:t>
            </a:r>
            <a:r>
              <a:rPr lang="en-US" dirty="0"/>
              <a:t>in sterilized water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This small portion of plant </a:t>
            </a:r>
            <a:r>
              <a:rPr lang="en-US" dirty="0" smtClean="0"/>
              <a:t>tissue </a:t>
            </a:r>
            <a:r>
              <a:rPr lang="en-US" dirty="0"/>
              <a:t>is placed on a growth </a:t>
            </a:r>
            <a:r>
              <a:rPr lang="en-US" dirty="0" smtClean="0"/>
              <a:t>medium</a:t>
            </a:r>
          </a:p>
          <a:p>
            <a:r>
              <a:rPr lang="en-US" dirty="0" smtClean="0"/>
              <a:t>containing </a:t>
            </a:r>
            <a:r>
              <a:rPr lang="en-US" dirty="0"/>
              <a:t>sucrose as an energy source and one or more plant growth regulators (plant hormones). </a:t>
            </a:r>
            <a:endParaRPr lang="en-US" dirty="0" smtClean="0"/>
          </a:p>
          <a:p>
            <a:r>
              <a:rPr lang="en-US" dirty="0" smtClean="0"/>
              <a:t>Usually </a:t>
            </a:r>
            <a:r>
              <a:rPr lang="en-US" dirty="0"/>
              <a:t>the medium is thickened with agar to create a gel which supports the explant during growth.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plant tissue grows and differentiates into new tissues depending on the medium.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media containing </a:t>
            </a:r>
            <a:r>
              <a:rPr lang="en-US" dirty="0" err="1"/>
              <a:t>cytokinins</a:t>
            </a:r>
            <a:r>
              <a:rPr lang="en-US" dirty="0"/>
              <a:t> are used to create branched shoots from plant buds.</a:t>
            </a:r>
          </a:p>
        </p:txBody>
      </p:sp>
    </p:spTree>
    <p:extLst>
      <p:ext uri="{BB962C8B-B14F-4D97-AF65-F5344CB8AC3E}">
        <p14:creationId xmlns:p14="http://schemas.microsoft.com/office/powerpoint/2010/main" val="549796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3.)</a:t>
            </a:r>
            <a:r>
              <a:rPr lang="en-US" dirty="0"/>
              <a:t> </a:t>
            </a:r>
            <a:r>
              <a:rPr lang="en-US" b="1" dirty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Multiplication is the taking of tissue samples produced during the </a:t>
            </a:r>
            <a:r>
              <a:rPr lang="en-US" dirty="0" smtClean="0"/>
              <a:t>previous </a:t>
            </a:r>
            <a:r>
              <a:rPr lang="en-US" dirty="0"/>
              <a:t>stage </a:t>
            </a:r>
            <a:r>
              <a:rPr lang="en-US" dirty="0" smtClean="0"/>
              <a:t>to </a:t>
            </a:r>
            <a:r>
              <a:rPr lang="en-US" dirty="0"/>
              <a:t>increasing their number.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establishment stage is followed by multiplication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Through repeated cycles of this process, a single explant sample may be increased from one to hundreds or thousands of plants</a:t>
            </a:r>
          </a:p>
        </p:txBody>
      </p:sp>
    </p:spTree>
    <p:extLst>
      <p:ext uri="{BB962C8B-B14F-4D97-AF65-F5344CB8AC3E}">
        <p14:creationId xmlns:p14="http://schemas.microsoft.com/office/powerpoint/2010/main" val="1172382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452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Micro propagation                         (Tissue culture)</vt:lpstr>
      <vt:lpstr>Micro propagation</vt:lpstr>
      <vt:lpstr>PowerPoint Presentation</vt:lpstr>
      <vt:lpstr>TISSUE CULTURE STARTING MATERIAL </vt:lpstr>
      <vt:lpstr>PowerPoint Presentation</vt:lpstr>
      <vt:lpstr>PowerPoint Presentation</vt:lpstr>
      <vt:lpstr>1.) selection of mother plant</vt:lpstr>
      <vt:lpstr>PowerPoint Presentation</vt:lpstr>
      <vt:lpstr>3.) Multiplication</vt:lpstr>
      <vt:lpstr>PowerPoint Presentation</vt:lpstr>
      <vt:lpstr>4.) plantlet establishment</vt:lpstr>
      <vt:lpstr>PowerPoint Presentation</vt:lpstr>
      <vt:lpstr>PowerPoint Presentation</vt:lpstr>
      <vt:lpstr>6.) Transfer From Culture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propagation                         (Tissue culture)</dc:title>
  <dc:creator>Zubair</dc:creator>
  <cp:lastModifiedBy>Zubair</cp:lastModifiedBy>
  <cp:revision>11</cp:revision>
  <dcterms:created xsi:type="dcterms:W3CDTF">2006-08-16T00:00:00Z</dcterms:created>
  <dcterms:modified xsi:type="dcterms:W3CDTF">2014-02-06T06:35:53Z</dcterms:modified>
</cp:coreProperties>
</file>