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73" r:id="rId11"/>
    <p:sldId id="276" r:id="rId12"/>
    <p:sldId id="277" r:id="rId13"/>
    <p:sldId id="274" r:id="rId14"/>
    <p:sldId id="275" r:id="rId15"/>
    <p:sldId id="278" r:id="rId16"/>
    <p:sldId id="280" r:id="rId17"/>
    <p:sldId id="279" r:id="rId18"/>
    <p:sldId id="282" r:id="rId19"/>
    <p:sldId id="283" r:id="rId20"/>
    <p:sldId id="265" r:id="rId21"/>
    <p:sldId id="284" r:id="rId22"/>
    <p:sldId id="28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8260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5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5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31661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7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0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9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293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059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4800" b="1" cap="none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b="1" i="1" dirty="0" smtClean="0">
                <a:solidFill>
                  <a:srgbClr val="FF0000"/>
                </a:solidFill>
              </a:rPr>
              <a:t>By: Dr. Abdul </a:t>
            </a:r>
            <a:r>
              <a:rPr lang="en-US" b="1" i="1" dirty="0" err="1" smtClean="0">
                <a:solidFill>
                  <a:srgbClr val="FF0000"/>
                </a:solidFill>
              </a:rPr>
              <a:t>Ghani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01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90007" y="127647"/>
            <a:ext cx="31502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Hydrolysis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rgbClr val="FF00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5915" y="1197735"/>
            <a:ext cx="112260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Hydrolysis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usually means the cleavage of chemical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bonds of compounds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by the addition of water.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7126" y="2253823"/>
            <a:ext cx="112260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Hydrolysis</a:t>
            </a:r>
            <a:r>
              <a:rPr lang="en-US" sz="2400" dirty="0">
                <a:solidFill>
                  <a:srgbClr val="FF0066"/>
                </a:solidFill>
                <a:latin typeface="Arial" panose="020B0604020202020204" pitchFamily="34" charset="0"/>
              </a:rPr>
              <a:t> is a process used for treating industrial waste, municipal solid waste and sewage sludge.</a:t>
            </a:r>
            <a:endParaRPr lang="en-US" sz="2400" dirty="0">
              <a:solidFill>
                <a:srgbClr val="FF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7583" y="3447022"/>
            <a:ext cx="10955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Thermal </a:t>
            </a:r>
            <a:r>
              <a:rPr lang="en-US" sz="2400" dirty="0">
                <a:solidFill>
                  <a:srgbClr val="C00000"/>
                </a:solidFill>
                <a:latin typeface="Georgia" panose="02040502050405020303" pitchFamily="18" charset="0"/>
              </a:rPr>
              <a:t>hydrolysis </a:t>
            </a:r>
            <a:r>
              <a:rPr lang="en-US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process is </a:t>
            </a:r>
            <a:r>
              <a:rPr lang="en-US" sz="2400" dirty="0">
                <a:solidFill>
                  <a:srgbClr val="C00000"/>
                </a:solidFill>
                <a:latin typeface="Georgia" panose="02040502050405020303" pitchFamily="18" charset="0"/>
              </a:rPr>
              <a:t>a process </a:t>
            </a:r>
            <a:r>
              <a:rPr lang="en-US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where at </a:t>
            </a:r>
            <a:r>
              <a:rPr lang="en-US" sz="2400" dirty="0">
                <a:solidFill>
                  <a:srgbClr val="C00000"/>
                </a:solidFill>
                <a:latin typeface="Georgia" panose="02040502050405020303" pitchFamily="18" charset="0"/>
              </a:rPr>
              <a:t>high temperature and pressure to improve the digestibility of the </a:t>
            </a:r>
            <a:r>
              <a:rPr lang="en-US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biosolids </a:t>
            </a:r>
            <a:r>
              <a:rPr lang="en-US" sz="2400" dirty="0">
                <a:solidFill>
                  <a:srgbClr val="C00000"/>
                </a:solidFill>
                <a:latin typeface="Georgia" panose="02040502050405020303" pitchFamily="18" charset="0"/>
              </a:rPr>
              <a:t>usually before anaerobic digestion.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7583" y="4499921"/>
            <a:ext cx="10955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66"/>
                </a:solidFill>
                <a:latin typeface="Georgia" panose="02040502050405020303" pitchFamily="18" charset="0"/>
              </a:rPr>
              <a:t>“Basically, the biosolids </a:t>
            </a:r>
            <a:r>
              <a:rPr lang="en-US" sz="2400" dirty="0" smtClean="0">
                <a:solidFill>
                  <a:srgbClr val="FF0066"/>
                </a:solidFill>
                <a:latin typeface="Georgia" panose="02040502050405020303" pitchFamily="18" charset="0"/>
              </a:rPr>
              <a:t>(</a:t>
            </a:r>
            <a:r>
              <a:rPr lang="en-US" sz="2400" dirty="0">
                <a:solidFill>
                  <a:srgbClr val="7030A0"/>
                </a:solidFill>
              </a:rPr>
              <a:t>O</a:t>
            </a:r>
            <a:r>
              <a:rPr lang="en-US" sz="2400" dirty="0" smtClean="0">
                <a:solidFill>
                  <a:srgbClr val="7030A0"/>
                </a:solidFill>
              </a:rPr>
              <a:t>rganic </a:t>
            </a:r>
            <a:r>
              <a:rPr lang="en-US" sz="2400" dirty="0">
                <a:solidFill>
                  <a:srgbClr val="7030A0"/>
                </a:solidFill>
              </a:rPr>
              <a:t>matter recycled from sewage</a:t>
            </a:r>
            <a:r>
              <a:rPr lang="en-US" sz="2400" dirty="0" smtClean="0">
                <a:solidFill>
                  <a:srgbClr val="FF0066"/>
                </a:solidFill>
                <a:latin typeface="Georgia" panose="02040502050405020303" pitchFamily="18" charset="0"/>
              </a:rPr>
              <a:t>)are </a:t>
            </a:r>
            <a:r>
              <a:rPr lang="en-US" sz="2400" dirty="0">
                <a:solidFill>
                  <a:srgbClr val="FF0066"/>
                </a:solidFill>
                <a:latin typeface="Georgia" panose="02040502050405020303" pitchFamily="18" charset="0"/>
              </a:rPr>
              <a:t>heated using steam to about </a:t>
            </a:r>
            <a:r>
              <a:rPr lang="en-US" sz="2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165</a:t>
            </a:r>
            <a:r>
              <a:rPr lang="en-US" sz="2400" dirty="0">
                <a:solidFill>
                  <a:srgbClr val="FF0066"/>
                </a:solidFill>
                <a:latin typeface="Georgia" panose="02040502050405020303" pitchFamily="18" charset="0"/>
              </a:rPr>
              <a:t> degrees Celsius, held for about 20 to 30 minutes, and then transferred to anaerobic digestion.”</a:t>
            </a:r>
            <a:endParaRPr lang="en-US" sz="2400" dirty="0">
              <a:solidFill>
                <a:srgbClr val="FF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2724667" y="3180269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365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9521" y="19521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-Bold"/>
              </a:rPr>
              <a:t>4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-Bold"/>
              </a:rPr>
              <a:t>- 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-Bold"/>
              </a:rPr>
              <a:t>Neutralization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1217" y="1286829"/>
            <a:ext cx="111273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Neutralization" is defined as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method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to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the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any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hazardous waste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as to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neutralize such waste</a:t>
            </a:r>
          </a:p>
          <a:p>
            <a:pPr algn="ctr"/>
            <a:endParaRPr lang="en-US" sz="24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wastes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treated with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(Both) will be needed to control pH of wastes.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6068" y="4016860"/>
            <a:ext cx="108955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 neutralization procedure involves adjusting the pH level of the corrosive waste to a pH between 6 and 8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400" dirty="0">
              <a:ln>
                <a:solidFill>
                  <a:srgbClr val="7030A0"/>
                </a:solidFill>
              </a:ln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purpose is to alter the corrosive characteristic of the waste so that it no longer is hazardous</a:t>
            </a:r>
            <a:endParaRPr lang="en-US" sz="2400" dirty="0">
              <a:ln>
                <a:solidFill>
                  <a:srgbClr val="7030A0"/>
                </a:solidFill>
              </a:ln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73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Reagents </a:t>
            </a:r>
            <a:endParaRPr lang="en-US" sz="5400" b="1" dirty="0" smtClean="0">
              <a:ln w="222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To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neutralize acidic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wastes,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Limestone CaCO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 smtClean="0">
              <a:ln>
                <a:solidFill>
                  <a:schemeClr val="tx1"/>
                </a:solidFill>
              </a:ln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Quicklime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endParaRPr lang="en-US" sz="2400" b="1" dirty="0" smtClean="0">
              <a:ln>
                <a:solidFill>
                  <a:schemeClr val="tx1"/>
                </a:solidFill>
              </a:ln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Hydrated lime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(OH)</a:t>
            </a:r>
            <a:r>
              <a:rPr lang="en-US" sz="1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Soda ash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 smtClean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Caustic soda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endParaRPr lang="en-US" sz="2400" b="1" dirty="0" smtClean="0">
              <a:ln>
                <a:solidFill>
                  <a:schemeClr val="tx1"/>
                </a:solidFill>
              </a:ln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Potassium hydroxide KOH</a:t>
            </a:r>
          </a:p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Magnesium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hydroxide MgOH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Ammonia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en-US" sz="2400" b="1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To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neutralize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wastes,</a:t>
            </a:r>
          </a:p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Sulphuric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 H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Hydrochloric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 (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Nitric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 (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HNO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n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84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32026" y="204920"/>
            <a:ext cx="2531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5- Photolysis</a:t>
            </a:r>
            <a:endParaRPr lang="en-US" sz="3200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3870" y="1451229"/>
            <a:ext cx="109985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Photodissociation</a:t>
            </a:r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, 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photolysis</a:t>
            </a:r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, or 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photodecomposition</a:t>
            </a:r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 is a chemical reaction in which a chemical compound is broken down by photons.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3870" y="3261090"/>
            <a:ext cx="109470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Photodissociation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is not limited to visible light. Any photon with sufficient energy can affect the chemical bonds of a chemical compound.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7887" y="5227474"/>
            <a:ext cx="104705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</a:rPr>
              <a:t>UV 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light source (206 nm) was explored for the degradation of organic pollutants in 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</a:rPr>
              <a:t>wastewater. 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2078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5336" y="217799"/>
            <a:ext cx="32848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 Oxidation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541172" y="16260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3600" dirty="0">
                <a:ln>
                  <a:solidFill>
                    <a:srgbClr val="00B0F0"/>
                  </a:solidFill>
                </a:ln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3200" dirty="0">
                <a:ln>
                  <a:solidFill>
                    <a:srgbClr val="00B0F0"/>
                  </a:solidFill>
                </a:ln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defined as;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3914" y="2849698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>
                <a:ln>
                  <a:solidFill>
                    <a:srgbClr val="FF0066"/>
                  </a:solidFill>
                </a:ln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 of oxygen (O)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>
                <a:ln>
                  <a:solidFill>
                    <a:srgbClr val="FF0066"/>
                  </a:solidFill>
                </a:ln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 of Hydrogen (H)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>
                <a:ln>
                  <a:solidFill>
                    <a:srgbClr val="FF0066"/>
                  </a:solidFill>
                </a:ln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of electron (e</a:t>
            </a:r>
            <a:r>
              <a:rPr lang="en-US" sz="3600" dirty="0">
                <a:ln>
                  <a:solidFill>
                    <a:srgbClr val="FF0066"/>
                  </a:solidFill>
                </a:ln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­ˉ</a:t>
            </a:r>
            <a:r>
              <a:rPr lang="en-US" sz="4000" dirty="0">
                <a:ln>
                  <a:solidFill>
                    <a:srgbClr val="FF0066"/>
                  </a:solidFill>
                </a:ln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¹</a:t>
            </a:r>
            <a:r>
              <a:rPr lang="en-US" sz="3600" dirty="0">
                <a:ln>
                  <a:solidFill>
                    <a:srgbClr val="FF0066"/>
                  </a:solidFill>
                </a:ln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n>
                  <a:solidFill>
                    <a:srgbClr val="FF0066"/>
                  </a:solidFill>
                </a:ln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>
              <a:ln>
                <a:solidFill>
                  <a:srgbClr val="FF0066"/>
                </a:solidFill>
              </a:ln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2868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3542" y="1357682"/>
            <a:ext cx="10238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31F20"/>
                </a:solidFill>
                <a:latin typeface="TimesLTStd-Roman"/>
              </a:rPr>
              <a:t>For oxidation to proceed, </a:t>
            </a:r>
            <a:r>
              <a:rPr lang="en-US" sz="2400" dirty="0">
                <a:solidFill>
                  <a:srgbClr val="FF66CC"/>
                </a:solidFill>
                <a:latin typeface="TimesLTStd-Roman"/>
              </a:rPr>
              <a:t>an oxidizing agent </a:t>
            </a:r>
            <a:r>
              <a:rPr lang="en-US" sz="2400" dirty="0">
                <a:solidFill>
                  <a:srgbClr val="231F20"/>
                </a:solidFill>
                <a:latin typeface="TimesLTStd-Roman"/>
              </a:rPr>
              <a:t>is </a:t>
            </a:r>
            <a:r>
              <a:rPr lang="en-US" sz="2400" dirty="0">
                <a:solidFill>
                  <a:srgbClr val="00FF00"/>
                </a:solidFill>
                <a:latin typeface="TimesLTStd-Roman"/>
              </a:rPr>
              <a:t>reacted</a:t>
            </a:r>
            <a:r>
              <a:rPr lang="en-US" sz="2400" dirty="0">
                <a:solidFill>
                  <a:srgbClr val="231F20"/>
                </a:solidFill>
                <a:latin typeface="TimesLTStd-Roman"/>
              </a:rPr>
              <a:t> with the </a:t>
            </a:r>
            <a:r>
              <a:rPr lang="en-US" sz="2400" dirty="0">
                <a:solidFill>
                  <a:srgbClr val="C00000"/>
                </a:solidFill>
                <a:latin typeface="TimesLTStd-Roman"/>
              </a:rPr>
              <a:t>waste</a:t>
            </a:r>
            <a:r>
              <a:rPr lang="en-US" sz="2400" dirty="0">
                <a:solidFill>
                  <a:srgbClr val="231F20"/>
                </a:solidFill>
                <a:latin typeface="TimesLTStd-Roman"/>
              </a:rPr>
              <a:t>.</a:t>
            </a:r>
            <a:r>
              <a:rPr lang="en-US" sz="2400" dirty="0"/>
              <a:t>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232748" y="346588"/>
            <a:ext cx="32688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Process....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3542" y="2188679"/>
            <a:ext cx="847429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ones </a:t>
            </a:r>
            <a:r>
              <a:rPr lang="en-US" sz="24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TimesLTStd-Roman"/>
              </a:rPr>
              <a:t>O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TimesLTStd-Roman"/>
              </a:rPr>
              <a:t>zone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TimesLTStd-Roman"/>
              </a:rPr>
              <a:t>(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TimesLTStd-Roman"/>
              </a:rPr>
              <a:t>O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TimesLTStd-Roman"/>
              </a:rPr>
              <a:t>3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TimesLTStd-Roman"/>
              </a:rPr>
              <a:t>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TimesLTStd-Roman"/>
              </a:rPr>
              <a:t>H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TimesLTStd-Roman"/>
              </a:rPr>
              <a:t>ydrogen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TimesLTStd-Roman"/>
              </a:rPr>
              <a:t>peroxide (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TimesLTStd-Roman"/>
              </a:rPr>
              <a:t>H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TimesLTStd-Roman"/>
              </a:rPr>
              <a:t>2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TimesLTStd-Roman"/>
              </a:rPr>
              <a:t>O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TimesLTStd-Roman"/>
              </a:rPr>
              <a:t>2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latin typeface="TimesLTStd-Roman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6FFFF"/>
                </a:solidFill>
                <a:latin typeface="TimesLTStd-Roman"/>
              </a:rPr>
              <a:t>Chlorine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66FFFF"/>
                </a:solidFill>
                <a:latin typeface="TimesLTStd-Roman"/>
              </a:rPr>
              <a:t>gas (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6FFFF"/>
                </a:solidFill>
                <a:latin typeface="TimesLTStd-Roman"/>
              </a:rPr>
              <a:t>Cl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66FFFF"/>
                </a:solidFill>
                <a:latin typeface="TimesLTStd-Roman"/>
              </a:rPr>
              <a:t>2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6FFFF"/>
                </a:solidFill>
                <a:latin typeface="TimesLTStd-Roman"/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53542" y="4331346"/>
            <a:ext cx="114063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LTStd-Roman"/>
              </a:rPr>
              <a:t>Cyanide-bearing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LTStd-Roman"/>
              </a:rPr>
              <a:t>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LTStd-Roman"/>
              </a:rPr>
              <a:t>wastewater generated by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LTStd-Roman"/>
              </a:rPr>
              <a:t>industry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LTStd-Roman"/>
              </a:rPr>
              <a:t>is often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LTStd-Roman"/>
              </a:rPr>
              <a:t>oxidized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LTStd-Roman"/>
              </a:rPr>
              <a:t> with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LTStd-Roman"/>
              </a:rPr>
              <a:t>alkaline chlorine or hypochlorite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LTStd-Roman"/>
              </a:rPr>
              <a:t>solutions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LTStd-Roman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LTStd-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cyanide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contaminant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oxidized to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less toxic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cyanate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659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612" y="1416676"/>
            <a:ext cx="109084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66FFFF"/>
                </a:solidFill>
              </a:rPr>
              <a:t>Cl</a:t>
            </a: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rgbClr val="66FFFF"/>
                </a:solidFill>
              </a:rPr>
              <a:t>2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F</a:t>
            </a:r>
            <a:r>
              <a:rPr lang="en-US" sz="32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2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tx2"/>
                </a:solidFill>
              </a:rPr>
              <a:t>O</a:t>
            </a: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chemeClr val="tx2"/>
                </a:solidFill>
              </a:rPr>
              <a:t>2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O</a:t>
            </a: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3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accent5"/>
                </a:solidFill>
              </a:rPr>
              <a:t>Permanganate </a:t>
            </a:r>
            <a:r>
              <a:rPr lang="en-US" sz="3600" dirty="0">
                <a:ln>
                  <a:solidFill>
                    <a:srgbClr val="7030A0"/>
                  </a:solidFill>
                </a:ln>
                <a:solidFill>
                  <a:schemeClr val="accent5"/>
                </a:solidFill>
              </a:rPr>
              <a:t>(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accent5"/>
                </a:solidFill>
              </a:rPr>
              <a:t>MnO</a:t>
            </a: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chemeClr val="accent5"/>
                </a:solidFill>
              </a:rPr>
              <a:t>4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accent5"/>
                </a:solidFill>
              </a:rPr>
              <a:t>)</a:t>
            </a:r>
            <a:endParaRPr lang="en-US" sz="3600" dirty="0" smtClean="0">
              <a:ln>
                <a:solidFill>
                  <a:srgbClr val="7030A0"/>
                </a:solidFill>
              </a:ln>
              <a:solidFill>
                <a:srgbClr val="FF66CC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66FFFF"/>
                </a:solidFill>
              </a:rPr>
              <a:t>Nitric </a:t>
            </a:r>
            <a:r>
              <a:rPr lang="en-US" sz="3600" dirty="0">
                <a:ln>
                  <a:solidFill>
                    <a:srgbClr val="7030A0"/>
                  </a:solidFill>
                </a:ln>
                <a:solidFill>
                  <a:srgbClr val="66FFFF"/>
                </a:solidFill>
              </a:rPr>
              <a:t>acid (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66FFFF"/>
                </a:solidFill>
              </a:rPr>
              <a:t>HNO</a:t>
            </a: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rgbClr val="66FFFF"/>
                </a:solidFill>
              </a:rPr>
              <a:t>3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66FFFF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 err="1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</a:rPr>
              <a:t>Perchloric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3600" dirty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</a:rPr>
              <a:t>acid (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</a:rPr>
              <a:t>HClO</a:t>
            </a:r>
            <a:r>
              <a:rPr lang="en-US" sz="240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</a:rPr>
              <a:t>4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 err="1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Sulphuric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>
                <a:ln>
                  <a:solidFill>
                    <a:srgbClr val="7030A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acid (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en-US" sz="2000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SO</a:t>
            </a: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en-US" sz="3600" dirty="0">
              <a:ln>
                <a:solidFill>
                  <a:srgbClr val="7030A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2766" y="462497"/>
            <a:ext cx="86340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Commonly Used Oxidizing Agents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67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31072" y="295072"/>
            <a:ext cx="26901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8952" y="1322995"/>
            <a:ext cx="950460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>
                  <a:solidFill>
                    <a:srgbClr val="FF0000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reduction reaction decreases an element’s valence because electrons are added to its shell. </a:t>
            </a:r>
          </a:p>
          <a:p>
            <a:pPr algn="ctr"/>
            <a:endParaRPr lang="en-US" sz="2800" dirty="0">
              <a:ln>
                <a:solidFill>
                  <a:srgbClr val="FF0000"/>
                </a:solidFill>
              </a:ln>
              <a:solidFill>
                <a:srgbClr val="66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defined as;</a:t>
            </a:r>
          </a:p>
          <a:p>
            <a:r>
              <a:rPr lang="en-US" sz="2800" dirty="0">
                <a:ln>
                  <a:solidFill>
                    <a:srgbClr val="FF0000"/>
                  </a:solidFill>
                </a:ln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n>
                  <a:solidFill>
                    <a:srgbClr val="FF0000"/>
                  </a:solidFill>
                </a:ln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n>
                <a:solidFill>
                  <a:srgbClr val="FF0000"/>
                </a:solidFill>
              </a:ln>
              <a:solidFill>
                <a:srgbClr val="66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3256" y="418218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 of oxygen (O)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 of Hydrogen (H)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 of electron (e</a:t>
            </a:r>
            <a:r>
              <a:rPr lang="en-US" sz="360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­ˉ¹ </a:t>
            </a:r>
            <a:r>
              <a:rPr lang="en-US" sz="360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6964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680" y="1381036"/>
            <a:ext cx="1082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bg2"/>
                </a:solidFill>
                <a:latin typeface="TimesLTStd-Roman"/>
              </a:rPr>
              <a:t>Metals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TimesLTStd-Roman"/>
              </a:rPr>
              <a:t> can also be 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LTStd-Roman"/>
              </a:rPr>
              <a:t>removed</a:t>
            </a:r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TimesLTStd-Roman"/>
              </a:rPr>
              <a:t> 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TimesLTStd-Roman"/>
              </a:rPr>
              <a:t>from </a:t>
            </a:r>
            <a:r>
              <a:rPr lang="en-US" sz="2400" dirty="0" smtClean="0">
                <a:ln>
                  <a:solidFill>
                    <a:srgbClr val="00B050"/>
                  </a:solidFill>
                </a:ln>
                <a:solidFill>
                  <a:srgbClr val="00FF00"/>
                </a:solidFill>
                <a:latin typeface="TimesLTStd-Roman"/>
              </a:rPr>
              <a:t>wastes water 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TimesLTStd-Roman"/>
              </a:rPr>
              <a:t>by action of a reducing agent such as 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LTStd-Roman"/>
              </a:rPr>
              <a:t>sodium </a:t>
            </a:r>
            <a:r>
              <a:rPr lang="en-US" sz="240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LTStd-Roman"/>
              </a:rPr>
              <a:t>borohydride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</a:rPr>
              <a:t/>
            </a:r>
            <a:b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</a:rPr>
            </a:br>
            <a:endParaRPr lang="en-US" sz="2400" dirty="0">
              <a:ln>
                <a:solidFill>
                  <a:srgbClr val="00206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9584" y="344715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Process....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743862" y="2581365"/>
            <a:ext cx="116882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TimesLTStd-Roman"/>
              </a:rPr>
              <a:t>Chromium-containing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66FFFF"/>
                </a:solidFill>
                <a:latin typeface="TimesLTStd-Roman"/>
              </a:rPr>
              <a:t>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66FFFF"/>
                </a:solidFill>
                <a:latin typeface="TimesLTStd-Roman"/>
              </a:rPr>
              <a:t>wastewater is generated during 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66FFFF"/>
                </a:solidFill>
                <a:latin typeface="TimesLTStd-Roman"/>
              </a:rPr>
              <a:t>chromium electroplating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66FFFF"/>
                </a:solidFill>
              </a:rPr>
              <a:t>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66FFFF"/>
                </a:solidFill>
              </a:rPr>
              <a:t/>
            </a:r>
            <a:b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66FFFF"/>
                </a:solidFill>
              </a:rPr>
            </a:br>
            <a:endParaRPr lang="en-US" sz="2400" dirty="0" smtClean="0">
              <a:ln>
                <a:solidFill>
                  <a:srgbClr val="FF0000"/>
                </a:solidFill>
              </a:ln>
              <a:solidFill>
                <a:srgbClr val="66FF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Chromium </a:t>
            </a:r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wastes are 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typically treated in a </a:t>
            </a:r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two-stage.</a:t>
            </a:r>
          </a:p>
          <a:p>
            <a:endParaRPr lang="en-US" sz="2400" dirty="0" smtClean="0">
              <a:ln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ln>
                  <a:solidFill>
                    <a:srgbClr val="00B050"/>
                  </a:solidFill>
                </a:ln>
                <a:solidFill>
                  <a:srgbClr val="00FF00"/>
                </a:solidFill>
              </a:rPr>
              <a:t>In </a:t>
            </a:r>
            <a:r>
              <a:rPr lang="en-US" sz="2400" dirty="0">
                <a:ln>
                  <a:solidFill>
                    <a:srgbClr val="00B050"/>
                  </a:solidFill>
                </a:ln>
                <a:solidFill>
                  <a:srgbClr val="00FF00"/>
                </a:solidFill>
              </a:rPr>
              <a:t>the initial stage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</a:rPr>
              <a:t>, the highly 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FF00"/>
                </a:solidFill>
              </a:rPr>
              <a:t>toxic </a:t>
            </a:r>
            <a:r>
              <a:rPr lang="en-US" sz="2400" dirty="0" smtClean="0">
                <a:ln>
                  <a:solidFill>
                    <a:srgbClr val="7030A0"/>
                  </a:solidFill>
                </a:ln>
                <a:solidFill>
                  <a:srgbClr val="00FF00"/>
                </a:solidFill>
              </a:rPr>
              <a:t>hexavalent chromium 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</a:rPr>
              <a:t>(</a:t>
            </a:r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</a:rPr>
              <a:t>Cr    ) 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</a:rPr>
              <a:t>is reduced to the </a:t>
            </a:r>
            <a:r>
              <a:rPr lang="en-US" sz="2400" dirty="0">
                <a:ln>
                  <a:solidFill>
                    <a:schemeClr val="accent2"/>
                  </a:solidFill>
                </a:ln>
                <a:solidFill>
                  <a:srgbClr val="FF66CC"/>
                </a:solidFill>
              </a:rPr>
              <a:t>less toxic trivalent form 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</a:rPr>
              <a:t>(</a:t>
            </a:r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</a:rPr>
              <a:t>Cr   ). 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 </a:t>
            </a: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</a:t>
            </a:r>
            <a:r>
              <a:rPr lang="en-US" sz="20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(SO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 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2Cr(OH)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6K</a:t>
            </a:r>
            <a:r>
              <a:rPr lang="en-US" sz="2000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b="1" dirty="0">
              <a:ln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13176" y="3908404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9613176" y="3862237"/>
            <a:ext cx="51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</a:rPr>
              <a:t>6+ </a:t>
            </a:r>
            <a:endParaRPr lang="en-US" dirty="0">
              <a:ln>
                <a:solidFill>
                  <a:srgbClr val="002060"/>
                </a:solidFill>
              </a:ln>
              <a:solidFill>
                <a:srgbClr val="00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06264" y="4238870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</a:rPr>
              <a:t>3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</a:rPr>
              <a:t>+</a:t>
            </a:r>
            <a:endParaRPr lang="en-US" sz="1600" dirty="0">
              <a:ln>
                <a:solidFill>
                  <a:srgbClr val="002060"/>
                </a:solidFill>
              </a:ln>
              <a:solidFill>
                <a:srgbClr val="00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74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7989" y="1225689"/>
            <a:ext cx="744828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Sodium (Na)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austic </a:t>
            </a:r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 (</a:t>
            </a:r>
            <a:r>
              <a:rPr lang="en-US" sz="3600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Magnesium (Mg)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b="1" dirty="0">
                <a:ln>
                  <a:solidFill>
                    <a:schemeClr val="bg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ulfur </a:t>
            </a:r>
            <a:r>
              <a:rPr lang="en-US" sz="3600" b="1" dirty="0">
                <a:ln>
                  <a:solidFill>
                    <a:schemeClr val="bg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dioxide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 smtClean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Aluminum (Al)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Zinc (Zn)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>
                <a:ln>
                  <a:solidFill>
                    <a:srgbClr val="7030A0"/>
                  </a:solidFill>
                </a:ln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 </a:t>
            </a:r>
            <a:r>
              <a:rPr lang="en-US" sz="3600" dirty="0">
                <a:ln>
                  <a:solidFill>
                    <a:srgbClr val="7030A0"/>
                  </a:solidFill>
                </a:ln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hydrides: </a:t>
            </a:r>
            <a:endParaRPr lang="en-US" sz="3600" dirty="0" smtClean="0">
              <a:ln>
                <a:solidFill>
                  <a:srgbClr val="7030A0"/>
                </a:solidFill>
              </a:ln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</a:t>
            </a:r>
            <a:endParaRPr 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CaH</a:t>
            </a:r>
            <a:r>
              <a:rPr 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LiAlH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7989" y="321017"/>
            <a:ext cx="95285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Commonly </a:t>
            </a:r>
            <a:r>
              <a:rPr lang="en-US" sz="4400" b="1" dirty="0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Reducing </a:t>
            </a:r>
            <a:r>
              <a:rPr lang="en-US" sz="4400" b="1" dirty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Agents</a:t>
            </a:r>
          </a:p>
        </p:txBody>
      </p:sp>
      <p:sp>
        <p:nvSpPr>
          <p:cNvPr id="4" name="Rectangle 3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6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797" y="1854558"/>
            <a:ext cx="100197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most important principle for </a:t>
            </a:r>
            <a:r>
              <a:rPr lang="en-US" sz="24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 treatments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 to choose 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correctly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required method of treatment. This correct choice depends on knowing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endParaRPr lang="en-US" sz="2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1-Partitioning 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water and </a:t>
            </a: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2-Partitioning between water and organics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3-Biodegradability</a:t>
            </a:r>
          </a:p>
          <a:p>
            <a:pPr lvl="1"/>
            <a:r>
              <a:rPr lang="fr-FR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4-Moisture </a:t>
            </a:r>
            <a:r>
              <a:rPr lang="fr-FR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734434" y="544813"/>
            <a:ext cx="73584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8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135888" y="1576005"/>
            <a:ext cx="1098567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inorganic materials are predominantly used in precipitation/flocculation: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Caustic soda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 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 (sodium carbonate</a:t>
            </a: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 </a:t>
            </a:r>
            <a:r>
              <a:rPr lang="en-US"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(III) </a:t>
            </a:r>
            <a:endParaRPr lang="en-US" sz="2400" dirty="0" smtClean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Chloride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 </a:t>
            </a:r>
            <a:r>
              <a:rPr lang="en-US"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 </a:t>
            </a:r>
            <a:endParaRPr lang="en-US" sz="2400" dirty="0" smtClean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Chloride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Aluminium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sulphate</a:t>
            </a:r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ulphides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9274" y="252425"/>
            <a:ext cx="60789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Roman"/>
              </a:rPr>
              <a:t>7- Precipitation or flocculation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118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3493" y="1274770"/>
            <a:ext cx="1016143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chemeClr val="accent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ln>
                  <a:solidFill>
                    <a:schemeClr val="accent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soluble hazardous species is removed </a:t>
            </a:r>
            <a:r>
              <a:rPr lang="en-US" sz="2400" dirty="0" smtClean="0">
                <a:ln>
                  <a:solidFill>
                    <a:schemeClr val="accent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from solution </a:t>
            </a:r>
            <a:r>
              <a:rPr lang="en-US" sz="2400" dirty="0">
                <a:ln>
                  <a:solidFill>
                    <a:schemeClr val="accent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by addition of a precipitating </a:t>
            </a:r>
            <a:r>
              <a:rPr lang="en-US" sz="2400" dirty="0" smtClean="0">
                <a:ln>
                  <a:solidFill>
                    <a:schemeClr val="accent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reagent (an </a:t>
            </a:r>
            <a:r>
              <a:rPr lang="en-US" sz="2400" dirty="0">
                <a:ln>
                  <a:solidFill>
                    <a:schemeClr val="accent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insoluble </a:t>
            </a:r>
            <a:r>
              <a:rPr lang="en-US" sz="2400" dirty="0" smtClean="0">
                <a:ln>
                  <a:solidFill>
                    <a:schemeClr val="accent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compound). </a:t>
            </a:r>
          </a:p>
          <a:p>
            <a:endParaRPr lang="en-US" sz="2000" dirty="0">
              <a:ln>
                <a:solidFill>
                  <a:srgbClr val="FF000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ln>
                  <a:solidFill>
                    <a:schemeClr val="accent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The precipitate is removed from solution by </a:t>
            </a:r>
            <a:r>
              <a:rPr lang="en-US" sz="2000" dirty="0" smtClean="0">
                <a:ln>
                  <a:solidFill>
                    <a:schemeClr val="accent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filtration.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>
              <a:ln>
                <a:solidFill>
                  <a:srgbClr val="FF000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The chemicals </a:t>
            </a:r>
            <a:r>
              <a:rPr lang="en-US" sz="2000" dirty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are used 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to combine </a:t>
            </a:r>
            <a:r>
              <a:rPr lang="en-US" sz="2000" dirty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with pollutants 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to create </a:t>
            </a:r>
            <a:r>
              <a:rPr lang="en-US" sz="2000" dirty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an insoluble compound (precipitant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).This method removes </a:t>
            </a:r>
            <a:r>
              <a:rPr lang="en-US" sz="2000" dirty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heavy metals, phosphates and </a:t>
            </a:r>
            <a:r>
              <a:rPr lang="en-US" sz="2000" dirty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sulfides</a:t>
            </a:r>
            <a:r>
              <a:rPr lang="en-US" sz="20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n>
                  <a:solidFill>
                    <a:schemeClr val="accent2"/>
                  </a:solidFill>
                </a:ln>
                <a:solidFill>
                  <a:srgbClr val="FF0066"/>
                </a:solidFill>
              </a:rPr>
              <a:t>After </a:t>
            </a:r>
            <a:r>
              <a:rPr lang="en-US" sz="2000" dirty="0">
                <a:ln>
                  <a:solidFill>
                    <a:schemeClr val="accent2"/>
                  </a:solidFill>
                </a:ln>
                <a:solidFill>
                  <a:srgbClr val="FF0066"/>
                </a:solidFill>
              </a:rPr>
              <a:t>precipitation, the volume of the </a:t>
            </a:r>
            <a:r>
              <a:rPr lang="en-US" sz="2000" dirty="0" smtClean="0">
                <a:ln>
                  <a:solidFill>
                    <a:schemeClr val="accent2"/>
                  </a:solidFill>
                </a:ln>
                <a:solidFill>
                  <a:srgbClr val="FF0066"/>
                </a:solidFill>
              </a:rPr>
              <a:t>wastes </a:t>
            </a:r>
            <a:r>
              <a:rPr lang="en-US" sz="2000" dirty="0">
                <a:ln>
                  <a:solidFill>
                    <a:schemeClr val="accent2"/>
                  </a:solidFill>
                </a:ln>
                <a:solidFill>
                  <a:srgbClr val="FF0066"/>
                </a:solidFill>
              </a:rPr>
              <a:t>less than the volume of </a:t>
            </a:r>
            <a:r>
              <a:rPr lang="en-US" sz="2000" dirty="0" smtClean="0">
                <a:ln>
                  <a:solidFill>
                    <a:schemeClr val="accent2"/>
                  </a:solidFill>
                </a:ln>
                <a:solidFill>
                  <a:srgbClr val="FF0066"/>
                </a:solidFill>
              </a:rPr>
              <a:t>original.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>
              <a:ln>
                <a:solidFill>
                  <a:schemeClr val="accent2"/>
                </a:solidFill>
              </a:ln>
              <a:solidFill>
                <a:srgbClr val="66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chemicals used include;</a:t>
            </a:r>
          </a:p>
          <a:p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Aluminum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sulfate (alum), 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·18 H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400" dirty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Ferric sulfate, Fe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n>
                  <a:solidFill>
                    <a:schemeClr val="bg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Lime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378552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65773" y="171009"/>
            <a:ext cx="3060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n>
                  <a:solidFill>
                    <a:srgbClr val="66FFFF"/>
                  </a:solidFill>
                </a:ln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Continue….</a:t>
            </a:r>
            <a:endParaRPr lang="en-US" sz="4000" b="1" dirty="0">
              <a:ln>
                <a:solidFill>
                  <a:srgbClr val="66FFFF"/>
                </a:solidFill>
              </a:ln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18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5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984456" y="252425"/>
            <a:ext cx="45528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</a:rPr>
              <a:t>Chemical Treatments</a:t>
            </a:r>
            <a:endParaRPr lang="en-US" sz="1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6073" y="1635618"/>
            <a:ext cx="90023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romanLcPeriod"/>
              <a:tabLst>
                <a:tab pos="1371600" algn="l"/>
              </a:tabLst>
            </a:pP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Catalysis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Electrolysis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FF006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FF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Hydrolysis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FF00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66FF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Neutralization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66FF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Photolysis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Oxidation /Reduction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Precipitation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4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10613" y="1429555"/>
            <a:ext cx="107281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imes New Roman" panose="02020603050405020304" pitchFamily="18" charset="0"/>
              </a:rPr>
              <a:t>Basically, catalysis increase of rate and mechanism of a chemical reaction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sz="2400" dirty="0">
                <a:latin typeface="Tahoma" panose="020B0604030504040204" pitchFamily="34" charset="0"/>
                <a:ea typeface="Times New Roman" panose="02020603050405020304" pitchFamily="18" charset="0"/>
              </a:rPr>
              <a:t>e.g</a:t>
            </a:r>
            <a:r>
              <a:rPr lang="en-US" sz="2400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.</a:t>
            </a:r>
          </a:p>
          <a:p>
            <a:pPr indent="457200"/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1- Complete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air oxidation of 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cyanides.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2- De-chlorination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of chlorinated 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hydrocarbons.</a:t>
            </a:r>
            <a:endParaRPr lang="en-US" sz="1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70843" y="301759"/>
            <a:ext cx="31325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1371600" algn="l"/>
              </a:tabLst>
            </a:pP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Catalysis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0612" y="3429000"/>
            <a:ext cx="108182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</a:rPr>
              <a:t>Catalysis</a:t>
            </a:r>
            <a:r>
              <a:rPr lang="en-US" sz="2400" dirty="0">
                <a:solidFill>
                  <a:srgbClr val="FF0066"/>
                </a:solidFill>
                <a:latin typeface="Arial" panose="020B0604020202020204" pitchFamily="34" charset="0"/>
              </a:rPr>
              <a:t> </a:t>
            </a:r>
            <a:r>
              <a:rPr lang="en-US" sz="2400" dirty="0" smtClean="0">
                <a:solidFill>
                  <a:srgbClr val="FF0066"/>
                </a:solidFill>
                <a:latin typeface="Arial" panose="020B0604020202020204" pitchFamily="34" charset="0"/>
              </a:rPr>
              <a:t>is </a:t>
            </a:r>
            <a:r>
              <a:rPr lang="en-US" sz="2400" dirty="0">
                <a:solidFill>
                  <a:srgbClr val="FF0066"/>
                </a:solidFill>
                <a:latin typeface="Arial" panose="020B0604020202020204" pitchFamily="34" charset="0"/>
              </a:rPr>
              <a:t>the increase in the rate of a chemical reaction due to the participation of an additional substance called a 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catalyst</a:t>
            </a:r>
          </a:p>
          <a:p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cases, reactions occur faster with a catalyst because they require less activation energy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7030A0"/>
                </a:solidFill>
              </a:rPr>
              <a:t>S</a:t>
            </a:r>
            <a:r>
              <a:rPr lang="en-US" sz="2400" dirty="0" smtClean="0">
                <a:solidFill>
                  <a:srgbClr val="7030A0"/>
                </a:solidFill>
              </a:rPr>
              <a:t>ince </a:t>
            </a:r>
            <a:r>
              <a:rPr lang="en-US" sz="2400" dirty="0">
                <a:solidFill>
                  <a:srgbClr val="7030A0"/>
                </a:solidFill>
              </a:rPr>
              <a:t>they are not consumed in the catalyzed reaction, catalysts can continue to act repeatedly. Often only tiny amounts are required in principle.</a:t>
            </a:r>
            <a:endParaRPr 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5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85611" y="343213"/>
            <a:ext cx="1140638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</a:rPr>
              <a:t>Catalysts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</a:rPr>
              <a:t>(A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</a:rPr>
              <a:t>substance that initiates or accelerates a chemical reaction without itself being affected)</a:t>
            </a:r>
            <a:r>
              <a:rPr lang="en-US" sz="2000" i="1" u="sng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</a:rPr>
              <a:t>can be </a:t>
            </a:r>
            <a:r>
              <a:rPr lang="en-US" sz="2000" dirty="0">
                <a:solidFill>
                  <a:srgbClr val="FF0066"/>
                </a:solidFill>
                <a:latin typeface="Arial" panose="020B0604020202020204" pitchFamily="34" charset="0"/>
              </a:rPr>
              <a:t>heterogeneous</a:t>
            </a:r>
            <a:r>
              <a:rPr lang="en-US" sz="2000" dirty="0">
                <a:latin typeface="Arial" panose="020B0604020202020204" pitchFamily="34" charset="0"/>
              </a:rPr>
              <a:t> or </a:t>
            </a:r>
            <a:r>
              <a:rPr lang="en-US" sz="2000" dirty="0">
                <a:solidFill>
                  <a:srgbClr val="FF0066"/>
                </a:solidFill>
                <a:latin typeface="Arial" panose="020B0604020202020204" pitchFamily="34" charset="0"/>
              </a:rPr>
              <a:t>homogeneous</a:t>
            </a:r>
            <a:r>
              <a:rPr lang="en-US" sz="2000" dirty="0">
                <a:latin typeface="Arial" panose="020B0604020202020204" pitchFamily="34" charset="0"/>
              </a:rPr>
              <a:t>, depending on whether a catalyst exists in the same phase as the substrate. </a:t>
            </a:r>
            <a:endParaRPr lang="en-US" sz="2000" dirty="0" smtClean="0">
              <a:latin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FF0066"/>
                </a:solidFill>
                <a:latin typeface="Arial" panose="020B0604020202020204" pitchFamily="34" charset="0"/>
              </a:rPr>
              <a:t>Biocatalysts</a:t>
            </a:r>
            <a:r>
              <a:rPr lang="en-US" sz="2000" dirty="0">
                <a:latin typeface="Arial" panose="020B0604020202020204" pitchFamily="34" charset="0"/>
              </a:rPr>
              <a:t> (enzymes) are often seen as a separate </a:t>
            </a:r>
            <a:r>
              <a:rPr lang="en-US" sz="2000" dirty="0" smtClean="0">
                <a:latin typeface="Arial" panose="020B0604020202020204" pitchFamily="34" charset="0"/>
              </a:rPr>
              <a:t>group.</a:t>
            </a:r>
          </a:p>
          <a:p>
            <a:endParaRPr lang="en-US" sz="2000" dirty="0">
              <a:latin typeface="Arial" panose="020B0604020202020204" pitchFamily="34" charset="0"/>
            </a:endParaRPr>
          </a:p>
          <a:p>
            <a:r>
              <a:rPr lang="en-US" sz="2000" b="1" dirty="0" smtClean="0"/>
              <a:t>                                                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</a:rPr>
              <a:t>1- Heterogeneous catalysts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Most heterogeneous catalysts are solids that act on substrates in a liquid or gaseous reaction mixture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en-US" sz="2400" b="1" dirty="0">
              <a:ln>
                <a:solidFill>
                  <a:sysClr val="windowText" lastClr="000000"/>
                </a:solidFill>
              </a:ln>
              <a:solidFill>
                <a:srgbClr val="FF0066"/>
              </a:solidFill>
            </a:endParaRPr>
          </a:p>
          <a:p>
            <a:r>
              <a:rPr lang="en-US" sz="2400" dirty="0">
                <a:solidFill>
                  <a:srgbClr val="7030A0"/>
                </a:solidFill>
              </a:rPr>
              <a:t>A heterogeneous catalyst has </a:t>
            </a:r>
            <a:r>
              <a:rPr lang="en-US" sz="2400" b="1" dirty="0">
                <a:solidFill>
                  <a:srgbClr val="7030A0"/>
                </a:solidFill>
              </a:rPr>
              <a:t>active sites</a:t>
            </a:r>
            <a:r>
              <a:rPr lang="en-US" sz="2400" dirty="0">
                <a:solidFill>
                  <a:srgbClr val="7030A0"/>
                </a:solidFill>
              </a:rPr>
              <a:t>, which are the atoms or crystal faces where the reaction actually occurs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endParaRPr lang="en-US" sz="2400" b="1" dirty="0">
              <a:ln>
                <a:solidFill>
                  <a:sysClr val="windowText" lastClr="000000"/>
                </a:solidFill>
              </a:ln>
              <a:solidFill>
                <a:srgbClr val="FF0066"/>
              </a:solidFill>
            </a:endParaRPr>
          </a:p>
          <a:p>
            <a:r>
              <a:rPr lang="en-US" sz="2400" dirty="0">
                <a:solidFill>
                  <a:srgbClr val="00B0F0"/>
                </a:solidFill>
              </a:rPr>
              <a:t>For example, in the Haber process, finely divided iron serves as a catalyst for the synthesis of ammonia from nitrogen and hydrogen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</a:p>
          <a:p>
            <a:endParaRPr lang="en-US" sz="2400" b="1" dirty="0">
              <a:ln>
                <a:solidFill>
                  <a:sysClr val="windowText" lastClr="000000"/>
                </a:solidFill>
              </a:ln>
              <a:solidFill>
                <a:srgbClr val="FF0066"/>
              </a:solidFill>
            </a:endParaRPr>
          </a:p>
          <a:p>
            <a:r>
              <a:rPr lang="en-US" sz="2400" b="1" i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="1" i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etero</a:t>
            </a:r>
            <a:r>
              <a:rPr lang="en-US" sz="2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implies </a:t>
            </a:r>
            <a:r>
              <a:rPr lang="en-US" sz="2400" b="1" i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n-US" sz="2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(as in heterosexual). Heterogeneous catalysis has the catalyst in a different phase from the reactants</a:t>
            </a:r>
          </a:p>
        </p:txBody>
      </p:sp>
    </p:spTree>
    <p:extLst>
      <p:ext uri="{BB962C8B-B14F-4D97-AF65-F5344CB8AC3E}">
        <p14:creationId xmlns:p14="http://schemas.microsoft.com/office/powerpoint/2010/main" val="371315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671828" y="252425"/>
            <a:ext cx="5373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2- Homogeneous 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</a:rPr>
              <a:t>catalysts</a:t>
            </a:r>
            <a:endParaRPr lang="en-US" sz="3200" b="1" i="0" dirty="0">
              <a:ln>
                <a:solidFill>
                  <a:sysClr val="windowText" lastClr="000000"/>
                </a:solidFill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0310" y="837200"/>
            <a:ext cx="1090840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Homogeneous </a:t>
            </a:r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catalysis is often synonymous with </a:t>
            </a:r>
            <a:r>
              <a:rPr lang="en-US" sz="2800" dirty="0">
                <a:solidFill>
                  <a:srgbClr val="0B0080"/>
                </a:solidFill>
                <a:latin typeface="Arial" panose="020B0604020202020204" pitchFamily="34" charset="0"/>
              </a:rPr>
              <a:t>organometallic catalysts</a:t>
            </a:r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Small </a:t>
            </a:r>
            <a:r>
              <a:rPr lang="en-US" sz="2800" dirty="0">
                <a:solidFill>
                  <a:srgbClr val="C00000"/>
                </a:solidFill>
              </a:rPr>
              <a:t>organic molecules without metals can also exhibit catalytic </a:t>
            </a:r>
            <a:r>
              <a:rPr lang="en-US" sz="2800" dirty="0" smtClean="0">
                <a:solidFill>
                  <a:srgbClr val="C00000"/>
                </a:solidFill>
              </a:rPr>
              <a:t>properties.</a:t>
            </a:r>
          </a:p>
          <a:p>
            <a:r>
              <a:rPr lang="en-US" sz="2800" dirty="0"/>
              <a:t> </a:t>
            </a:r>
            <a:r>
              <a:rPr lang="en-US" sz="2800" dirty="0" smtClean="0"/>
              <a:t>e.g. </a:t>
            </a:r>
            <a:r>
              <a:rPr lang="en-US" sz="2800" dirty="0" err="1" smtClean="0"/>
              <a:t>Proline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This involves </a:t>
            </a:r>
            <a:r>
              <a:rPr lang="en-US" sz="2800" i="1" dirty="0">
                <a:solidFill>
                  <a:srgbClr val="FF0000"/>
                </a:solidFill>
              </a:rPr>
              <a:t>the use of a catalyst in a different phase from the reactants.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Typical </a:t>
            </a:r>
            <a:r>
              <a:rPr lang="en-US" sz="2800" dirty="0"/>
              <a:t>examples involve a </a:t>
            </a:r>
            <a:r>
              <a:rPr lang="en-US" sz="2800" b="1" i="1" dirty="0">
                <a:solidFill>
                  <a:srgbClr val="7030A0"/>
                </a:solidFill>
              </a:rPr>
              <a:t>solid</a:t>
            </a:r>
            <a:r>
              <a:rPr lang="en-US" sz="2800" b="1" dirty="0">
                <a:solidFill>
                  <a:srgbClr val="7030A0"/>
                </a:solidFill>
              </a:rPr>
              <a:t> catalyst </a:t>
            </a:r>
            <a:r>
              <a:rPr lang="en-US" sz="2800" dirty="0"/>
              <a:t>with the reactants as either </a:t>
            </a:r>
            <a:r>
              <a:rPr lang="en-US" sz="2800" b="1" i="1" dirty="0">
                <a:solidFill>
                  <a:srgbClr val="FF0066"/>
                </a:solidFill>
              </a:rPr>
              <a:t>liquids or gases</a:t>
            </a:r>
            <a:r>
              <a:rPr lang="en-US" sz="2800" dirty="0" smtClean="0">
                <a:solidFill>
                  <a:srgbClr val="FF0066"/>
                </a:solidFill>
              </a:rPr>
              <a:t>.</a:t>
            </a:r>
          </a:p>
          <a:p>
            <a:endParaRPr lang="en-US" sz="2800" dirty="0">
              <a:solidFill>
                <a:srgbClr val="FF0066"/>
              </a:solidFill>
            </a:endParaRPr>
          </a:p>
          <a:p>
            <a:r>
              <a:rPr lang="en-US" sz="2800" b="1" i="1" dirty="0" smtClean="0">
                <a:solidFill>
                  <a:srgbClr val="FF00FF"/>
                </a:solidFill>
              </a:rPr>
              <a:t>Homo</a:t>
            </a:r>
            <a:r>
              <a:rPr lang="en-US" sz="2800" dirty="0">
                <a:solidFill>
                  <a:srgbClr val="FF00FF"/>
                </a:solidFill>
              </a:rPr>
              <a:t> implies </a:t>
            </a:r>
            <a:r>
              <a:rPr lang="en-US" sz="2800" b="1" i="1" dirty="0">
                <a:solidFill>
                  <a:srgbClr val="FF00FF"/>
                </a:solidFill>
              </a:rPr>
              <a:t>the same</a:t>
            </a:r>
            <a:r>
              <a:rPr lang="en-US" sz="2800" dirty="0">
                <a:solidFill>
                  <a:srgbClr val="FF00FF"/>
                </a:solidFill>
              </a:rPr>
              <a:t> (as in homosexual). </a:t>
            </a:r>
            <a:endParaRPr lang="en-US" sz="2800" dirty="0" smtClean="0">
              <a:solidFill>
                <a:srgbClr val="FF00FF"/>
              </a:solidFill>
            </a:endParaRPr>
          </a:p>
          <a:p>
            <a:r>
              <a:rPr lang="en-US" sz="2800" dirty="0" smtClean="0">
                <a:solidFill>
                  <a:srgbClr val="00B0F0"/>
                </a:solidFill>
              </a:rPr>
              <a:t>Homogeneous </a:t>
            </a:r>
            <a:r>
              <a:rPr lang="en-US" sz="2800" dirty="0">
                <a:solidFill>
                  <a:srgbClr val="00B0F0"/>
                </a:solidFill>
              </a:rPr>
              <a:t>catalysis has the catalyst in the same phase as the reactants.</a:t>
            </a:r>
          </a:p>
        </p:txBody>
      </p:sp>
    </p:spTree>
    <p:extLst>
      <p:ext uri="{BB962C8B-B14F-4D97-AF65-F5344CB8AC3E}">
        <p14:creationId xmlns:p14="http://schemas.microsoft.com/office/powerpoint/2010/main" val="375406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5459" y="429578"/>
            <a:ext cx="1137204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Catalytic converters</a:t>
            </a:r>
          </a:p>
          <a:p>
            <a:endParaRPr lang="en-US" dirty="0"/>
          </a:p>
          <a:p>
            <a:r>
              <a:rPr lang="en-US" sz="2400" dirty="0">
                <a:solidFill>
                  <a:srgbClr val="7030A0"/>
                </a:solidFill>
              </a:rPr>
              <a:t>Catalytic converters change poisonous molecules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like carbon monoxide and various nitrogen oxides</a:t>
            </a:r>
            <a:r>
              <a:rPr lang="en-US" sz="2400" dirty="0"/>
              <a:t> in car exhausts </a:t>
            </a:r>
            <a:r>
              <a:rPr lang="en-US" sz="2400" dirty="0">
                <a:solidFill>
                  <a:srgbClr val="C00000"/>
                </a:solidFill>
              </a:rPr>
              <a:t>into more harmless molecules </a:t>
            </a:r>
            <a:r>
              <a:rPr lang="en-US" sz="2400" dirty="0"/>
              <a:t>like carbon dioxide and nitrogen.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They </a:t>
            </a:r>
            <a:r>
              <a:rPr lang="en-US" sz="2400" dirty="0">
                <a:solidFill>
                  <a:srgbClr val="FF0000"/>
                </a:solidFill>
              </a:rPr>
              <a:t>use expensive metals </a:t>
            </a:r>
            <a:r>
              <a:rPr lang="en-US" sz="2400" dirty="0"/>
              <a:t>like </a:t>
            </a:r>
            <a:r>
              <a:rPr lang="en-US" sz="2400" dirty="0">
                <a:solidFill>
                  <a:srgbClr val="FF00FF"/>
                </a:solidFill>
              </a:rPr>
              <a:t>platinum, palladium and rhodium as the heterogeneous catalyst.</a:t>
            </a:r>
          </a:p>
          <a:p>
            <a:r>
              <a:rPr lang="en-US" b="1" i="1" dirty="0" smtClean="0"/>
              <a:t>                                                               </a:t>
            </a: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atalyst poisoning </a:t>
            </a:r>
            <a:endParaRPr lang="en-US" sz="240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Catalytic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converters can be affected by 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catalyst poisoning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happens when something which isn't a part of the reaction gets very strongly adsorbed onto the surface of the catalyst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preventing the normal reactants from reaching 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AutoShape 7" descr="http://www.chemguide.co.uk/physical/catalysis/catconveq.gif"/>
          <p:cNvSpPr>
            <a:spLocks noChangeAspect="1" noChangeArrowheads="1"/>
          </p:cNvSpPr>
          <p:nvPr/>
        </p:nvSpPr>
        <p:spPr bwMode="auto">
          <a:xfrm>
            <a:off x="4238178" y="49231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175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068946" y="360608"/>
            <a:ext cx="10676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800100" algn="l"/>
              </a:tabLst>
            </a:pP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                             2- Electrolysis</a:t>
            </a:r>
            <a:endParaRPr lang="en-US" sz="1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16676" y="1155065"/>
            <a:ext cx="99811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n>
                  <a:solidFill>
                    <a:srgbClr val="FF0066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Chemical decomposition produced by passing an electric current through a liquid or solution containing </a:t>
            </a:r>
            <a:r>
              <a:rPr lang="en-US" sz="2400" b="1" i="1" dirty="0" smtClean="0">
                <a:ln>
                  <a:solidFill>
                    <a:srgbClr val="FF0066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ions.</a:t>
            </a:r>
          </a:p>
          <a:p>
            <a:endParaRPr lang="en-US" sz="2400" b="1" i="1" dirty="0">
              <a:ln>
                <a:solidFill>
                  <a:srgbClr val="FF0066"/>
                </a:solidFill>
              </a:ln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n>
                <a:solidFill>
                  <a:srgbClr val="00B050"/>
                </a:solidFill>
              </a:ln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n>
                  <a:solidFill>
                    <a:srgbClr val="00B050"/>
                  </a:solidFill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ln>
                  <a:solidFill>
                    <a:srgbClr val="00B050"/>
                  </a:solidFill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of purifying waste water containing </a:t>
            </a:r>
            <a:r>
              <a:rPr lang="en-US" sz="2400" dirty="0">
                <a:ln>
                  <a:solidFill>
                    <a:srgbClr val="FF00FF"/>
                  </a:solidFill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dye stuffs </a:t>
            </a:r>
            <a:r>
              <a:rPr lang="en-US" sz="2400" dirty="0">
                <a:ln>
                  <a:solidFill>
                    <a:srgbClr val="00B050"/>
                  </a:solidFill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carrying out </a:t>
            </a:r>
            <a:r>
              <a:rPr lang="en-US" sz="2400" dirty="0" smtClean="0">
                <a:ln>
                  <a:solidFill>
                    <a:srgbClr val="FF00FF"/>
                  </a:solidFill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electrolysis</a:t>
            </a:r>
            <a:r>
              <a:rPr lang="en-US" sz="2400" dirty="0" smtClean="0">
                <a:ln>
                  <a:solidFill>
                    <a:srgbClr val="00B050"/>
                  </a:solidFill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n>
                  <a:solidFill>
                    <a:srgbClr val="00B050"/>
                  </a:solidFill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waste water, electrolysis being carried out by using an iron anode and a carbon, aluminum or aluminum base alloy cathode. </a:t>
            </a:r>
            <a:endParaRPr lang="en-US" sz="2400" dirty="0">
              <a:ln>
                <a:solidFill>
                  <a:srgbClr val="00B05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n>
                <a:solidFill>
                  <a:srgbClr val="00B050"/>
                </a:solidFill>
              </a:ln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6676" y="4522511"/>
            <a:ext cx="99811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333333"/>
                </a:solidFill>
                <a:latin typeface="arial" panose="020B0604020202020204" pitchFamily="34" charset="0"/>
              </a:rPr>
              <a:t>The </a:t>
            </a:r>
            <a:r>
              <a:rPr lang="en-US" sz="2800" dirty="0">
                <a:ln>
                  <a:solidFill>
                    <a:srgbClr val="FFFF00"/>
                  </a:solidFill>
                </a:ln>
                <a:solidFill>
                  <a:srgbClr val="333333"/>
                </a:solidFill>
                <a:latin typeface="arial" panose="020B0604020202020204" pitchFamily="34" charset="0"/>
              </a:rPr>
              <a:t>passing of electric current through water, has proven very effective in the removal of contaminants from water</a:t>
            </a:r>
            <a:endParaRPr lang="en-US" sz="2800" dirty="0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4336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2724667" y="3167390"/>
            <a:ext cx="576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Chemical Method of Wastes disposal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856342" y="360147"/>
            <a:ext cx="538991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ln>
                  <a:solidFill>
                    <a:srgbClr val="C00000"/>
                  </a:solidFill>
                </a:ln>
                <a:solidFill>
                  <a:srgbClr val="333333"/>
                </a:solidFill>
                <a:latin typeface="arial" panose="020B0604020202020204" pitchFamily="34" charset="0"/>
              </a:rPr>
              <a:t>Advantages of 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rgbClr val="333333"/>
                </a:solidFill>
                <a:latin typeface="arial" panose="020B0604020202020204" pitchFamily="34" charset="0"/>
              </a:rPr>
              <a:t>EC.</a:t>
            </a:r>
            <a:endParaRPr lang="en-US" sz="2800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6341" y="1050208"/>
            <a:ext cx="5389913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heavy metals as oxides that pass Toxicity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characteristic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leaching procedure (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TCLP)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Removes 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suspended and colloidal </a:t>
            </a: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Breaks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 emulsions in </a:t>
            </a:r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Removes 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fats, oil, and </a:t>
            </a: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Removes 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Destroys 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removes bacteria, viruses and </a:t>
            </a: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cysts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maintenance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Sludge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minimization</a:t>
            </a:r>
            <a:endParaRPr lang="en-US" sz="2400" b="0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81463" y="360147"/>
            <a:ext cx="525230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rgbClr val="C00000"/>
                  </a:solidFill>
                </a:ln>
                <a:solidFill>
                  <a:srgbClr val="333333"/>
                </a:solidFill>
                <a:latin typeface="arial" panose="020B0604020202020204" pitchFamily="34" charset="0"/>
              </a:rPr>
              <a:t>Disadvantages of EC</a:t>
            </a:r>
            <a:endParaRPr lang="en-US" sz="2800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81464" y="1050208"/>
            <a:ext cx="5252305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‘sacrificial electrodes’ are dissolved into wastewater streams as a result of oxidation, and need to </a:t>
            </a:r>
            <a:r>
              <a:rPr lang="en-US" sz="24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regularly replaced.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electricity may be expensive in many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places.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impermeable oxide film may be formed on the cathode leading to loss of efficiency of the EC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conductivity of the wastewater suspension is </a:t>
            </a: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Gelatinous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hydroxide may tend to solubilize in some cases.</a:t>
            </a:r>
          </a:p>
        </p:txBody>
      </p:sp>
    </p:spTree>
    <p:extLst>
      <p:ext uri="{BB962C8B-B14F-4D97-AF65-F5344CB8AC3E}">
        <p14:creationId xmlns:p14="http://schemas.microsoft.com/office/powerpoint/2010/main" val="24515135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134</TotalTime>
  <Words>985</Words>
  <Application>Microsoft Office PowerPoint</Application>
  <PresentationFormat>Widescreen</PresentationFormat>
  <Paragraphs>208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Arial</vt:lpstr>
      <vt:lpstr>Franklin Gothic Book</vt:lpstr>
      <vt:lpstr>Georgia</vt:lpstr>
      <vt:lpstr>Palatino-Bold</vt:lpstr>
      <vt:lpstr>Tahoma</vt:lpstr>
      <vt:lpstr>Times New Roman</vt:lpstr>
      <vt:lpstr>TimesLTStd-Roman</vt:lpstr>
      <vt:lpstr>TimesNewRoman</vt:lpstr>
      <vt:lpstr>Wingdings</vt:lpstr>
      <vt:lpstr>Crop</vt:lpstr>
      <vt:lpstr>Chemical Method of Wastes disposal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Method of Wastes disposal</dc:title>
  <dc:creator>Jaan Tere Naam</dc:creator>
  <cp:lastModifiedBy>Jaan Tere Naam</cp:lastModifiedBy>
  <cp:revision>17</cp:revision>
  <dcterms:created xsi:type="dcterms:W3CDTF">2017-04-12T04:13:33Z</dcterms:created>
  <dcterms:modified xsi:type="dcterms:W3CDTF">2017-04-15T14:57:14Z</dcterms:modified>
</cp:coreProperties>
</file>