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73" r:id="rId11"/>
    <p:sldId id="276" r:id="rId12"/>
    <p:sldId id="277" r:id="rId13"/>
    <p:sldId id="274" r:id="rId14"/>
    <p:sldId id="275" r:id="rId15"/>
    <p:sldId id="278" r:id="rId16"/>
    <p:sldId id="280" r:id="rId17"/>
    <p:sldId id="279" r:id="rId18"/>
    <p:sldId id="282" r:id="rId19"/>
    <p:sldId id="283" r:id="rId20"/>
    <p:sldId id="265" r:id="rId21"/>
    <p:sldId id="284" r:id="rId22"/>
    <p:sldId id="28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00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082605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54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754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854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316615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9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677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00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393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659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2293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3059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b="1" cap="none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Chemical Method of Wastes disposal</a:t>
            </a:r>
            <a:endParaRPr lang="en-US" sz="4800" b="1" cap="none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b="1" i="1" dirty="0" smtClean="0">
                <a:solidFill>
                  <a:srgbClr val="FF0000"/>
                </a:solidFill>
              </a:rPr>
              <a:t>By: Dr. Abdul </a:t>
            </a:r>
            <a:r>
              <a:rPr lang="en-US" b="1" i="1" dirty="0" err="1" smtClean="0">
                <a:solidFill>
                  <a:srgbClr val="FF0000"/>
                </a:solidFill>
              </a:rPr>
              <a:t>Ghani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501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90007" y="127647"/>
            <a:ext cx="31502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4000" dirty="0" smtClean="0">
                <a:ln>
                  <a:solidFill>
                    <a:sysClr val="windowText" lastClr="000000"/>
                  </a:solidFill>
                </a:ln>
                <a:solidFill>
                  <a:srgbClr val="FF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3- Hydrolysis</a:t>
            </a:r>
            <a:endParaRPr lang="en-US" sz="4000" dirty="0">
              <a:ln>
                <a:solidFill>
                  <a:sysClr val="windowText" lastClr="000000"/>
                </a:solidFill>
              </a:ln>
              <a:solidFill>
                <a:srgbClr val="FF00F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5915" y="1197735"/>
            <a:ext cx="112260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Hydrolysis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usually means the cleavage of chemical 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bonds of compounds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by the addition of water.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7126" y="2253823"/>
            <a:ext cx="112260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66"/>
                </a:solidFill>
                <a:latin typeface="Arial" panose="020B0604020202020204" pitchFamily="34" charset="0"/>
              </a:rPr>
              <a:t>Hydrolysis</a:t>
            </a:r>
            <a:r>
              <a:rPr lang="en-US" sz="2400" dirty="0">
                <a:solidFill>
                  <a:srgbClr val="FF0066"/>
                </a:solidFill>
                <a:latin typeface="Arial" panose="020B0604020202020204" pitchFamily="34" charset="0"/>
              </a:rPr>
              <a:t> is a process used for treating industrial waste, municipal solid waste and sewage sludge.</a:t>
            </a:r>
            <a:endParaRPr lang="en-US" sz="2400" dirty="0">
              <a:solidFill>
                <a:srgbClr val="FF006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07583" y="3447022"/>
            <a:ext cx="109556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Thermal </a:t>
            </a:r>
            <a:r>
              <a:rPr lang="en-US" sz="2400" dirty="0">
                <a:solidFill>
                  <a:srgbClr val="C00000"/>
                </a:solidFill>
                <a:latin typeface="Georgia" panose="02040502050405020303" pitchFamily="18" charset="0"/>
              </a:rPr>
              <a:t>hydrolysis </a:t>
            </a:r>
            <a:r>
              <a:rPr lang="en-US" sz="24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process is </a:t>
            </a:r>
            <a:r>
              <a:rPr lang="en-US" sz="2400" dirty="0">
                <a:solidFill>
                  <a:srgbClr val="C00000"/>
                </a:solidFill>
                <a:latin typeface="Georgia" panose="02040502050405020303" pitchFamily="18" charset="0"/>
              </a:rPr>
              <a:t>a process </a:t>
            </a:r>
            <a:r>
              <a:rPr lang="en-US" sz="24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where at </a:t>
            </a:r>
            <a:r>
              <a:rPr lang="en-US" sz="2400" dirty="0">
                <a:solidFill>
                  <a:srgbClr val="C00000"/>
                </a:solidFill>
                <a:latin typeface="Georgia" panose="02040502050405020303" pitchFamily="18" charset="0"/>
              </a:rPr>
              <a:t>high temperature and pressure to improve the digestibility of the </a:t>
            </a:r>
            <a:r>
              <a:rPr lang="en-US" sz="24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biosolids </a:t>
            </a:r>
            <a:r>
              <a:rPr lang="en-US" sz="2400" dirty="0">
                <a:solidFill>
                  <a:srgbClr val="C00000"/>
                </a:solidFill>
                <a:latin typeface="Georgia" panose="02040502050405020303" pitchFamily="18" charset="0"/>
              </a:rPr>
              <a:t>usually before anaerobic digestion.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07583" y="4499921"/>
            <a:ext cx="109556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FF0066"/>
                </a:solidFill>
                <a:latin typeface="Georgia" panose="02040502050405020303" pitchFamily="18" charset="0"/>
              </a:rPr>
              <a:t>“Basically, the biosolids </a:t>
            </a:r>
            <a:r>
              <a:rPr lang="en-US" sz="2400" dirty="0" smtClean="0">
                <a:solidFill>
                  <a:srgbClr val="FF0066"/>
                </a:solidFill>
                <a:latin typeface="Georgia" panose="02040502050405020303" pitchFamily="18" charset="0"/>
              </a:rPr>
              <a:t>(</a:t>
            </a:r>
            <a:r>
              <a:rPr lang="en-US" sz="2400" dirty="0">
                <a:solidFill>
                  <a:srgbClr val="7030A0"/>
                </a:solidFill>
              </a:rPr>
              <a:t>O</a:t>
            </a:r>
            <a:r>
              <a:rPr lang="en-US" sz="2400" dirty="0" smtClean="0">
                <a:solidFill>
                  <a:srgbClr val="7030A0"/>
                </a:solidFill>
              </a:rPr>
              <a:t>rganic </a:t>
            </a:r>
            <a:r>
              <a:rPr lang="en-US" sz="2400" dirty="0">
                <a:solidFill>
                  <a:srgbClr val="7030A0"/>
                </a:solidFill>
              </a:rPr>
              <a:t>matter recycled from sewage</a:t>
            </a:r>
            <a:r>
              <a:rPr lang="en-US" sz="2400" dirty="0" smtClean="0">
                <a:solidFill>
                  <a:srgbClr val="FF0066"/>
                </a:solidFill>
                <a:latin typeface="Georgia" panose="02040502050405020303" pitchFamily="18" charset="0"/>
              </a:rPr>
              <a:t>)are </a:t>
            </a:r>
            <a:r>
              <a:rPr lang="en-US" sz="2400" dirty="0">
                <a:solidFill>
                  <a:srgbClr val="FF0066"/>
                </a:solidFill>
                <a:latin typeface="Georgia" panose="02040502050405020303" pitchFamily="18" charset="0"/>
              </a:rPr>
              <a:t>heated using steam to about </a:t>
            </a:r>
            <a:r>
              <a:rPr lang="en-US" sz="24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165</a:t>
            </a:r>
            <a:r>
              <a:rPr lang="en-US" sz="2400" dirty="0">
                <a:solidFill>
                  <a:srgbClr val="FF0066"/>
                </a:solidFill>
                <a:latin typeface="Georgia" panose="02040502050405020303" pitchFamily="18" charset="0"/>
              </a:rPr>
              <a:t> degrees Celsius, held for about 20 to 30 minutes, and then transferred to anaerobic digestion.”</a:t>
            </a:r>
            <a:endParaRPr lang="en-US" sz="2400" dirty="0">
              <a:solidFill>
                <a:srgbClr val="FF0066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rot="16200000">
            <a:off x="-2724667" y="3180269"/>
            <a:ext cx="576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Chemical Method of Wastes disposal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3650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49521" y="195210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alatino-Bold"/>
              </a:rPr>
              <a:t>4</a:t>
            </a:r>
            <a:r>
              <a:rPr lang="en-US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alatino-Bold"/>
              </a:rPr>
              <a:t>- </a:t>
            </a:r>
            <a:r>
              <a:rPr lang="en-US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Palatino-Bold"/>
              </a:rPr>
              <a:t>Neutralization</a:t>
            </a:r>
            <a:r>
              <a:rPr lang="en-US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br>
              <a:rPr lang="en-US" sz="4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endParaRPr lang="en-US" sz="4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1217" y="1286829"/>
            <a:ext cx="1112734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Neutralization" is defined as 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FF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method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or 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 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designed to 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FF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the 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chemical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FF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composition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any 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hazardous waste 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as to 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neutralize such waste</a:t>
            </a:r>
          </a:p>
          <a:p>
            <a:pPr algn="ctr"/>
            <a:endParaRPr lang="en-US" sz="2400" b="1" dirty="0">
              <a:ln>
                <a:solidFill>
                  <a:schemeClr val="tx1"/>
                </a:solidFill>
              </a:ln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 wastes 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treated with 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acid 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(Both) will be needed to control pH of wastes. </a:t>
            </a:r>
            <a:r>
              <a:rPr lang="en-US" sz="24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56068" y="4016860"/>
            <a:ext cx="1089552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The neutralization procedure involves adjusting the pH level of the corrosive waste to a pH between 6 and 8</a:t>
            </a:r>
            <a:r>
              <a:rPr lang="en-US" sz="2400" dirty="0">
                <a:ln>
                  <a:solidFill>
                    <a:srgbClr val="7030A0"/>
                  </a:solidFill>
                </a:ln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2400" dirty="0">
              <a:ln>
                <a:solidFill>
                  <a:srgbClr val="7030A0"/>
                </a:solidFill>
              </a:ln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ln>
                  <a:solidFill>
                    <a:srgbClr val="7030A0"/>
                  </a:solidFill>
                </a:ln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purpose is to alter the corrosive characteristic of the waste so that it no longer is hazardous</a:t>
            </a:r>
            <a:endParaRPr lang="en-US" sz="2400" dirty="0">
              <a:ln>
                <a:solidFill>
                  <a:srgbClr val="7030A0"/>
                </a:solidFill>
              </a:ln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 rot="16200000">
            <a:off x="-2724667" y="3167390"/>
            <a:ext cx="576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Chemical Method of Wastes disposal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9731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Reagents </a:t>
            </a:r>
            <a:endParaRPr lang="en-US" sz="5400" b="1" dirty="0" smtClean="0">
              <a:ln w="22225">
                <a:solidFill>
                  <a:schemeClr val="tx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To </a:t>
            </a:r>
            <a:r>
              <a:rPr lang="en-US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neutralize acidic </a:t>
            </a:r>
            <a:r>
              <a:rPr lang="en-US" sz="28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wastes,</a:t>
            </a:r>
            <a:endParaRPr lang="en-US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Limestone CaCO</a:t>
            </a:r>
            <a:r>
              <a:rPr lang="en-US" sz="1600" b="1" dirty="0" smtClean="0">
                <a:ln>
                  <a:solidFill>
                    <a:schemeClr val="tx1"/>
                  </a:solidFill>
                </a:ln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400" b="1" dirty="0" smtClean="0">
              <a:ln>
                <a:solidFill>
                  <a:schemeClr val="tx1"/>
                </a:solidFill>
              </a:ln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</a:t>
            </a: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Quicklime </a:t>
            </a:r>
            <a:r>
              <a:rPr lang="en-US" sz="2400" b="1" dirty="0" err="1" smtClean="0">
                <a:ln>
                  <a:solidFill>
                    <a:schemeClr val="tx1"/>
                  </a:solidFill>
                </a:ln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endParaRPr lang="en-US" sz="2400" b="1" dirty="0" smtClean="0">
              <a:ln>
                <a:solidFill>
                  <a:schemeClr val="tx1"/>
                </a:solidFill>
              </a:ln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Hydrated lime </a:t>
            </a:r>
            <a:r>
              <a:rPr lang="en-US" sz="2400" b="1" dirty="0" err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(OH)</a:t>
            </a:r>
            <a:r>
              <a:rPr lang="en-US" sz="16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400" b="1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Soda ash </a:t>
            </a: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sz="2000" b="1" dirty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400" b="1" dirty="0" smtClean="0">
              <a:ln>
                <a:solidFill>
                  <a:schemeClr val="tx1"/>
                </a:solidFill>
              </a:ln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</a:t>
            </a: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Caustic soda </a:t>
            </a:r>
            <a:r>
              <a:rPr lang="en-US" sz="2400" b="1" dirty="0" err="1" smtClean="0">
                <a:ln>
                  <a:solidFill>
                    <a:schemeClr val="tx1"/>
                  </a:solidFill>
                </a:ln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endParaRPr lang="en-US" sz="2400" b="1" dirty="0" smtClean="0">
              <a:ln>
                <a:solidFill>
                  <a:schemeClr val="tx1"/>
                </a:solidFill>
              </a:ln>
              <a:solidFill>
                <a:srgbClr val="00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Potassium hydroxide KOH</a:t>
            </a:r>
          </a:p>
          <a:p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</a:t>
            </a: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Magnesium </a:t>
            </a: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hydroxide MgOH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4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</a:t>
            </a: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Ammonia </a:t>
            </a: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endParaRPr lang="en-US" sz="2400" b="1" dirty="0" smtClean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To </a:t>
            </a:r>
            <a:r>
              <a:rPr lang="en-US" sz="2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neutralize </a:t>
            </a:r>
            <a:r>
              <a:rPr lang="en-US" sz="28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wastes,</a:t>
            </a:r>
          </a:p>
          <a:p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</a:t>
            </a:r>
            <a:r>
              <a:rPr lang="en-US" sz="2400" b="1" dirty="0" err="1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Sulphuric</a:t>
            </a: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acid H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1600" b="1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</a:t>
            </a: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Hydrochloric 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acid (</a:t>
            </a:r>
            <a:r>
              <a:rPr lang="en-US" sz="2400" b="1" dirty="0" err="1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</a:t>
            </a: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Nitric </a:t>
            </a:r>
            <a:r>
              <a:rPr lang="en-US" sz="24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acid (</a:t>
            </a: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HNO</a:t>
            </a:r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4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 smtClean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n>
                <a:solidFill>
                  <a:schemeClr val="tx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 rot="16200000">
            <a:off x="-2724667" y="3167390"/>
            <a:ext cx="576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Chemical Method of Wastes disposal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0842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32026" y="204920"/>
            <a:ext cx="25314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3200" dirty="0" smtClean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5- Photolysis</a:t>
            </a:r>
            <a:endParaRPr lang="en-US" sz="3200" dirty="0">
              <a:ln>
                <a:solidFill>
                  <a:sysClr val="windowText" lastClr="000000"/>
                </a:solidFill>
              </a:ln>
              <a:solidFill>
                <a:srgbClr val="7030A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23870" y="1451229"/>
            <a:ext cx="1099855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</a:rPr>
              <a:t>Photodissociation</a:t>
            </a:r>
            <a:r>
              <a:rPr lang="en-US" sz="2800" dirty="0" smtClean="0">
                <a:solidFill>
                  <a:srgbClr val="7030A0"/>
                </a:solidFill>
                <a:latin typeface="Arial" panose="020B0604020202020204" pitchFamily="34" charset="0"/>
              </a:rPr>
              <a:t>, 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</a:rPr>
              <a:t>photolysis</a:t>
            </a:r>
            <a:r>
              <a:rPr lang="en-US" sz="2800" dirty="0" smtClean="0">
                <a:solidFill>
                  <a:srgbClr val="7030A0"/>
                </a:solidFill>
                <a:latin typeface="Arial" panose="020B0604020202020204" pitchFamily="34" charset="0"/>
              </a:rPr>
              <a:t>, or 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</a:rPr>
              <a:t>photodecomposition</a:t>
            </a:r>
            <a:r>
              <a:rPr lang="en-US" sz="2800" dirty="0" smtClean="0">
                <a:solidFill>
                  <a:srgbClr val="7030A0"/>
                </a:solidFill>
                <a:latin typeface="Arial" panose="020B0604020202020204" pitchFamily="34" charset="0"/>
              </a:rPr>
              <a:t> is a chemical reaction in which a chemical compound is broken down by photons.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23870" y="3261090"/>
            <a:ext cx="109470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</a:rPr>
              <a:t>Photodissociation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</a:rPr>
              <a:t> is not limited to visible light. Any photon with sufficient energy can affect the chemical bonds of a chemical compound.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87887" y="5227474"/>
            <a:ext cx="104705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</a:rPr>
              <a:t>UV </a:t>
            </a:r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</a:rPr>
              <a:t>light source (206 nm) was explored for the degradation of organic pollutants in 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</a:rPr>
              <a:t>wastewater. </a:t>
            </a:r>
          </a:p>
        </p:txBody>
      </p:sp>
      <p:sp>
        <p:nvSpPr>
          <p:cNvPr id="7" name="Rectangle 6"/>
          <p:cNvSpPr/>
          <p:nvPr/>
        </p:nvSpPr>
        <p:spPr>
          <a:xfrm rot="16200000">
            <a:off x="-2724667" y="3167390"/>
            <a:ext cx="576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Chemical Method of Wastes disposal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32078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45336" y="217799"/>
            <a:ext cx="328487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6- Oxidation</a:t>
            </a:r>
            <a:endParaRPr lang="en-US" sz="4800" dirty="0"/>
          </a:p>
        </p:txBody>
      </p:sp>
      <p:sp>
        <p:nvSpPr>
          <p:cNvPr id="3" name="Rectangle 2"/>
          <p:cNvSpPr/>
          <p:nvPr/>
        </p:nvSpPr>
        <p:spPr>
          <a:xfrm>
            <a:off x="1541172" y="162608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 smtClean="0">
                <a:ln>
                  <a:solidFill>
                    <a:srgbClr val="00B0F0"/>
                  </a:solidFill>
                </a:ln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</a:t>
            </a:r>
            <a:r>
              <a:rPr lang="en-US" sz="3600" dirty="0">
                <a:ln>
                  <a:solidFill>
                    <a:srgbClr val="00B0F0"/>
                  </a:solidFill>
                </a:ln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en-US" sz="3200" dirty="0">
                <a:ln>
                  <a:solidFill>
                    <a:srgbClr val="00B0F0"/>
                  </a:solidFill>
                </a:ln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 defined as;</a:t>
            </a:r>
          </a:p>
        </p:txBody>
      </p:sp>
      <p:sp>
        <p:nvSpPr>
          <p:cNvPr id="4" name="Rectangle 3"/>
          <p:cNvSpPr/>
          <p:nvPr/>
        </p:nvSpPr>
        <p:spPr>
          <a:xfrm>
            <a:off x="4013914" y="2849698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600" dirty="0">
                <a:ln>
                  <a:solidFill>
                    <a:srgbClr val="FF0066"/>
                  </a:solidFill>
                </a:ln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 of oxygen (O)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600" dirty="0">
                <a:ln>
                  <a:solidFill>
                    <a:srgbClr val="FF0066"/>
                  </a:solidFill>
                </a:ln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Removal of Hydrogen (H)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600" dirty="0">
                <a:ln>
                  <a:solidFill>
                    <a:srgbClr val="FF0066"/>
                  </a:solidFill>
                </a:ln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Loss of electron (e</a:t>
            </a:r>
            <a:r>
              <a:rPr lang="en-US" sz="3600" dirty="0">
                <a:ln>
                  <a:solidFill>
                    <a:srgbClr val="FF0066"/>
                  </a:solidFill>
                </a:ln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­ˉ</a:t>
            </a:r>
            <a:r>
              <a:rPr lang="en-US" sz="4000" dirty="0">
                <a:ln>
                  <a:solidFill>
                    <a:srgbClr val="FF0066"/>
                  </a:solidFill>
                </a:ln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¹</a:t>
            </a:r>
            <a:r>
              <a:rPr lang="en-US" sz="3600" dirty="0">
                <a:ln>
                  <a:solidFill>
                    <a:srgbClr val="FF0066"/>
                  </a:solidFill>
                </a:ln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n>
                  <a:solidFill>
                    <a:srgbClr val="FF0066"/>
                  </a:solidFill>
                </a:ln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600" dirty="0">
              <a:ln>
                <a:solidFill>
                  <a:srgbClr val="FF0066"/>
                </a:solidFill>
              </a:ln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 rot="16200000">
            <a:off x="-2724667" y="3167390"/>
            <a:ext cx="576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Chemical Method of Wastes disposal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62868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3542" y="1357682"/>
            <a:ext cx="102387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31F20"/>
                </a:solidFill>
                <a:latin typeface="TimesLTStd-Roman"/>
              </a:rPr>
              <a:t>For oxidation to proceed, </a:t>
            </a:r>
            <a:r>
              <a:rPr lang="en-US" sz="2400" dirty="0">
                <a:solidFill>
                  <a:srgbClr val="FF66CC"/>
                </a:solidFill>
                <a:latin typeface="TimesLTStd-Roman"/>
              </a:rPr>
              <a:t>an oxidizing agent </a:t>
            </a:r>
            <a:r>
              <a:rPr lang="en-US" sz="2400" dirty="0">
                <a:solidFill>
                  <a:srgbClr val="231F20"/>
                </a:solidFill>
                <a:latin typeface="TimesLTStd-Roman"/>
              </a:rPr>
              <a:t>is </a:t>
            </a:r>
            <a:r>
              <a:rPr lang="en-US" sz="2400" dirty="0">
                <a:solidFill>
                  <a:srgbClr val="00FF00"/>
                </a:solidFill>
                <a:latin typeface="TimesLTStd-Roman"/>
              </a:rPr>
              <a:t>reacted</a:t>
            </a:r>
            <a:r>
              <a:rPr lang="en-US" sz="2400" dirty="0">
                <a:solidFill>
                  <a:srgbClr val="231F20"/>
                </a:solidFill>
                <a:latin typeface="TimesLTStd-Roman"/>
              </a:rPr>
              <a:t> with the </a:t>
            </a:r>
            <a:r>
              <a:rPr lang="en-US" sz="2400" dirty="0">
                <a:solidFill>
                  <a:srgbClr val="C00000"/>
                </a:solidFill>
                <a:latin typeface="TimesLTStd-Roman"/>
              </a:rPr>
              <a:t>waste</a:t>
            </a:r>
            <a:r>
              <a:rPr lang="en-US" sz="2400" dirty="0">
                <a:solidFill>
                  <a:srgbClr val="231F20"/>
                </a:solidFill>
                <a:latin typeface="TimesLTStd-Roman"/>
              </a:rPr>
              <a:t>.</a:t>
            </a:r>
            <a:r>
              <a:rPr lang="en-US" sz="2400" dirty="0"/>
              <a:t> 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4232748" y="346588"/>
            <a:ext cx="32688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Process....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53542" y="2188679"/>
            <a:ext cx="8474299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 ones </a:t>
            </a:r>
            <a:r>
              <a:rPr lang="en-US" sz="24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includes,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TimesLTStd-Roman"/>
              </a:rPr>
              <a:t>O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TimesLTStd-Roman"/>
              </a:rPr>
              <a:t>zone </a:t>
            </a:r>
            <a:r>
              <a:rPr lang="en-US" sz="2400" dirty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TimesLTStd-Roman"/>
              </a:rPr>
              <a:t>(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TimesLTStd-Roman"/>
              </a:rPr>
              <a:t>O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TimesLTStd-Roman"/>
              </a:rPr>
              <a:t>3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rgbClr val="FFC000"/>
                </a:solidFill>
                <a:latin typeface="TimesLTStd-Roman"/>
              </a:rPr>
              <a:t>)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n>
                  <a:solidFill>
                    <a:schemeClr val="tx1"/>
                  </a:solidFill>
                </a:ln>
                <a:solidFill>
                  <a:srgbClr val="FF66CC"/>
                </a:solidFill>
                <a:latin typeface="TimesLTStd-Roman"/>
              </a:rPr>
              <a:t>H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rgbClr val="FF66CC"/>
                </a:solidFill>
                <a:latin typeface="TimesLTStd-Roman"/>
              </a:rPr>
              <a:t>ydrogen </a:t>
            </a:r>
            <a:r>
              <a:rPr lang="en-US" sz="2400" dirty="0">
                <a:ln>
                  <a:solidFill>
                    <a:schemeClr val="tx1"/>
                  </a:solidFill>
                </a:ln>
                <a:solidFill>
                  <a:srgbClr val="FF66CC"/>
                </a:solidFill>
                <a:latin typeface="TimesLTStd-Roman"/>
              </a:rPr>
              <a:t>peroxide (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rgbClr val="FF66CC"/>
                </a:solidFill>
                <a:latin typeface="TimesLTStd-Roman"/>
              </a:rPr>
              <a:t>H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rgbClr val="FF66CC"/>
                </a:solidFill>
                <a:latin typeface="TimesLTStd-Roman"/>
              </a:rPr>
              <a:t>2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rgbClr val="FF66CC"/>
                </a:solidFill>
                <a:latin typeface="TimesLTStd-Roman"/>
              </a:rPr>
              <a:t>O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rgbClr val="FF66CC"/>
                </a:solidFill>
                <a:latin typeface="TimesLTStd-Roman"/>
              </a:rPr>
              <a:t>2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rgbClr val="FF66CC"/>
                </a:solidFill>
                <a:latin typeface="TimesLTStd-Roman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rgbClr val="66FFFF"/>
                </a:solidFill>
                <a:latin typeface="TimesLTStd-Roman"/>
              </a:rPr>
              <a:t>Chlorine </a:t>
            </a:r>
            <a:r>
              <a:rPr lang="en-US" sz="2400" dirty="0">
                <a:ln>
                  <a:solidFill>
                    <a:schemeClr val="tx1"/>
                  </a:solidFill>
                </a:ln>
                <a:solidFill>
                  <a:srgbClr val="66FFFF"/>
                </a:solidFill>
                <a:latin typeface="TimesLTStd-Roman"/>
              </a:rPr>
              <a:t>gas (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rgbClr val="66FFFF"/>
                </a:solidFill>
                <a:latin typeface="TimesLTStd-Roman"/>
              </a:rPr>
              <a:t>Cl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rgbClr val="66FFFF"/>
                </a:solidFill>
                <a:latin typeface="TimesLTStd-Roman"/>
              </a:rPr>
              <a:t>2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rgbClr val="66FFFF"/>
                </a:solidFill>
                <a:latin typeface="TimesLTStd-Roman"/>
              </a:rPr>
              <a:t>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53542" y="4331346"/>
            <a:ext cx="1140638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LTStd-Roman"/>
              </a:rPr>
              <a:t>Cyanide-bearing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LTStd-Roman"/>
              </a:rPr>
              <a:t> </a:t>
            </a:r>
            <a:r>
              <a:rPr lang="en-US" sz="2400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LTStd-Roman"/>
              </a:rPr>
              <a:t>wastewater generated by 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LTStd-Roman"/>
              </a:rPr>
              <a:t>industry </a:t>
            </a:r>
            <a:r>
              <a:rPr lang="en-US" sz="2400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LTStd-Roman"/>
              </a:rPr>
              <a:t>is often 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LTStd-Roman"/>
              </a:rPr>
              <a:t>oxidized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LTStd-Roman"/>
              </a:rPr>
              <a:t> with </a:t>
            </a:r>
            <a:r>
              <a:rPr lang="en-US" sz="2400" dirty="0">
                <a:ln>
                  <a:solidFill>
                    <a:schemeClr val="tx1"/>
                  </a:solidFill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LTStd-Roman"/>
              </a:rPr>
              <a:t>alkaline chlorine or hypochlorite 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LTStd-Roman"/>
              </a:rPr>
              <a:t>solutions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LTStd-Roman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>
              <a:ln>
                <a:solidFill>
                  <a:schemeClr val="tx1"/>
                </a:solidFill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LTStd-Roman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2400" dirty="0">
                <a:ln>
                  <a:solidFill>
                    <a:schemeClr val="tx1"/>
                  </a:solidFill>
                </a:ln>
                <a:solidFill>
                  <a:srgbClr val="FF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cyanide 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rgbClr val="FF66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contaminant 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oxidized to </a:t>
            </a:r>
            <a:r>
              <a:rPr lang="en-US" sz="2400" dirty="0">
                <a:ln>
                  <a:solidFill>
                    <a:schemeClr val="tx1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less toxic </a:t>
            </a:r>
            <a:r>
              <a:rPr lang="en-US" sz="2400" dirty="0" err="1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cyanate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400" dirty="0">
                <a:ln>
                  <a:solidFill>
                    <a:schemeClr val="tx1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dirty="0">
                <a:ln>
                  <a:solidFill>
                    <a:schemeClr val="tx1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400" dirty="0">
              <a:ln>
                <a:solidFill>
                  <a:schemeClr val="tx1"/>
                </a:solidFill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-2724667" y="3167390"/>
            <a:ext cx="576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Chemical Method of Wastes disposal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9659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612" y="1416676"/>
            <a:ext cx="1090840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600" dirty="0" smtClean="0">
                <a:ln>
                  <a:solidFill>
                    <a:srgbClr val="7030A0"/>
                  </a:solidFill>
                </a:ln>
                <a:solidFill>
                  <a:srgbClr val="66FFFF"/>
                </a:solidFill>
              </a:rPr>
              <a:t>Cl</a:t>
            </a:r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srgbClr val="66FFFF"/>
                </a:solidFill>
              </a:rPr>
              <a:t>2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600" dirty="0" smtClean="0">
                <a:ln>
                  <a:solidFill>
                    <a:srgbClr val="7030A0"/>
                  </a:solidFill>
                </a:ln>
                <a:solidFill>
                  <a:schemeClr val="bg1"/>
                </a:solidFill>
              </a:rPr>
              <a:t>F</a:t>
            </a:r>
            <a:r>
              <a:rPr lang="en-US" sz="3200" dirty="0" smtClean="0">
                <a:ln>
                  <a:solidFill>
                    <a:srgbClr val="7030A0"/>
                  </a:solidFill>
                </a:ln>
                <a:solidFill>
                  <a:schemeClr val="bg1"/>
                </a:solidFill>
              </a:rPr>
              <a:t>2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600" dirty="0" smtClean="0">
                <a:ln>
                  <a:solidFill>
                    <a:srgbClr val="7030A0"/>
                  </a:solidFill>
                </a:ln>
                <a:solidFill>
                  <a:schemeClr val="tx2"/>
                </a:solidFill>
              </a:rPr>
              <a:t>O</a:t>
            </a:r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schemeClr val="tx2"/>
                </a:solidFill>
              </a:rPr>
              <a:t>2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600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</a:rPr>
              <a:t>O</a:t>
            </a:r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</a:rPr>
              <a:t>3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600" dirty="0" smtClean="0">
                <a:ln>
                  <a:solidFill>
                    <a:srgbClr val="7030A0"/>
                  </a:solidFill>
                </a:ln>
                <a:solidFill>
                  <a:schemeClr val="accent5"/>
                </a:solidFill>
              </a:rPr>
              <a:t>Permanganate </a:t>
            </a:r>
            <a:r>
              <a:rPr lang="en-US" sz="3600" dirty="0">
                <a:ln>
                  <a:solidFill>
                    <a:srgbClr val="7030A0"/>
                  </a:solidFill>
                </a:ln>
                <a:solidFill>
                  <a:schemeClr val="accent5"/>
                </a:solidFill>
              </a:rPr>
              <a:t>(</a:t>
            </a:r>
            <a:r>
              <a:rPr lang="en-US" sz="3600" dirty="0" smtClean="0">
                <a:ln>
                  <a:solidFill>
                    <a:srgbClr val="7030A0"/>
                  </a:solidFill>
                </a:ln>
                <a:solidFill>
                  <a:schemeClr val="accent5"/>
                </a:solidFill>
              </a:rPr>
              <a:t>MnO</a:t>
            </a:r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schemeClr val="accent5"/>
                </a:solidFill>
              </a:rPr>
              <a:t>4</a:t>
            </a:r>
            <a:r>
              <a:rPr lang="en-US" sz="3600" dirty="0" smtClean="0">
                <a:ln>
                  <a:solidFill>
                    <a:srgbClr val="7030A0"/>
                  </a:solidFill>
                </a:ln>
                <a:solidFill>
                  <a:schemeClr val="accent5"/>
                </a:solidFill>
              </a:rPr>
              <a:t>)</a:t>
            </a:r>
            <a:endParaRPr lang="en-US" sz="3600" dirty="0" smtClean="0">
              <a:ln>
                <a:solidFill>
                  <a:srgbClr val="7030A0"/>
                </a:solidFill>
              </a:ln>
              <a:solidFill>
                <a:srgbClr val="FF66CC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600" dirty="0" smtClean="0">
                <a:ln>
                  <a:solidFill>
                    <a:srgbClr val="7030A0"/>
                  </a:solidFill>
                </a:ln>
                <a:solidFill>
                  <a:srgbClr val="66FFFF"/>
                </a:solidFill>
              </a:rPr>
              <a:t>Nitric </a:t>
            </a:r>
            <a:r>
              <a:rPr lang="en-US" sz="3600" dirty="0">
                <a:ln>
                  <a:solidFill>
                    <a:srgbClr val="7030A0"/>
                  </a:solidFill>
                </a:ln>
                <a:solidFill>
                  <a:srgbClr val="66FFFF"/>
                </a:solidFill>
              </a:rPr>
              <a:t>acid (</a:t>
            </a:r>
            <a:r>
              <a:rPr lang="en-US" sz="3600" dirty="0" smtClean="0">
                <a:ln>
                  <a:solidFill>
                    <a:srgbClr val="7030A0"/>
                  </a:solidFill>
                </a:ln>
                <a:solidFill>
                  <a:srgbClr val="66FFFF"/>
                </a:solidFill>
              </a:rPr>
              <a:t>HNO</a:t>
            </a:r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srgbClr val="66FFFF"/>
                </a:solidFill>
              </a:rPr>
              <a:t>3</a:t>
            </a:r>
            <a:r>
              <a:rPr lang="en-US" sz="3600" dirty="0" smtClean="0">
                <a:ln>
                  <a:solidFill>
                    <a:srgbClr val="7030A0"/>
                  </a:solidFill>
                </a:ln>
                <a:solidFill>
                  <a:srgbClr val="66FFFF"/>
                </a:solidFill>
              </a:rPr>
              <a:t>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600" dirty="0" err="1" smtClean="0">
                <a:ln>
                  <a:solidFill>
                    <a:srgbClr val="7030A0"/>
                  </a:solidFill>
                </a:ln>
                <a:solidFill>
                  <a:srgbClr val="C00000"/>
                </a:solidFill>
              </a:rPr>
              <a:t>Perchloric</a:t>
            </a:r>
            <a:r>
              <a:rPr lang="en-US" sz="3600" dirty="0" smtClean="0">
                <a:ln>
                  <a:solidFill>
                    <a:srgbClr val="7030A0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en-US" sz="3600" dirty="0">
                <a:ln>
                  <a:solidFill>
                    <a:srgbClr val="7030A0"/>
                  </a:solidFill>
                </a:ln>
                <a:solidFill>
                  <a:srgbClr val="C00000"/>
                </a:solidFill>
              </a:rPr>
              <a:t>acid (</a:t>
            </a:r>
            <a:r>
              <a:rPr lang="en-US" sz="3600" dirty="0" smtClean="0">
                <a:ln>
                  <a:solidFill>
                    <a:srgbClr val="7030A0"/>
                  </a:solidFill>
                </a:ln>
                <a:solidFill>
                  <a:srgbClr val="C00000"/>
                </a:solidFill>
              </a:rPr>
              <a:t>HClO</a:t>
            </a:r>
            <a:r>
              <a:rPr lang="en-US" sz="2400" dirty="0" smtClean="0">
                <a:ln>
                  <a:solidFill>
                    <a:srgbClr val="7030A0"/>
                  </a:solidFill>
                </a:ln>
                <a:solidFill>
                  <a:srgbClr val="C00000"/>
                </a:solidFill>
              </a:rPr>
              <a:t>4</a:t>
            </a:r>
            <a:r>
              <a:rPr lang="en-US" sz="3600" dirty="0" smtClean="0">
                <a:ln>
                  <a:solidFill>
                    <a:srgbClr val="7030A0"/>
                  </a:solidFill>
                </a:ln>
                <a:solidFill>
                  <a:srgbClr val="C00000"/>
                </a:solidFill>
              </a:rPr>
              <a:t>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600" dirty="0" err="1" smtClean="0">
                <a:ln>
                  <a:solidFill>
                    <a:srgbClr val="7030A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</a:rPr>
              <a:t>Sulphuric</a:t>
            </a:r>
            <a:r>
              <a:rPr lang="en-US" sz="3600" dirty="0" smtClean="0">
                <a:ln>
                  <a:solidFill>
                    <a:srgbClr val="7030A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600" dirty="0">
                <a:ln>
                  <a:solidFill>
                    <a:srgbClr val="7030A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</a:rPr>
              <a:t>acid (</a:t>
            </a:r>
            <a:r>
              <a:rPr lang="en-US" sz="3600" dirty="0" smtClean="0">
                <a:ln>
                  <a:solidFill>
                    <a:srgbClr val="7030A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</a:rPr>
              <a:t>H</a:t>
            </a:r>
            <a:r>
              <a:rPr lang="en-US" sz="2000" dirty="0" smtClean="0">
                <a:ln>
                  <a:solidFill>
                    <a:srgbClr val="7030A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3600" dirty="0" smtClean="0">
                <a:ln>
                  <a:solidFill>
                    <a:srgbClr val="7030A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</a:rPr>
              <a:t>SO</a:t>
            </a:r>
            <a:r>
              <a:rPr lang="en-US" sz="2800" dirty="0" smtClean="0">
                <a:ln>
                  <a:solidFill>
                    <a:srgbClr val="7030A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</a:rPr>
              <a:t>4</a:t>
            </a:r>
            <a:r>
              <a:rPr lang="en-US" sz="3600" dirty="0" smtClean="0">
                <a:ln>
                  <a:solidFill>
                    <a:srgbClr val="7030A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en-US" sz="3600" dirty="0">
              <a:ln>
                <a:solidFill>
                  <a:srgbClr val="7030A0"/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22766" y="462497"/>
            <a:ext cx="86340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n>
                  <a:solidFill>
                    <a:srgbClr val="7030A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Commonly Used Oxidizing Agents</a:t>
            </a:r>
          </a:p>
        </p:txBody>
      </p:sp>
      <p:sp>
        <p:nvSpPr>
          <p:cNvPr id="6" name="Rectangle 5"/>
          <p:cNvSpPr/>
          <p:nvPr/>
        </p:nvSpPr>
        <p:spPr>
          <a:xfrm rot="16200000">
            <a:off x="-2724667" y="3167390"/>
            <a:ext cx="576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Chemical Method of Wastes disposal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3673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31072" y="295072"/>
            <a:ext cx="26901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Reduction</a:t>
            </a:r>
            <a:endParaRPr lang="en-US" sz="40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18952" y="1322995"/>
            <a:ext cx="9504609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n>
                  <a:solidFill>
                    <a:srgbClr val="FF0000"/>
                  </a:solidFill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reduction reaction decreases an element’s valence because electrons are added to its shell. </a:t>
            </a:r>
          </a:p>
          <a:p>
            <a:pPr algn="ctr"/>
            <a:endParaRPr lang="en-US" sz="2800" dirty="0">
              <a:ln>
                <a:solidFill>
                  <a:srgbClr val="FF0000"/>
                </a:solidFill>
              </a:ln>
              <a:solidFill>
                <a:srgbClr val="66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n>
                  <a:solidFill>
                    <a:srgbClr val="FF0000"/>
                  </a:solidFill>
                </a:ln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can be defined as;</a:t>
            </a:r>
          </a:p>
          <a:p>
            <a:r>
              <a:rPr lang="en-US" sz="2800" dirty="0">
                <a:ln>
                  <a:solidFill>
                    <a:srgbClr val="FF0000"/>
                  </a:solidFill>
                </a:ln>
                <a:solidFill>
                  <a:srgbClr val="66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ln>
                  <a:solidFill>
                    <a:srgbClr val="FF0000"/>
                  </a:solidFill>
                </a:ln>
                <a:solidFill>
                  <a:srgbClr val="66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ln>
                <a:solidFill>
                  <a:srgbClr val="FF0000"/>
                </a:solidFill>
              </a:ln>
              <a:solidFill>
                <a:srgbClr val="66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23256" y="4182189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600" dirty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Removal of oxygen (O)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600" b="1" dirty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 of Hydrogen (H)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600" b="1" dirty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Gain of electron (e</a:t>
            </a:r>
            <a:r>
              <a:rPr lang="en-US" sz="3600" b="1" dirty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­ˉ¹ </a:t>
            </a:r>
            <a:r>
              <a:rPr lang="en-US" sz="3600" b="1" dirty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600" b="1" dirty="0">
              <a:ln>
                <a:solidFill>
                  <a:srgbClr val="7030A0"/>
                </a:solidFill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-2724667" y="3167390"/>
            <a:ext cx="576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Chemical Method of Wastes disposal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76964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8680" y="1381036"/>
            <a:ext cx="1082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n>
                  <a:solidFill>
                    <a:srgbClr val="002060"/>
                  </a:solidFill>
                </a:ln>
                <a:solidFill>
                  <a:schemeClr val="bg2"/>
                </a:solidFill>
                <a:latin typeface="TimesLTStd-Roman"/>
              </a:rPr>
              <a:t>Metals</a:t>
            </a:r>
            <a:r>
              <a:rPr lang="en-US" sz="2400" dirty="0">
                <a:ln>
                  <a:solidFill>
                    <a:srgbClr val="002060"/>
                  </a:solidFill>
                </a:ln>
                <a:solidFill>
                  <a:srgbClr val="FFFF00"/>
                </a:solidFill>
                <a:latin typeface="TimesLTStd-Roman"/>
              </a:rPr>
              <a:t> can also be </a:t>
            </a:r>
            <a:r>
              <a:rPr lang="en-US" sz="24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LTStd-Roman"/>
              </a:rPr>
              <a:t>removed</a:t>
            </a:r>
            <a:r>
              <a:rPr lang="en-US" sz="2400" dirty="0" smtClean="0">
                <a:ln>
                  <a:solidFill>
                    <a:srgbClr val="002060"/>
                  </a:solidFill>
                </a:ln>
                <a:solidFill>
                  <a:srgbClr val="FFFF00"/>
                </a:solidFill>
                <a:latin typeface="TimesLTStd-Roman"/>
              </a:rPr>
              <a:t> </a:t>
            </a:r>
            <a:r>
              <a:rPr lang="en-US" sz="2400" dirty="0">
                <a:ln>
                  <a:solidFill>
                    <a:srgbClr val="002060"/>
                  </a:solidFill>
                </a:ln>
                <a:solidFill>
                  <a:srgbClr val="FFFF00"/>
                </a:solidFill>
                <a:latin typeface="TimesLTStd-Roman"/>
              </a:rPr>
              <a:t>from </a:t>
            </a:r>
            <a:r>
              <a:rPr lang="en-US" sz="2400" dirty="0" smtClean="0">
                <a:ln>
                  <a:solidFill>
                    <a:srgbClr val="00B050"/>
                  </a:solidFill>
                </a:ln>
                <a:solidFill>
                  <a:srgbClr val="00FF00"/>
                </a:solidFill>
                <a:latin typeface="TimesLTStd-Roman"/>
              </a:rPr>
              <a:t>wastes water </a:t>
            </a:r>
            <a:r>
              <a:rPr lang="en-US" sz="2400" dirty="0">
                <a:ln>
                  <a:solidFill>
                    <a:srgbClr val="002060"/>
                  </a:solidFill>
                </a:ln>
                <a:solidFill>
                  <a:srgbClr val="FFFF00"/>
                </a:solidFill>
                <a:latin typeface="TimesLTStd-Roman"/>
              </a:rPr>
              <a:t>by action of a reducing agent such as </a:t>
            </a:r>
            <a:r>
              <a:rPr lang="en-US" sz="24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LTStd-Roman"/>
              </a:rPr>
              <a:t>sodium </a:t>
            </a:r>
            <a:r>
              <a:rPr lang="en-US" sz="2400" dirty="0" err="1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LTStd-Roman"/>
              </a:rPr>
              <a:t>borohydride</a:t>
            </a:r>
            <a:r>
              <a:rPr lang="en-US" sz="240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en-US" sz="2400" dirty="0">
                <a:ln>
                  <a:solidFill>
                    <a:srgbClr val="002060"/>
                  </a:solidFill>
                </a:ln>
                <a:solidFill>
                  <a:srgbClr val="FFFF00"/>
                </a:solidFill>
              </a:rPr>
              <a:t/>
            </a:r>
            <a:br>
              <a:rPr lang="en-US" sz="2400" dirty="0">
                <a:ln>
                  <a:solidFill>
                    <a:srgbClr val="002060"/>
                  </a:solidFill>
                </a:ln>
                <a:solidFill>
                  <a:srgbClr val="FFFF00"/>
                </a:solidFill>
              </a:rPr>
            </a:br>
            <a:endParaRPr lang="en-US" sz="2400" dirty="0">
              <a:ln>
                <a:solidFill>
                  <a:srgbClr val="00206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09584" y="344715"/>
            <a:ext cx="36471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Process....</a:t>
            </a:r>
          </a:p>
        </p:txBody>
      </p:sp>
      <p:sp>
        <p:nvSpPr>
          <p:cNvPr id="4" name="Rectangle 3"/>
          <p:cNvSpPr/>
          <p:nvPr/>
        </p:nvSpPr>
        <p:spPr>
          <a:xfrm>
            <a:off x="743862" y="2581365"/>
            <a:ext cx="1168822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>
                <a:ln>
                  <a:solidFill>
                    <a:srgbClr val="FF0000"/>
                  </a:solidFill>
                </a:ln>
                <a:solidFill>
                  <a:srgbClr val="7030A0"/>
                </a:solidFill>
                <a:latin typeface="TimesLTStd-Roman"/>
              </a:rPr>
              <a:t>Chromium-containing</a:t>
            </a:r>
            <a:r>
              <a:rPr lang="en-US" sz="2400" dirty="0" smtClean="0">
                <a:ln>
                  <a:solidFill>
                    <a:srgbClr val="FF0000"/>
                  </a:solidFill>
                </a:ln>
                <a:solidFill>
                  <a:srgbClr val="66FFFF"/>
                </a:solidFill>
                <a:latin typeface="TimesLTStd-Roman"/>
              </a:rPr>
              <a:t> </a:t>
            </a:r>
            <a:r>
              <a:rPr lang="en-US" sz="2400" dirty="0">
                <a:ln>
                  <a:solidFill>
                    <a:srgbClr val="FF0000"/>
                  </a:solidFill>
                </a:ln>
                <a:solidFill>
                  <a:srgbClr val="66FFFF"/>
                </a:solidFill>
                <a:latin typeface="TimesLTStd-Roman"/>
              </a:rPr>
              <a:t>wastewater is generated during </a:t>
            </a:r>
            <a:r>
              <a:rPr lang="en-US" sz="2400" dirty="0">
                <a:ln>
                  <a:solidFill>
                    <a:srgbClr val="002060"/>
                  </a:solidFill>
                </a:ln>
                <a:solidFill>
                  <a:srgbClr val="66FFFF"/>
                </a:solidFill>
                <a:latin typeface="TimesLTStd-Roman"/>
              </a:rPr>
              <a:t>chromium electroplating</a:t>
            </a:r>
            <a:r>
              <a:rPr lang="en-US" sz="2400" dirty="0">
                <a:ln>
                  <a:solidFill>
                    <a:srgbClr val="002060"/>
                  </a:solidFill>
                </a:ln>
                <a:solidFill>
                  <a:srgbClr val="66FFFF"/>
                </a:solidFill>
              </a:rPr>
              <a:t> </a:t>
            </a:r>
            <a:r>
              <a:rPr lang="en-US" sz="2400" dirty="0">
                <a:ln>
                  <a:solidFill>
                    <a:srgbClr val="FF0000"/>
                  </a:solidFill>
                </a:ln>
                <a:solidFill>
                  <a:srgbClr val="66FFFF"/>
                </a:solidFill>
              </a:rPr>
              <a:t/>
            </a:r>
            <a:br>
              <a:rPr lang="en-US" sz="2400" dirty="0">
                <a:ln>
                  <a:solidFill>
                    <a:srgbClr val="FF0000"/>
                  </a:solidFill>
                </a:ln>
                <a:solidFill>
                  <a:srgbClr val="66FFFF"/>
                </a:solidFill>
              </a:rPr>
            </a:br>
            <a:endParaRPr lang="en-US" sz="2400" dirty="0" smtClean="0">
              <a:ln>
                <a:solidFill>
                  <a:srgbClr val="FF0000"/>
                </a:solidFill>
              </a:ln>
              <a:solidFill>
                <a:srgbClr val="66FFFF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>
                <a:ln>
                  <a:solidFill>
                    <a:srgbClr val="00206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Chromium </a:t>
            </a:r>
            <a:r>
              <a:rPr lang="en-US" sz="2400" dirty="0" smtClean="0">
                <a:ln>
                  <a:solidFill>
                    <a:srgbClr val="00206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wastes are </a:t>
            </a:r>
            <a:r>
              <a:rPr lang="en-US" sz="2400" dirty="0">
                <a:ln>
                  <a:solidFill>
                    <a:srgbClr val="00206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typically treated in a </a:t>
            </a:r>
            <a:r>
              <a:rPr lang="en-US" sz="2400" dirty="0" smtClean="0">
                <a:ln>
                  <a:solidFill>
                    <a:srgbClr val="00206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two-stage.</a:t>
            </a:r>
          </a:p>
          <a:p>
            <a:endParaRPr lang="en-US" sz="2400" dirty="0" smtClean="0">
              <a:ln>
                <a:solidFill>
                  <a:srgbClr val="002060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>
                <a:ln>
                  <a:solidFill>
                    <a:srgbClr val="00B050"/>
                  </a:solidFill>
                </a:ln>
                <a:solidFill>
                  <a:srgbClr val="00FF00"/>
                </a:solidFill>
              </a:rPr>
              <a:t>In </a:t>
            </a:r>
            <a:r>
              <a:rPr lang="en-US" sz="2400" dirty="0">
                <a:ln>
                  <a:solidFill>
                    <a:srgbClr val="00B050"/>
                  </a:solidFill>
                </a:ln>
                <a:solidFill>
                  <a:srgbClr val="00FF00"/>
                </a:solidFill>
              </a:rPr>
              <a:t>the initial stage</a:t>
            </a:r>
            <a:r>
              <a:rPr lang="en-US" sz="2400" dirty="0">
                <a:ln>
                  <a:solidFill>
                    <a:srgbClr val="002060"/>
                  </a:solidFill>
                </a:ln>
                <a:solidFill>
                  <a:srgbClr val="00FF00"/>
                </a:solidFill>
              </a:rPr>
              <a:t>, the highly </a:t>
            </a:r>
            <a:r>
              <a:rPr lang="en-US" sz="2400" dirty="0">
                <a:ln>
                  <a:solidFill>
                    <a:srgbClr val="7030A0"/>
                  </a:solidFill>
                </a:ln>
                <a:solidFill>
                  <a:srgbClr val="00FF00"/>
                </a:solidFill>
              </a:rPr>
              <a:t>toxic </a:t>
            </a:r>
            <a:r>
              <a:rPr lang="en-US" sz="2400" dirty="0" smtClean="0">
                <a:ln>
                  <a:solidFill>
                    <a:srgbClr val="7030A0"/>
                  </a:solidFill>
                </a:ln>
                <a:solidFill>
                  <a:srgbClr val="00FF00"/>
                </a:solidFill>
              </a:rPr>
              <a:t>hexavalent chromium </a:t>
            </a:r>
            <a:r>
              <a:rPr lang="en-US" sz="2400" dirty="0">
                <a:ln>
                  <a:solidFill>
                    <a:srgbClr val="002060"/>
                  </a:solidFill>
                </a:ln>
                <a:solidFill>
                  <a:srgbClr val="00FF00"/>
                </a:solidFill>
              </a:rPr>
              <a:t>(</a:t>
            </a:r>
            <a:r>
              <a:rPr lang="en-US" sz="2400" dirty="0" smtClean="0">
                <a:ln>
                  <a:solidFill>
                    <a:srgbClr val="002060"/>
                  </a:solidFill>
                </a:ln>
                <a:solidFill>
                  <a:srgbClr val="00FF00"/>
                </a:solidFill>
              </a:rPr>
              <a:t>Cr    ) </a:t>
            </a:r>
            <a:r>
              <a:rPr lang="en-US" sz="2400" dirty="0">
                <a:ln>
                  <a:solidFill>
                    <a:srgbClr val="002060"/>
                  </a:solidFill>
                </a:ln>
                <a:solidFill>
                  <a:srgbClr val="00FF00"/>
                </a:solidFill>
              </a:rPr>
              <a:t>is reduced to the </a:t>
            </a:r>
            <a:r>
              <a:rPr lang="en-US" sz="2400" dirty="0">
                <a:ln>
                  <a:solidFill>
                    <a:schemeClr val="accent2"/>
                  </a:solidFill>
                </a:ln>
                <a:solidFill>
                  <a:srgbClr val="FF66CC"/>
                </a:solidFill>
              </a:rPr>
              <a:t>less toxic trivalent form </a:t>
            </a:r>
            <a:r>
              <a:rPr lang="en-US" sz="2400" dirty="0">
                <a:ln>
                  <a:solidFill>
                    <a:srgbClr val="002060"/>
                  </a:solidFill>
                </a:ln>
                <a:solidFill>
                  <a:srgbClr val="00FF00"/>
                </a:solidFill>
              </a:rPr>
              <a:t>(</a:t>
            </a:r>
            <a:r>
              <a:rPr lang="en-US" sz="2400" dirty="0" smtClean="0">
                <a:ln>
                  <a:solidFill>
                    <a:srgbClr val="002060"/>
                  </a:solidFill>
                </a:ln>
                <a:solidFill>
                  <a:srgbClr val="00FF00"/>
                </a:solidFill>
              </a:rPr>
              <a:t>Cr   ). </a:t>
            </a:r>
          </a:p>
          <a:p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>
                <a:ln>
                  <a:solidFill>
                    <a:srgbClr val="00206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>
                <a:ln>
                  <a:solidFill>
                    <a:srgbClr val="00206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2400" dirty="0">
                <a:ln>
                  <a:solidFill>
                    <a:srgbClr val="00206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 smtClean="0">
                <a:ln>
                  <a:solidFill>
                    <a:srgbClr val="00206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</a:t>
            </a:r>
            <a:r>
              <a:rPr lang="en-US" sz="2800" b="1" dirty="0">
                <a:ln>
                  <a:solidFill>
                    <a:srgbClr val="00206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2800" b="1" dirty="0" smtClean="0">
                <a:ln>
                  <a:solidFill>
                    <a:srgbClr val="00206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KOH </a:t>
            </a:r>
            <a:r>
              <a:rPr lang="en-US" sz="2800" b="1" dirty="0">
                <a:ln>
                  <a:solidFill>
                    <a:srgbClr val="00206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r>
              <a:rPr lang="en-US" sz="2800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</a:t>
            </a:r>
            <a:r>
              <a:rPr lang="en-US" sz="2000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800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(SO</a:t>
            </a:r>
            <a:r>
              <a:rPr lang="en-US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2800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800" b="1" dirty="0" smtClean="0">
                <a:ln>
                  <a:solidFill>
                    <a:srgbClr val="00206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>
                <a:ln>
                  <a:solidFill>
                    <a:srgbClr val="00206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→ </a:t>
            </a:r>
            <a:r>
              <a:rPr lang="en-US" sz="2800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2Cr(OH)</a:t>
            </a:r>
            <a:r>
              <a:rPr lang="en-US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800" b="1" dirty="0" smtClean="0">
                <a:ln>
                  <a:solidFill>
                    <a:srgbClr val="00206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>
                <a:ln>
                  <a:solidFill>
                    <a:srgbClr val="00206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r>
              <a:rPr lang="en-US" sz="2800" b="1" dirty="0" smtClean="0">
                <a:ln>
                  <a:solidFill>
                    <a:srgbClr val="00206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6K</a:t>
            </a:r>
            <a:r>
              <a:rPr lang="en-US" sz="2000" b="1" dirty="0" smtClean="0">
                <a:ln>
                  <a:solidFill>
                    <a:srgbClr val="00206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800" b="1" dirty="0" smtClean="0">
                <a:ln>
                  <a:solidFill>
                    <a:srgbClr val="00206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</a:t>
            </a:r>
            <a:r>
              <a:rPr lang="en-US" b="1" dirty="0" smtClean="0">
                <a:ln>
                  <a:solidFill>
                    <a:srgbClr val="00206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en-US" sz="2400" b="1" dirty="0">
              <a:ln>
                <a:solidFill>
                  <a:srgbClr val="002060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613176" y="3908404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9613176" y="3862237"/>
            <a:ext cx="5164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n>
                  <a:solidFill>
                    <a:srgbClr val="002060"/>
                  </a:solidFill>
                </a:ln>
                <a:solidFill>
                  <a:srgbClr val="00FF00"/>
                </a:solidFill>
              </a:rPr>
              <a:t>6+ </a:t>
            </a:r>
            <a:endParaRPr lang="en-US" dirty="0">
              <a:ln>
                <a:solidFill>
                  <a:srgbClr val="002060"/>
                </a:solidFill>
              </a:ln>
              <a:solidFill>
                <a:srgbClr val="00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06264" y="4238870"/>
            <a:ext cx="3946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ln>
                  <a:solidFill>
                    <a:srgbClr val="002060"/>
                  </a:solidFill>
                </a:ln>
                <a:solidFill>
                  <a:srgbClr val="00FF00"/>
                </a:solidFill>
              </a:rPr>
              <a:t>3</a:t>
            </a:r>
            <a:r>
              <a:rPr lang="en-US" sz="1600" dirty="0" smtClean="0">
                <a:ln>
                  <a:solidFill>
                    <a:srgbClr val="002060"/>
                  </a:solidFill>
                </a:ln>
                <a:solidFill>
                  <a:srgbClr val="00FF00"/>
                </a:solidFill>
              </a:rPr>
              <a:t>+</a:t>
            </a:r>
            <a:endParaRPr lang="en-US" sz="1600" dirty="0">
              <a:ln>
                <a:solidFill>
                  <a:srgbClr val="002060"/>
                </a:solidFill>
              </a:ln>
              <a:solidFill>
                <a:srgbClr val="00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rot="16200000">
            <a:off x="-2724667" y="3167390"/>
            <a:ext cx="576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Chemical Method of Wastes disposal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0745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7989" y="1225689"/>
            <a:ext cx="744828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 smtClean="0">
                <a:ln>
                  <a:solidFill>
                    <a:srgbClr val="7030A0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Sodium (Na)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austic </a:t>
            </a:r>
            <a:r>
              <a:rPr lang="en-US" sz="3600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soda (</a:t>
            </a:r>
            <a:r>
              <a:rPr lang="en-US" sz="3600" dirty="0" err="1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en-US" sz="36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Magnesium (Mg)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b="1" dirty="0">
                <a:ln>
                  <a:solidFill>
                    <a:schemeClr val="bg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b="1" dirty="0" smtClean="0">
                <a:ln>
                  <a:solidFill>
                    <a:schemeClr val="bg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ulfur </a:t>
            </a:r>
            <a:r>
              <a:rPr lang="en-US" sz="3600" b="1" dirty="0">
                <a:ln>
                  <a:solidFill>
                    <a:schemeClr val="bg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dioxide </a:t>
            </a:r>
            <a:r>
              <a:rPr lang="en-US" sz="3600" b="1" dirty="0" smtClean="0">
                <a:ln>
                  <a:solidFill>
                    <a:schemeClr val="bg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(SO</a:t>
            </a:r>
            <a:r>
              <a:rPr lang="en-US" sz="2400" b="1" dirty="0" smtClean="0">
                <a:ln>
                  <a:solidFill>
                    <a:schemeClr val="bg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 smtClean="0">
                <a:ln>
                  <a:solidFill>
                    <a:schemeClr val="bg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600" dirty="0" smtClean="0">
              <a:ln>
                <a:solidFill>
                  <a:srgbClr val="7030A0"/>
                </a:solidFill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 smtClean="0">
                <a:ln>
                  <a:solidFill>
                    <a:srgbClr val="7030A0"/>
                  </a:solidFill>
                </a:ln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Aluminum (Al)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Zinc (Zn)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 smtClean="0">
                <a:ln>
                  <a:solidFill>
                    <a:srgbClr val="7030A0"/>
                  </a:solidFill>
                </a:ln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Metal </a:t>
            </a:r>
            <a:r>
              <a:rPr lang="en-US" sz="3600" dirty="0">
                <a:ln>
                  <a:solidFill>
                    <a:srgbClr val="7030A0"/>
                  </a:solidFill>
                </a:ln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hydrides: </a:t>
            </a:r>
            <a:endParaRPr lang="en-US" sz="3600" dirty="0" smtClean="0">
              <a:ln>
                <a:solidFill>
                  <a:srgbClr val="7030A0"/>
                </a:solidFill>
              </a:ln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en-US" sz="36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NaH</a:t>
            </a:r>
            <a:endParaRPr lang="en-US" sz="36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en-US" sz="3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CaH</a:t>
            </a:r>
            <a:r>
              <a:rPr lang="en-US" sz="2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36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LiAlH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47989" y="321017"/>
            <a:ext cx="95285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ln>
                  <a:solidFill>
                    <a:srgbClr val="7030A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Commonly </a:t>
            </a:r>
            <a:r>
              <a:rPr lang="en-US" sz="4400" b="1" dirty="0" smtClean="0">
                <a:ln>
                  <a:solidFill>
                    <a:srgbClr val="7030A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used Reducing </a:t>
            </a:r>
            <a:r>
              <a:rPr lang="en-US" sz="4400" b="1" dirty="0">
                <a:ln>
                  <a:solidFill>
                    <a:srgbClr val="7030A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Agents</a:t>
            </a:r>
          </a:p>
        </p:txBody>
      </p:sp>
      <p:sp>
        <p:nvSpPr>
          <p:cNvPr id="4" name="Rectangle 3"/>
          <p:cNvSpPr/>
          <p:nvPr/>
        </p:nvSpPr>
        <p:spPr>
          <a:xfrm rot="16200000">
            <a:off x="-2724667" y="3167390"/>
            <a:ext cx="576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Chemical Method of Wastes disposal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966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797" y="1854558"/>
            <a:ext cx="100197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most important principle for </a:t>
            </a:r>
            <a:r>
              <a:rPr lang="en-US" sz="24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effective treatments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is to choose </a:t>
            </a:r>
            <a:r>
              <a:rPr lang="en-US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correctly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required method of treatment. This correct choice depends on knowing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endParaRPr lang="en-US" sz="24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1-Partitioning </a:t>
            </a:r>
            <a:r>
              <a:rPr 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between water and </a:t>
            </a:r>
            <a:r>
              <a:rPr lang="en-US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2-Partitioning between water and organics</a:t>
            </a:r>
          </a:p>
          <a:p>
            <a:pPr lvl="1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3-Biodegradability</a:t>
            </a:r>
          </a:p>
          <a:p>
            <a:pPr lvl="1"/>
            <a:r>
              <a:rPr lang="fr-FR" sz="2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4-Moisture </a:t>
            </a:r>
            <a:r>
              <a:rPr lang="fr-FR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en-US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 rot="16200000">
            <a:off x="-2724667" y="3167390"/>
            <a:ext cx="576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Chemical Method of Wastes disposal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2734434" y="544813"/>
            <a:ext cx="73584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Chemical Method of Wastes disposal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8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16200000">
            <a:off x="-2724667" y="3167390"/>
            <a:ext cx="576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Chemical Method of Wastes disposal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135888" y="1576005"/>
            <a:ext cx="1098567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inorganic materials are predominantly used in precipitation/flocculation: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Caustic soda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 </a:t>
            </a:r>
            <a:r>
              <a:rPr 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 (sodium carbonate</a:t>
            </a:r>
            <a:r>
              <a:rPr lang="en-US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ron </a:t>
            </a:r>
            <a:r>
              <a:rPr lang="en-US" sz="2400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(III) </a:t>
            </a:r>
            <a:endParaRPr lang="en-US" sz="2400" dirty="0" smtClean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Chloride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ron </a:t>
            </a:r>
            <a:r>
              <a:rPr lang="en-US" sz="2400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(II) </a:t>
            </a:r>
            <a:endParaRPr lang="en-US" sz="2400" dirty="0" smtClean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Chloride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Aluminium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sulphate</a:t>
            </a:r>
            <a:endParaRPr lang="en-US" sz="2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ulphides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89274" y="252425"/>
            <a:ext cx="60789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NewRoman"/>
              </a:rPr>
              <a:t>7- Precipitation or flocculation</a:t>
            </a:r>
            <a:endParaRPr lang="en-US" sz="3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91188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23493" y="1274770"/>
            <a:ext cx="1016143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n>
                  <a:solidFill>
                    <a:schemeClr val="accent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dirty="0">
                <a:ln>
                  <a:solidFill>
                    <a:schemeClr val="accent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soluble hazardous species is removed </a:t>
            </a:r>
            <a:r>
              <a:rPr lang="en-US" sz="2400" dirty="0" smtClean="0">
                <a:ln>
                  <a:solidFill>
                    <a:schemeClr val="accent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from solution </a:t>
            </a:r>
            <a:r>
              <a:rPr lang="en-US" sz="2400" dirty="0">
                <a:ln>
                  <a:solidFill>
                    <a:schemeClr val="accent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by addition of a precipitating </a:t>
            </a:r>
            <a:r>
              <a:rPr lang="en-US" sz="2400" dirty="0" smtClean="0">
                <a:ln>
                  <a:solidFill>
                    <a:schemeClr val="accent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reagent (an </a:t>
            </a:r>
            <a:r>
              <a:rPr lang="en-US" sz="2400" dirty="0">
                <a:ln>
                  <a:solidFill>
                    <a:schemeClr val="accent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insoluble </a:t>
            </a:r>
            <a:r>
              <a:rPr lang="en-US" sz="2400" dirty="0" smtClean="0">
                <a:ln>
                  <a:solidFill>
                    <a:schemeClr val="accent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compound). </a:t>
            </a:r>
          </a:p>
          <a:p>
            <a:endParaRPr lang="en-US" sz="2000" dirty="0">
              <a:ln>
                <a:solidFill>
                  <a:srgbClr val="FF0000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>
                <a:ln>
                  <a:solidFill>
                    <a:schemeClr val="accent2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The precipitate is removed from solution by </a:t>
            </a:r>
            <a:r>
              <a:rPr lang="en-US" sz="2000" dirty="0" smtClean="0">
                <a:ln>
                  <a:solidFill>
                    <a:schemeClr val="accent2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filtration.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000" dirty="0">
              <a:ln>
                <a:solidFill>
                  <a:srgbClr val="FF0000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n>
                  <a:solidFill>
                    <a:srgbClr val="FF000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The chemicals </a:t>
            </a:r>
            <a:r>
              <a:rPr lang="en-US" sz="2000" dirty="0">
                <a:ln>
                  <a:solidFill>
                    <a:srgbClr val="FF000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are used </a:t>
            </a:r>
            <a:r>
              <a:rPr lang="en-US" sz="2000" dirty="0" smtClean="0">
                <a:ln>
                  <a:solidFill>
                    <a:srgbClr val="FF000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to combine </a:t>
            </a:r>
            <a:r>
              <a:rPr lang="en-US" sz="2000" dirty="0">
                <a:ln>
                  <a:solidFill>
                    <a:srgbClr val="FF000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with pollutants </a:t>
            </a:r>
            <a:r>
              <a:rPr lang="en-US" sz="2000" dirty="0" smtClean="0">
                <a:ln>
                  <a:solidFill>
                    <a:srgbClr val="FF000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to create </a:t>
            </a:r>
            <a:r>
              <a:rPr lang="en-US" sz="2000" dirty="0">
                <a:ln>
                  <a:solidFill>
                    <a:srgbClr val="FF000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an insoluble compound (precipitant</a:t>
            </a:r>
            <a:r>
              <a:rPr lang="en-US" sz="2000" dirty="0" smtClean="0">
                <a:ln>
                  <a:solidFill>
                    <a:srgbClr val="FF000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).This method removes </a:t>
            </a:r>
            <a:r>
              <a:rPr lang="en-US" sz="2000" dirty="0">
                <a:ln>
                  <a:solidFill>
                    <a:srgbClr val="FF000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most </a:t>
            </a:r>
            <a:r>
              <a:rPr lang="en-US" sz="2000" dirty="0" smtClean="0">
                <a:ln>
                  <a:solidFill>
                    <a:srgbClr val="FF000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heavy metals, phosphates and </a:t>
            </a:r>
            <a:r>
              <a:rPr lang="en-US" sz="2000" dirty="0">
                <a:ln>
                  <a:solidFill>
                    <a:srgbClr val="FF000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sulfides</a:t>
            </a:r>
            <a:r>
              <a:rPr lang="en-US" sz="2000" dirty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000" dirty="0" smtClean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000" dirty="0">
              <a:ln>
                <a:solidFill>
                  <a:schemeClr val="bg1"/>
                </a:solidFill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dirty="0" smtClean="0">
                <a:ln>
                  <a:solidFill>
                    <a:schemeClr val="accent2"/>
                  </a:solidFill>
                </a:ln>
                <a:solidFill>
                  <a:srgbClr val="FF0066"/>
                </a:solidFill>
              </a:rPr>
              <a:t>After </a:t>
            </a:r>
            <a:r>
              <a:rPr lang="en-US" sz="2000" dirty="0">
                <a:ln>
                  <a:solidFill>
                    <a:schemeClr val="accent2"/>
                  </a:solidFill>
                </a:ln>
                <a:solidFill>
                  <a:srgbClr val="FF0066"/>
                </a:solidFill>
              </a:rPr>
              <a:t>precipitation, the volume of the </a:t>
            </a:r>
            <a:r>
              <a:rPr lang="en-US" sz="2000" dirty="0" smtClean="0">
                <a:ln>
                  <a:solidFill>
                    <a:schemeClr val="accent2"/>
                  </a:solidFill>
                </a:ln>
                <a:solidFill>
                  <a:srgbClr val="FF0066"/>
                </a:solidFill>
              </a:rPr>
              <a:t>wastes </a:t>
            </a:r>
            <a:r>
              <a:rPr lang="en-US" sz="2000" dirty="0">
                <a:ln>
                  <a:solidFill>
                    <a:schemeClr val="accent2"/>
                  </a:solidFill>
                </a:ln>
                <a:solidFill>
                  <a:srgbClr val="FF0066"/>
                </a:solidFill>
              </a:rPr>
              <a:t>less than the volume of </a:t>
            </a:r>
            <a:r>
              <a:rPr lang="en-US" sz="2000" dirty="0" smtClean="0">
                <a:ln>
                  <a:solidFill>
                    <a:schemeClr val="accent2"/>
                  </a:solidFill>
                </a:ln>
                <a:solidFill>
                  <a:srgbClr val="FF0066"/>
                </a:solidFill>
              </a:rPr>
              <a:t>original.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000" dirty="0">
              <a:ln>
                <a:solidFill>
                  <a:schemeClr val="accent2"/>
                </a:solidFill>
              </a:ln>
              <a:solidFill>
                <a:srgbClr val="66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chemicals used include;</a:t>
            </a:r>
          </a:p>
          <a:p>
            <a:r>
              <a:rPr lang="en-US" sz="24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Aluminum </a:t>
            </a:r>
            <a:r>
              <a:rPr lang="en-US" sz="240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sulfate (alum), </a:t>
            </a:r>
            <a:r>
              <a:rPr lang="en-US" sz="24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</a:t>
            </a:r>
            <a:r>
              <a:rPr lang="en-US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</a:t>
            </a:r>
            <a:r>
              <a:rPr lang="en-US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4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4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·18 H</a:t>
            </a:r>
            <a:r>
              <a:rPr lang="en-US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2400" dirty="0">
                <a:ln>
                  <a:solidFill>
                    <a:srgbClr val="FF000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>
                <a:ln>
                  <a:solidFill>
                    <a:srgbClr val="FF000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n>
                  <a:solidFill>
                    <a:srgbClr val="FF0000"/>
                  </a:solidFill>
                </a:ln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</a:t>
            </a:r>
            <a:r>
              <a:rPr lang="en-US" sz="2400" dirty="0" smtClean="0">
                <a:ln>
                  <a:solidFill>
                    <a:srgbClr val="FF0000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n>
                  <a:solidFill>
                    <a:srgbClr val="FF0000"/>
                  </a:solidFill>
                </a:ln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Ferric sulfate, Fe</a:t>
            </a:r>
            <a:r>
              <a:rPr lang="en-US" dirty="0" smtClean="0">
                <a:ln>
                  <a:solidFill>
                    <a:srgbClr val="FF0000"/>
                  </a:solidFill>
                </a:ln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dirty="0" smtClean="0">
                <a:ln>
                  <a:solidFill>
                    <a:srgbClr val="FF0000"/>
                  </a:solidFill>
                </a:ln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</a:t>
            </a:r>
            <a:r>
              <a:rPr lang="en-US" dirty="0" smtClean="0">
                <a:ln>
                  <a:solidFill>
                    <a:srgbClr val="FF0000"/>
                  </a:solidFill>
                </a:ln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400" dirty="0" smtClean="0">
                <a:ln>
                  <a:solidFill>
                    <a:srgbClr val="FF0000"/>
                  </a:solidFill>
                </a:ln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ln>
                  <a:solidFill>
                    <a:srgbClr val="FF0000"/>
                  </a:solidFill>
                </a:ln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n>
                  <a:solidFill>
                    <a:schemeClr val="bg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3-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n>
                  <a:solidFill>
                    <a:schemeClr val="bg1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Lime 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 smtClean="0"/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378552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65773" y="171009"/>
            <a:ext cx="30604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n>
                  <a:solidFill>
                    <a:srgbClr val="66FFFF"/>
                  </a:solidFill>
                </a:ln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Continue….</a:t>
            </a:r>
            <a:endParaRPr lang="en-US" sz="4000" b="1" dirty="0">
              <a:ln>
                <a:solidFill>
                  <a:srgbClr val="66FFFF"/>
                </a:solidFill>
              </a:ln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 rot="16200000">
            <a:off x="-2724667" y="3167390"/>
            <a:ext cx="576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Chemical Method of Wastes disposal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187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250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16200000">
            <a:off x="-2724667" y="3167390"/>
            <a:ext cx="576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Chemical Method of Wastes disposal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3984456" y="252425"/>
            <a:ext cx="45528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tabLst>
                <a:tab pos="457200" algn="l"/>
              </a:tabLst>
            </a:pPr>
            <a:r>
              <a:rPr lang="en-US" sz="32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ahoma" panose="020B0604030504040204" pitchFamily="34" charset="0"/>
                <a:ea typeface="Times New Roman" panose="02020603050405020304" pitchFamily="18" charset="0"/>
              </a:rPr>
              <a:t>Chemical Treatments</a:t>
            </a:r>
            <a:endParaRPr lang="en-US" sz="1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06073" y="1635618"/>
            <a:ext cx="900233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romanLcPeriod"/>
              <a:tabLst>
                <a:tab pos="1371600" algn="l"/>
              </a:tabLst>
            </a:pPr>
            <a:r>
              <a:rPr lang="en-US" sz="36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Catalysis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tabLst>
                <a:tab pos="1371600" algn="l"/>
              </a:tabLst>
            </a:pPr>
            <a:r>
              <a:rPr lang="en-US" sz="3600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Electrolysis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rgbClr val="FF006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tabLst>
                <a:tab pos="1371600" algn="l"/>
              </a:tabLst>
            </a:pPr>
            <a:r>
              <a:rPr lang="en-US" sz="3600" dirty="0">
                <a:ln>
                  <a:solidFill>
                    <a:sysClr val="windowText" lastClr="000000"/>
                  </a:solidFill>
                </a:ln>
                <a:solidFill>
                  <a:srgbClr val="FF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Hydrolysis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rgbClr val="FF00F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tabLst>
                <a:tab pos="1371600" algn="l"/>
              </a:tabLst>
            </a:pPr>
            <a:r>
              <a:rPr lang="en-US" sz="3600" dirty="0">
                <a:ln>
                  <a:solidFill>
                    <a:sysClr val="windowText" lastClr="000000"/>
                  </a:solidFill>
                </a:ln>
                <a:solidFill>
                  <a:srgbClr val="66FF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Neutralization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rgbClr val="66FF33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tabLst>
                <a:tab pos="1371600" algn="l"/>
              </a:tabLst>
            </a:pPr>
            <a:r>
              <a:rPr lang="en-US" sz="3600" dirty="0">
                <a:ln>
                  <a:solidFill>
                    <a:sysClr val="windowText" lastClr="000000"/>
                  </a:solidFill>
                </a:ln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Photolysis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rgbClr val="7030A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tabLst>
                <a:tab pos="1371600" algn="l"/>
              </a:tabLst>
            </a:pPr>
            <a:r>
              <a:rPr lang="en-US" sz="3600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Oxidation /Reduction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tabLst>
                <a:tab pos="1371600" algn="l"/>
              </a:tabLst>
            </a:pPr>
            <a:r>
              <a:rPr lang="en-US" sz="3600" dirty="0">
                <a:ln>
                  <a:solidFill>
                    <a:sysClr val="windowText" lastClr="000000"/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Precipitation</a:t>
            </a:r>
            <a:endParaRPr lang="en-US" dirty="0">
              <a:ln>
                <a:solidFill>
                  <a:sysClr val="windowText" lastClr="000000"/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643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16200000">
            <a:off x="-2724667" y="3167390"/>
            <a:ext cx="576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Chemical Method of Wastes disposal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210613" y="1429555"/>
            <a:ext cx="107281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imes New Roman" panose="02020603050405020304" pitchFamily="18" charset="0"/>
              </a:rPr>
              <a:t>Basically, catalysis increase of rate and mechanism of a chemical reaction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/>
            <a:r>
              <a:rPr lang="en-US" sz="2400" dirty="0">
                <a:latin typeface="Tahoma" panose="020B0604030504040204" pitchFamily="34" charset="0"/>
                <a:ea typeface="Times New Roman" panose="02020603050405020304" pitchFamily="18" charset="0"/>
              </a:rPr>
              <a:t>e.g</a:t>
            </a:r>
            <a:r>
              <a:rPr lang="en-US" sz="2400" dirty="0" smtClean="0">
                <a:latin typeface="Tahoma" panose="020B0604030504040204" pitchFamily="34" charset="0"/>
                <a:ea typeface="Times New Roman" panose="02020603050405020304" pitchFamily="18" charset="0"/>
              </a:rPr>
              <a:t>.</a:t>
            </a:r>
          </a:p>
          <a:p>
            <a:pPr indent="457200"/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1"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2400" dirty="0" smtClean="0">
                <a:solidFill>
                  <a:srgbClr val="FF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1- Complete 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air oxidation of </a:t>
            </a:r>
            <a:r>
              <a:rPr lang="en-US" sz="2400" dirty="0" smtClean="0">
                <a:solidFill>
                  <a:srgbClr val="FF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cyanides.</a:t>
            </a: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lvl="1">
              <a:spcBef>
                <a:spcPts val="0"/>
              </a:spcBef>
              <a:spcAft>
                <a:spcPts val="0"/>
              </a:spcAft>
              <a:tabLst>
                <a:tab pos="914400" algn="l"/>
              </a:tabLst>
            </a:pPr>
            <a:r>
              <a:rPr lang="en-US" sz="2400" dirty="0" smtClean="0">
                <a:solidFill>
                  <a:srgbClr val="FF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2- De-chlorination 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of chlorinated </a:t>
            </a:r>
            <a:r>
              <a:rPr lang="en-US" sz="2400" dirty="0" smtClean="0">
                <a:solidFill>
                  <a:srgbClr val="FF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hydrocarbons.</a:t>
            </a:r>
            <a:endParaRPr lang="en-US" sz="1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70843" y="301759"/>
            <a:ext cx="31325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tabLst>
                <a:tab pos="1371600" algn="l"/>
              </a:tabLst>
            </a:pPr>
            <a:r>
              <a:rPr lang="en-US" sz="44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1- Catalysis</a:t>
            </a:r>
            <a:endParaRPr lang="en-US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0612" y="3429000"/>
            <a:ext cx="1081825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</a:rPr>
              <a:t>Catalysis</a:t>
            </a:r>
            <a:r>
              <a:rPr lang="en-US" sz="2400" dirty="0">
                <a:solidFill>
                  <a:srgbClr val="FF0066"/>
                </a:solidFill>
                <a:latin typeface="Arial" panose="020B0604020202020204" pitchFamily="34" charset="0"/>
              </a:rPr>
              <a:t> </a:t>
            </a:r>
            <a:r>
              <a:rPr lang="en-US" sz="2400" dirty="0" smtClean="0">
                <a:solidFill>
                  <a:srgbClr val="FF0066"/>
                </a:solidFill>
                <a:latin typeface="Arial" panose="020B0604020202020204" pitchFamily="34" charset="0"/>
              </a:rPr>
              <a:t>is </a:t>
            </a:r>
            <a:r>
              <a:rPr lang="en-US" sz="2400" dirty="0">
                <a:solidFill>
                  <a:srgbClr val="FF0066"/>
                </a:solidFill>
                <a:latin typeface="Arial" panose="020B0604020202020204" pitchFamily="34" charset="0"/>
              </a:rPr>
              <a:t>the increase in the rate of a chemical reaction due to the participation of an additional substance called a 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</a:rPr>
              <a:t>catalyst</a:t>
            </a:r>
          </a:p>
          <a:p>
            <a:endParaRPr lang="en-US" sz="2400" b="1" dirty="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cases, reactions occur faster with a catalyst because they require less activation energy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7030A0"/>
                </a:solidFill>
              </a:rPr>
              <a:t>S</a:t>
            </a:r>
            <a:r>
              <a:rPr lang="en-US" sz="2400" dirty="0" smtClean="0">
                <a:solidFill>
                  <a:srgbClr val="7030A0"/>
                </a:solidFill>
              </a:rPr>
              <a:t>ince </a:t>
            </a:r>
            <a:r>
              <a:rPr lang="en-US" sz="2400" dirty="0">
                <a:solidFill>
                  <a:srgbClr val="7030A0"/>
                </a:solidFill>
              </a:rPr>
              <a:t>they are not consumed in the catalyzed reaction, catalysts can continue to act repeatedly. Often only tiny amounts are required in principle.</a:t>
            </a:r>
            <a:endParaRPr lang="en-US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151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16200000">
            <a:off x="-2724667" y="3167390"/>
            <a:ext cx="576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Chemical Method of Wastes disposal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785611" y="343213"/>
            <a:ext cx="11406389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</a:rPr>
              <a:t>Catalysts </a:t>
            </a:r>
            <a:r>
              <a:rPr lang="en-US" sz="2000" i="1" dirty="0" smtClean="0">
                <a:solidFill>
                  <a:srgbClr val="C00000"/>
                </a:solidFill>
                <a:latin typeface="Arial" panose="020B0604020202020204" pitchFamily="34" charset="0"/>
              </a:rPr>
              <a:t>(A </a:t>
            </a:r>
            <a:r>
              <a:rPr lang="en-US" sz="2000" i="1" dirty="0">
                <a:solidFill>
                  <a:srgbClr val="C00000"/>
                </a:solidFill>
                <a:latin typeface="Arial" panose="020B0604020202020204" pitchFamily="34" charset="0"/>
              </a:rPr>
              <a:t>substance that initiates or accelerates a chemical reaction without itself being affected)</a:t>
            </a:r>
            <a:r>
              <a:rPr lang="en-US" sz="2000" i="1" u="sng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</a:rPr>
              <a:t>can be </a:t>
            </a:r>
            <a:r>
              <a:rPr lang="en-US" sz="2000" dirty="0">
                <a:solidFill>
                  <a:srgbClr val="FF0066"/>
                </a:solidFill>
                <a:latin typeface="Arial" panose="020B0604020202020204" pitchFamily="34" charset="0"/>
              </a:rPr>
              <a:t>heterogeneous</a:t>
            </a:r>
            <a:r>
              <a:rPr lang="en-US" sz="2000" dirty="0">
                <a:latin typeface="Arial" panose="020B0604020202020204" pitchFamily="34" charset="0"/>
              </a:rPr>
              <a:t> or </a:t>
            </a:r>
            <a:r>
              <a:rPr lang="en-US" sz="2000" dirty="0">
                <a:solidFill>
                  <a:srgbClr val="FF0066"/>
                </a:solidFill>
                <a:latin typeface="Arial" panose="020B0604020202020204" pitchFamily="34" charset="0"/>
              </a:rPr>
              <a:t>homogeneous</a:t>
            </a:r>
            <a:r>
              <a:rPr lang="en-US" sz="2000" dirty="0">
                <a:latin typeface="Arial" panose="020B0604020202020204" pitchFamily="34" charset="0"/>
              </a:rPr>
              <a:t>, depending on whether a catalyst exists in the same phase as the substrate. </a:t>
            </a:r>
            <a:endParaRPr lang="en-US" sz="2000" dirty="0" smtClean="0">
              <a:latin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</a:endParaRPr>
          </a:p>
          <a:p>
            <a:r>
              <a:rPr lang="en-US" sz="2000" dirty="0" smtClean="0">
                <a:solidFill>
                  <a:srgbClr val="FF0066"/>
                </a:solidFill>
                <a:latin typeface="Arial" panose="020B0604020202020204" pitchFamily="34" charset="0"/>
              </a:rPr>
              <a:t>Biocatalysts</a:t>
            </a:r>
            <a:r>
              <a:rPr lang="en-US" sz="2000" dirty="0">
                <a:latin typeface="Arial" panose="020B0604020202020204" pitchFamily="34" charset="0"/>
              </a:rPr>
              <a:t> (enzymes) are often seen as a separate </a:t>
            </a:r>
            <a:r>
              <a:rPr lang="en-US" sz="2000" dirty="0" smtClean="0">
                <a:latin typeface="Arial" panose="020B0604020202020204" pitchFamily="34" charset="0"/>
              </a:rPr>
              <a:t>group.</a:t>
            </a:r>
          </a:p>
          <a:p>
            <a:endParaRPr lang="en-US" sz="2000" dirty="0">
              <a:latin typeface="Arial" panose="020B0604020202020204" pitchFamily="34" charset="0"/>
            </a:endParaRPr>
          </a:p>
          <a:p>
            <a:r>
              <a:rPr lang="en-US" sz="2000" b="1" dirty="0" smtClean="0"/>
              <a:t>                                                </a:t>
            </a:r>
            <a:r>
              <a:rPr lang="en-US" sz="2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</a:rPr>
              <a:t>1- Heterogeneous catalysts</a:t>
            </a:r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Most heterogeneous catalysts are solids that act on substrates in a liquid or gaseous reaction mixture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endParaRPr lang="en-US" sz="2400" b="1" dirty="0">
              <a:ln>
                <a:solidFill>
                  <a:sysClr val="windowText" lastClr="000000"/>
                </a:solidFill>
              </a:ln>
              <a:solidFill>
                <a:srgbClr val="FF0066"/>
              </a:solidFill>
            </a:endParaRPr>
          </a:p>
          <a:p>
            <a:r>
              <a:rPr lang="en-US" sz="2400" dirty="0">
                <a:solidFill>
                  <a:srgbClr val="7030A0"/>
                </a:solidFill>
              </a:rPr>
              <a:t>A heterogeneous catalyst has </a:t>
            </a:r>
            <a:r>
              <a:rPr lang="en-US" sz="2400" b="1" dirty="0">
                <a:solidFill>
                  <a:srgbClr val="7030A0"/>
                </a:solidFill>
              </a:rPr>
              <a:t>active sites</a:t>
            </a:r>
            <a:r>
              <a:rPr lang="en-US" sz="2400" dirty="0">
                <a:solidFill>
                  <a:srgbClr val="7030A0"/>
                </a:solidFill>
              </a:rPr>
              <a:t>, which are the atoms or crystal faces where the reaction actually occurs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</a:p>
          <a:p>
            <a:endParaRPr lang="en-US" sz="2400" b="1" dirty="0">
              <a:ln>
                <a:solidFill>
                  <a:sysClr val="windowText" lastClr="000000"/>
                </a:solidFill>
              </a:ln>
              <a:solidFill>
                <a:srgbClr val="FF0066"/>
              </a:solidFill>
            </a:endParaRPr>
          </a:p>
          <a:p>
            <a:r>
              <a:rPr lang="en-US" sz="2400" dirty="0">
                <a:solidFill>
                  <a:srgbClr val="00B0F0"/>
                </a:solidFill>
              </a:rPr>
              <a:t>For example, in the Haber process, finely divided iron serves as a catalyst for the synthesis of ammonia from nitrogen and hydrogen</a:t>
            </a:r>
            <a:r>
              <a:rPr lang="en-US" sz="2400" dirty="0" smtClean="0">
                <a:solidFill>
                  <a:srgbClr val="00B0F0"/>
                </a:solidFill>
              </a:rPr>
              <a:t>.</a:t>
            </a:r>
          </a:p>
          <a:p>
            <a:endParaRPr lang="en-US" sz="2400" b="1" dirty="0">
              <a:ln>
                <a:solidFill>
                  <a:sysClr val="windowText" lastClr="000000"/>
                </a:solidFill>
              </a:ln>
              <a:solidFill>
                <a:srgbClr val="FF0066"/>
              </a:solidFill>
            </a:endParaRPr>
          </a:p>
          <a:p>
            <a:r>
              <a:rPr lang="en-US" sz="2400" b="1" i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400" b="1" i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etero</a:t>
            </a:r>
            <a:r>
              <a:rPr lang="en-US" sz="24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implies </a:t>
            </a:r>
            <a:r>
              <a:rPr lang="en-US" sz="2400" b="1" i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en-US" sz="24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(as in heterosexual). Heterogeneous catalysis has the catalyst in a different phase from the reactants</a:t>
            </a:r>
          </a:p>
        </p:txBody>
      </p:sp>
    </p:spTree>
    <p:extLst>
      <p:ext uri="{BB962C8B-B14F-4D97-AF65-F5344CB8AC3E}">
        <p14:creationId xmlns:p14="http://schemas.microsoft.com/office/powerpoint/2010/main" val="3713153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16200000">
            <a:off x="-2724667" y="3167390"/>
            <a:ext cx="576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Chemical Method of Wastes disposal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671828" y="252425"/>
            <a:ext cx="53735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</a:rPr>
              <a:t>2- Homogeneous </a:t>
            </a:r>
            <a:r>
              <a:rPr lang="en-US" sz="3200" b="1" dirty="0">
                <a:ln>
                  <a:solidFill>
                    <a:sysClr val="windowText" lastClr="000000"/>
                  </a:solidFill>
                </a:ln>
                <a:solidFill>
                  <a:srgbClr val="FF0066"/>
                </a:solidFill>
                <a:latin typeface="Arial" panose="020B0604020202020204" pitchFamily="34" charset="0"/>
              </a:rPr>
              <a:t>catalysts</a:t>
            </a:r>
            <a:endParaRPr lang="en-US" sz="3200" b="1" i="0" dirty="0">
              <a:ln>
                <a:solidFill>
                  <a:sysClr val="windowText" lastClr="000000"/>
                </a:solidFill>
              </a:ln>
              <a:solidFill>
                <a:srgbClr val="FF00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30310" y="837200"/>
            <a:ext cx="1090840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222222"/>
                </a:solidFill>
                <a:latin typeface="Arial" panose="020B0604020202020204" pitchFamily="34" charset="0"/>
              </a:rPr>
              <a:t>Homogeneous </a:t>
            </a:r>
            <a:r>
              <a:rPr lang="en-US" sz="2800" dirty="0">
                <a:solidFill>
                  <a:srgbClr val="222222"/>
                </a:solidFill>
                <a:latin typeface="Arial" panose="020B0604020202020204" pitchFamily="34" charset="0"/>
              </a:rPr>
              <a:t>catalysis is often synonymous with </a:t>
            </a:r>
            <a:r>
              <a:rPr lang="en-US" sz="2800" dirty="0">
                <a:solidFill>
                  <a:srgbClr val="0B0080"/>
                </a:solidFill>
                <a:latin typeface="Arial" panose="020B0604020202020204" pitchFamily="34" charset="0"/>
              </a:rPr>
              <a:t>organometallic catalysts</a:t>
            </a:r>
            <a:r>
              <a:rPr lang="en-US" sz="2800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Small </a:t>
            </a:r>
            <a:r>
              <a:rPr lang="en-US" sz="2800" dirty="0">
                <a:solidFill>
                  <a:srgbClr val="C00000"/>
                </a:solidFill>
              </a:rPr>
              <a:t>organic molecules without metals can also exhibit catalytic </a:t>
            </a:r>
            <a:r>
              <a:rPr lang="en-US" sz="2800" dirty="0" smtClean="0">
                <a:solidFill>
                  <a:srgbClr val="C00000"/>
                </a:solidFill>
              </a:rPr>
              <a:t>properties.</a:t>
            </a:r>
          </a:p>
          <a:p>
            <a:r>
              <a:rPr lang="en-US" sz="2800" dirty="0"/>
              <a:t> </a:t>
            </a:r>
            <a:r>
              <a:rPr lang="en-US" sz="2800" dirty="0" smtClean="0"/>
              <a:t>e.g. </a:t>
            </a:r>
            <a:r>
              <a:rPr lang="en-US" sz="2800" dirty="0" err="1" smtClean="0"/>
              <a:t>Proline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/>
              <a:t>This involves </a:t>
            </a:r>
            <a:r>
              <a:rPr lang="en-US" sz="2800" i="1" dirty="0">
                <a:solidFill>
                  <a:srgbClr val="FF0000"/>
                </a:solidFill>
              </a:rPr>
              <a:t>the use of a catalyst in a different phase from the reactants.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dirty="0" smtClean="0"/>
              <a:t>Typical </a:t>
            </a:r>
            <a:r>
              <a:rPr lang="en-US" sz="2800" dirty="0"/>
              <a:t>examples involve a </a:t>
            </a:r>
            <a:r>
              <a:rPr lang="en-US" sz="2800" b="1" i="1" dirty="0">
                <a:solidFill>
                  <a:srgbClr val="7030A0"/>
                </a:solidFill>
              </a:rPr>
              <a:t>solid</a:t>
            </a:r>
            <a:r>
              <a:rPr lang="en-US" sz="2800" b="1" dirty="0">
                <a:solidFill>
                  <a:srgbClr val="7030A0"/>
                </a:solidFill>
              </a:rPr>
              <a:t> catalyst </a:t>
            </a:r>
            <a:r>
              <a:rPr lang="en-US" sz="2800" dirty="0"/>
              <a:t>with the reactants as either </a:t>
            </a:r>
            <a:r>
              <a:rPr lang="en-US" sz="2800" b="1" i="1" dirty="0">
                <a:solidFill>
                  <a:srgbClr val="FF0066"/>
                </a:solidFill>
              </a:rPr>
              <a:t>liquids or gases</a:t>
            </a:r>
            <a:r>
              <a:rPr lang="en-US" sz="2800" dirty="0" smtClean="0">
                <a:solidFill>
                  <a:srgbClr val="FF0066"/>
                </a:solidFill>
              </a:rPr>
              <a:t>.</a:t>
            </a:r>
          </a:p>
          <a:p>
            <a:endParaRPr lang="en-US" sz="2800" dirty="0">
              <a:solidFill>
                <a:srgbClr val="FF0066"/>
              </a:solidFill>
            </a:endParaRPr>
          </a:p>
          <a:p>
            <a:r>
              <a:rPr lang="en-US" sz="2800" b="1" i="1" dirty="0" smtClean="0">
                <a:solidFill>
                  <a:srgbClr val="FF00FF"/>
                </a:solidFill>
              </a:rPr>
              <a:t>Homo</a:t>
            </a:r>
            <a:r>
              <a:rPr lang="en-US" sz="2800" dirty="0">
                <a:solidFill>
                  <a:srgbClr val="FF00FF"/>
                </a:solidFill>
              </a:rPr>
              <a:t> implies </a:t>
            </a:r>
            <a:r>
              <a:rPr lang="en-US" sz="2800" b="1" i="1" dirty="0">
                <a:solidFill>
                  <a:srgbClr val="FF00FF"/>
                </a:solidFill>
              </a:rPr>
              <a:t>the same</a:t>
            </a:r>
            <a:r>
              <a:rPr lang="en-US" sz="2800" dirty="0">
                <a:solidFill>
                  <a:srgbClr val="FF00FF"/>
                </a:solidFill>
              </a:rPr>
              <a:t> (as in homosexual). </a:t>
            </a:r>
            <a:endParaRPr lang="en-US" sz="2800" dirty="0" smtClean="0">
              <a:solidFill>
                <a:srgbClr val="FF00FF"/>
              </a:solidFill>
            </a:endParaRPr>
          </a:p>
          <a:p>
            <a:r>
              <a:rPr lang="en-US" sz="2800" dirty="0" smtClean="0">
                <a:solidFill>
                  <a:srgbClr val="00B0F0"/>
                </a:solidFill>
              </a:rPr>
              <a:t>Homogeneous </a:t>
            </a:r>
            <a:r>
              <a:rPr lang="en-US" sz="2800" dirty="0">
                <a:solidFill>
                  <a:srgbClr val="00B0F0"/>
                </a:solidFill>
              </a:rPr>
              <a:t>catalysis has the catalyst in the same phase as the reactants.</a:t>
            </a:r>
          </a:p>
        </p:txBody>
      </p:sp>
    </p:spTree>
    <p:extLst>
      <p:ext uri="{BB962C8B-B14F-4D97-AF65-F5344CB8AC3E}">
        <p14:creationId xmlns:p14="http://schemas.microsoft.com/office/powerpoint/2010/main" val="3754067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95459" y="429578"/>
            <a:ext cx="11372045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Catalytic converters</a:t>
            </a:r>
          </a:p>
          <a:p>
            <a:endParaRPr lang="en-US" dirty="0"/>
          </a:p>
          <a:p>
            <a:r>
              <a:rPr lang="en-US" sz="2400" dirty="0">
                <a:solidFill>
                  <a:srgbClr val="7030A0"/>
                </a:solidFill>
              </a:rPr>
              <a:t>Catalytic converters change poisonous molecules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like carbon monoxide and various nitrogen oxides</a:t>
            </a:r>
            <a:r>
              <a:rPr lang="en-US" sz="2400" dirty="0"/>
              <a:t> in car exhausts </a:t>
            </a:r>
            <a:r>
              <a:rPr lang="en-US" sz="2400" dirty="0">
                <a:solidFill>
                  <a:srgbClr val="C00000"/>
                </a:solidFill>
              </a:rPr>
              <a:t>into more harmless molecules </a:t>
            </a:r>
            <a:r>
              <a:rPr lang="en-US" sz="2400" dirty="0"/>
              <a:t>like carbon dioxide and nitrogen.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They </a:t>
            </a:r>
            <a:r>
              <a:rPr lang="en-US" sz="2400" dirty="0">
                <a:solidFill>
                  <a:srgbClr val="FF0000"/>
                </a:solidFill>
              </a:rPr>
              <a:t>use expensive metals </a:t>
            </a:r>
            <a:r>
              <a:rPr lang="en-US" sz="2400" dirty="0"/>
              <a:t>like </a:t>
            </a:r>
            <a:r>
              <a:rPr lang="en-US" sz="2400" dirty="0">
                <a:solidFill>
                  <a:srgbClr val="FF00FF"/>
                </a:solidFill>
              </a:rPr>
              <a:t>platinum, palladium and rhodium as the heterogeneous catalyst.</a:t>
            </a:r>
          </a:p>
          <a:p>
            <a:r>
              <a:rPr lang="en-US" b="1" i="1" dirty="0" smtClean="0"/>
              <a:t>                                                               </a:t>
            </a:r>
            <a:r>
              <a:rPr lang="en-US" sz="3200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2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atalyst poisoning </a:t>
            </a:r>
            <a:endParaRPr lang="en-US" sz="2400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Catalytic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converters can be affected by </a:t>
            </a:r>
            <a:r>
              <a:rPr lang="en-US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catalyst poisoning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happens when something which isn't a part of the reaction gets very strongly adsorbed onto the surface of the catalyst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preventing the normal reactants from reaching it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7" name="AutoShape 7" descr="http://www.chemguide.co.uk/physical/catalysis/catconveq.gif"/>
          <p:cNvSpPr>
            <a:spLocks noChangeAspect="1" noChangeArrowheads="1"/>
          </p:cNvSpPr>
          <p:nvPr/>
        </p:nvSpPr>
        <p:spPr bwMode="auto">
          <a:xfrm>
            <a:off x="4238178" y="492311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 rot="16200000">
            <a:off x="-2724667" y="3167390"/>
            <a:ext cx="576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Chemical Method of Wastes disposal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1750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16200000">
            <a:off x="-2724667" y="3167390"/>
            <a:ext cx="576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Chemical Method of Wastes disposal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068946" y="360608"/>
            <a:ext cx="106765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800100" algn="l"/>
              </a:tabLst>
            </a:pPr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                              2- Electrolysis</a:t>
            </a:r>
            <a:endParaRPr lang="en-US" sz="16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16676" y="1155065"/>
            <a:ext cx="998112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ln>
                  <a:solidFill>
                    <a:srgbClr val="FF0066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Chemical decomposition produced by passing an electric current through a liquid or solution containing </a:t>
            </a:r>
            <a:r>
              <a:rPr lang="en-US" sz="2400" b="1" i="1" dirty="0" smtClean="0">
                <a:ln>
                  <a:solidFill>
                    <a:srgbClr val="FF0066"/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ions.</a:t>
            </a:r>
          </a:p>
          <a:p>
            <a:endParaRPr lang="en-US" sz="2400" b="1" i="1" dirty="0">
              <a:ln>
                <a:solidFill>
                  <a:srgbClr val="FF0066"/>
                </a:solidFill>
              </a:ln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ln>
                <a:solidFill>
                  <a:srgbClr val="00B050"/>
                </a:solidFill>
              </a:ln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n>
                  <a:solidFill>
                    <a:srgbClr val="00B050"/>
                  </a:solidFill>
                </a:ln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dirty="0">
                <a:ln>
                  <a:solidFill>
                    <a:srgbClr val="00B050"/>
                  </a:solidFill>
                </a:ln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 of purifying waste water containing </a:t>
            </a:r>
            <a:r>
              <a:rPr lang="en-US" sz="2400" dirty="0">
                <a:ln>
                  <a:solidFill>
                    <a:srgbClr val="FF00FF"/>
                  </a:solidFill>
                </a:ln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dye stuffs </a:t>
            </a:r>
            <a:r>
              <a:rPr lang="en-US" sz="2400" dirty="0">
                <a:ln>
                  <a:solidFill>
                    <a:srgbClr val="00B050"/>
                  </a:solidFill>
                </a:ln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carrying out </a:t>
            </a:r>
            <a:r>
              <a:rPr lang="en-US" sz="2400" dirty="0" smtClean="0">
                <a:ln>
                  <a:solidFill>
                    <a:srgbClr val="FF00FF"/>
                  </a:solidFill>
                </a:ln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electrolysis</a:t>
            </a:r>
            <a:r>
              <a:rPr lang="en-US" sz="2400" dirty="0" smtClean="0">
                <a:ln>
                  <a:solidFill>
                    <a:srgbClr val="00B050"/>
                  </a:solidFill>
                </a:ln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n>
                  <a:solidFill>
                    <a:srgbClr val="00B050"/>
                  </a:solidFill>
                </a:ln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waste water, electrolysis being carried out by using an iron anode and a carbon, aluminum or aluminum base alloy cathode. </a:t>
            </a:r>
            <a:endParaRPr lang="en-US" sz="2400" dirty="0">
              <a:ln>
                <a:solidFill>
                  <a:srgbClr val="00B050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ln>
                <a:solidFill>
                  <a:srgbClr val="00B050"/>
                </a:solidFill>
              </a:ln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16676" y="4522511"/>
            <a:ext cx="99811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n>
                  <a:solidFill>
                    <a:srgbClr val="FFFF00"/>
                  </a:solidFill>
                </a:ln>
                <a:solidFill>
                  <a:srgbClr val="333333"/>
                </a:solidFill>
                <a:latin typeface="arial" panose="020B0604020202020204" pitchFamily="34" charset="0"/>
              </a:rPr>
              <a:t>The </a:t>
            </a:r>
            <a:r>
              <a:rPr lang="en-US" sz="2800" dirty="0">
                <a:ln>
                  <a:solidFill>
                    <a:srgbClr val="FFFF00"/>
                  </a:solidFill>
                </a:ln>
                <a:solidFill>
                  <a:srgbClr val="333333"/>
                </a:solidFill>
                <a:latin typeface="arial" panose="020B0604020202020204" pitchFamily="34" charset="0"/>
              </a:rPr>
              <a:t>passing of electric current through water, has proven very effective in the removal of contaminants from water</a:t>
            </a:r>
            <a:endParaRPr lang="en-US" sz="2800" dirty="0">
              <a:ln>
                <a:solidFill>
                  <a:srgbClr val="FFFF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343365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16200000">
            <a:off x="-2724667" y="3167390"/>
            <a:ext cx="57683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Chemical Method of Wastes disposal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856342" y="360147"/>
            <a:ext cx="5389912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>
                <a:ln>
                  <a:solidFill>
                    <a:srgbClr val="C00000"/>
                  </a:solidFill>
                </a:ln>
                <a:solidFill>
                  <a:srgbClr val="333333"/>
                </a:solidFill>
                <a:latin typeface="arial" panose="020B0604020202020204" pitchFamily="34" charset="0"/>
              </a:rPr>
              <a:t>Advantages of </a:t>
            </a:r>
            <a:r>
              <a:rPr lang="en-US" sz="2800" b="1" dirty="0" smtClean="0">
                <a:ln>
                  <a:solidFill>
                    <a:srgbClr val="C00000"/>
                  </a:solidFill>
                </a:ln>
                <a:solidFill>
                  <a:srgbClr val="333333"/>
                </a:solidFill>
                <a:latin typeface="arial" panose="020B0604020202020204" pitchFamily="34" charset="0"/>
              </a:rPr>
              <a:t>EC.</a:t>
            </a:r>
            <a:endParaRPr lang="en-US" sz="2800" dirty="0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6341" y="1050208"/>
            <a:ext cx="5389913" cy="563231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Removes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heavy metals as oxides that pass Toxicity 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characteristic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leaching procedure (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TCLP)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Removes </a:t>
            </a:r>
            <a:r>
              <a:rPr lang="en-US" sz="2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suspended and colloidal </a:t>
            </a:r>
            <a:r>
              <a:rPr lang="en-US" sz="2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solids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Breaks </a:t>
            </a:r>
            <a:r>
              <a:rPr lang="en-US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 emulsions in </a:t>
            </a:r>
            <a:r>
              <a:rPr lang="en-US" sz="2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Removes </a:t>
            </a:r>
            <a:r>
              <a:rPr lang="en-US" sz="2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fats, oil, and </a:t>
            </a:r>
            <a:r>
              <a:rPr lang="en-US" sz="2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grease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Removes </a:t>
            </a:r>
            <a:r>
              <a:rPr 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complex </a:t>
            </a:r>
            <a:r>
              <a:rPr lang="en-US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organics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Destroys </a:t>
            </a:r>
            <a:r>
              <a:rPr lang="en-US" sz="2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removes bacteria, viruses and </a:t>
            </a:r>
            <a:r>
              <a:rPr lang="en-US" sz="2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cysts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operating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</a:t>
            </a:r>
            <a:r>
              <a:rPr lang="en-US" sz="2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 </a:t>
            </a:r>
            <a:r>
              <a:rPr lang="en-US" sz="2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Minimal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chemical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maintenance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Sludge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minimization</a:t>
            </a:r>
            <a:endParaRPr lang="en-US" sz="2400" b="0" i="0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81463" y="360147"/>
            <a:ext cx="5252305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>
                <a:ln>
                  <a:solidFill>
                    <a:srgbClr val="C00000"/>
                  </a:solidFill>
                </a:ln>
                <a:solidFill>
                  <a:srgbClr val="333333"/>
                </a:solidFill>
                <a:latin typeface="arial" panose="020B0604020202020204" pitchFamily="34" charset="0"/>
              </a:rPr>
              <a:t>Disadvantages of EC</a:t>
            </a:r>
            <a:endParaRPr lang="en-US" sz="2800" dirty="0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81464" y="1050208"/>
            <a:ext cx="5252305" cy="563231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‘sacrificial electrodes’ are dissolved into wastewater streams as a result of oxidation, and need to </a:t>
            </a:r>
            <a:r>
              <a:rPr lang="en-US" sz="2400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regularly replaced.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of electricity may be expensive in many </a:t>
            </a: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places.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impermeable oxide film may be formed on the cathode leading to loss of efficiency of the EC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</a:t>
            </a:r>
            <a:r>
              <a:rPr lang="en-US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conductivity of the wastewater suspension is </a:t>
            </a:r>
            <a:r>
              <a:rPr lang="en-US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Gelatinous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hydroxide may tend to solubilize in some cases.</a:t>
            </a:r>
          </a:p>
        </p:txBody>
      </p:sp>
    </p:spTree>
    <p:extLst>
      <p:ext uri="{BB962C8B-B14F-4D97-AF65-F5344CB8AC3E}">
        <p14:creationId xmlns:p14="http://schemas.microsoft.com/office/powerpoint/2010/main" val="245151352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134</TotalTime>
  <Words>985</Words>
  <Application>Microsoft Office PowerPoint</Application>
  <PresentationFormat>Widescreen</PresentationFormat>
  <Paragraphs>208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Arial</vt:lpstr>
      <vt:lpstr>Arial</vt:lpstr>
      <vt:lpstr>Franklin Gothic Book</vt:lpstr>
      <vt:lpstr>Georgia</vt:lpstr>
      <vt:lpstr>Palatino-Bold</vt:lpstr>
      <vt:lpstr>Tahoma</vt:lpstr>
      <vt:lpstr>Times New Roman</vt:lpstr>
      <vt:lpstr>TimesLTStd-Roman</vt:lpstr>
      <vt:lpstr>TimesNewRoman</vt:lpstr>
      <vt:lpstr>Wingdings</vt:lpstr>
      <vt:lpstr>Crop</vt:lpstr>
      <vt:lpstr>Chemical Method of Wastes disposal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Method of Wastes disposal</dc:title>
  <dc:creator>Jaan Tere Naam</dc:creator>
  <cp:lastModifiedBy>Jaan Tere Naam</cp:lastModifiedBy>
  <cp:revision>17</cp:revision>
  <dcterms:created xsi:type="dcterms:W3CDTF">2017-04-12T04:13:33Z</dcterms:created>
  <dcterms:modified xsi:type="dcterms:W3CDTF">2017-04-15T14:57:14Z</dcterms:modified>
</cp:coreProperties>
</file>