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73" r:id="rId2"/>
    <p:sldId id="437" r:id="rId3"/>
    <p:sldId id="438" r:id="rId4"/>
    <p:sldId id="439" r:id="rId5"/>
    <p:sldId id="440" r:id="rId6"/>
    <p:sldId id="441" r:id="rId7"/>
    <p:sldId id="442" r:id="rId8"/>
    <p:sldId id="406" r:id="rId9"/>
    <p:sldId id="407" r:id="rId10"/>
    <p:sldId id="408" r:id="rId11"/>
    <p:sldId id="409" r:id="rId12"/>
    <p:sldId id="410" r:id="rId13"/>
    <p:sldId id="411" r:id="rId14"/>
    <p:sldId id="412" r:id="rId15"/>
    <p:sldId id="413" r:id="rId16"/>
    <p:sldId id="436" r:id="rId17"/>
    <p:sldId id="414" r:id="rId18"/>
    <p:sldId id="415" r:id="rId19"/>
    <p:sldId id="416" r:id="rId20"/>
    <p:sldId id="417" r:id="rId21"/>
    <p:sldId id="418" r:id="rId22"/>
    <p:sldId id="419" r:id="rId23"/>
    <p:sldId id="420" r:id="rId24"/>
    <p:sldId id="421" r:id="rId25"/>
    <p:sldId id="422" r:id="rId26"/>
    <p:sldId id="423" r:id="rId27"/>
    <p:sldId id="424" r:id="rId28"/>
    <p:sldId id="425" r:id="rId29"/>
    <p:sldId id="426" r:id="rId30"/>
    <p:sldId id="427" r:id="rId31"/>
    <p:sldId id="428" r:id="rId32"/>
    <p:sldId id="443"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0126" autoAdjust="0"/>
  </p:normalViewPr>
  <p:slideViewPr>
    <p:cSldViewPr>
      <p:cViewPr varScale="1">
        <p:scale>
          <a:sx n="73" d="100"/>
          <a:sy n="73" d="100"/>
        </p:scale>
        <p:origin x="118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EADFD6-2995-4557-9837-B48148546854}" type="datetimeFigureOut">
              <a:rPr lang="en-US" smtClean="0"/>
              <a:t>5/1/2020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792326-7160-4A9B-8280-913A37A72811}" type="slidenum">
              <a:rPr lang="en-US" smtClean="0"/>
              <a:t>‹#›</a:t>
            </a:fld>
            <a:endParaRPr lang="en-US" dirty="0"/>
          </a:p>
        </p:txBody>
      </p:sp>
    </p:spTree>
    <p:extLst>
      <p:ext uri="{BB962C8B-B14F-4D97-AF65-F5344CB8AC3E}">
        <p14:creationId xmlns:p14="http://schemas.microsoft.com/office/powerpoint/2010/main" val="576577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3250F65-2DBC-4E22-A4BE-217C21001A1C}" type="datetimeFigureOut">
              <a:rPr lang="en-US" smtClean="0"/>
              <a:pPr/>
              <a:t>5/1/2020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8BCE401C-B2E6-47FF-AA4B-C08BC3CEE5D4}"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p:pull dir="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250F65-2DBC-4E22-A4BE-217C21001A1C}"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CE401C-B2E6-47FF-AA4B-C08BC3CEE5D4}" type="slidenum">
              <a:rPr lang="en-US" smtClean="0"/>
              <a:pPr/>
              <a:t>‹#›</a:t>
            </a:fld>
            <a:endParaRPr lang="en-US" dirty="0"/>
          </a:p>
        </p:txBody>
      </p:sp>
    </p:spTree>
  </p:cSld>
  <p:clrMapOvr>
    <a:masterClrMapping/>
  </p:clrMapOvr>
  <p:transition>
    <p:pull dir="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250F65-2DBC-4E22-A4BE-217C21001A1C}"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CE401C-B2E6-47FF-AA4B-C08BC3CEE5D4}" type="slidenum">
              <a:rPr lang="en-US" smtClean="0"/>
              <a:pPr/>
              <a:t>‹#›</a:t>
            </a:fld>
            <a:endParaRPr lang="en-US" dirty="0"/>
          </a:p>
        </p:txBody>
      </p:sp>
    </p:spTree>
  </p:cSld>
  <p:clrMapOvr>
    <a:masterClrMapping/>
  </p:clrMapOvr>
  <p:transition>
    <p:pull dir="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250F65-2DBC-4E22-A4BE-217C21001A1C}"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CE401C-B2E6-47FF-AA4B-C08BC3CEE5D4}" type="slidenum">
              <a:rPr lang="en-US" smtClean="0"/>
              <a:pPr/>
              <a:t>‹#›</a:t>
            </a:fld>
            <a:endParaRPr lang="en-US" dirty="0"/>
          </a:p>
        </p:txBody>
      </p:sp>
    </p:spTree>
  </p:cSld>
  <p:clrMapOvr>
    <a:masterClrMapping/>
  </p:clrMapOvr>
  <p:transition>
    <p:pull dir="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3250F65-2DBC-4E22-A4BE-217C21001A1C}" type="datetimeFigureOut">
              <a:rPr lang="en-US" smtClean="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CE401C-B2E6-47FF-AA4B-C08BC3CEE5D4}"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p:pull dir="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3250F65-2DBC-4E22-A4BE-217C21001A1C}" type="datetimeFigureOut">
              <a:rPr lang="en-US" smtClean="0"/>
              <a:pPr/>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BCE401C-B2E6-47FF-AA4B-C08BC3CEE5D4}" type="slidenum">
              <a:rPr lang="en-US" smtClean="0"/>
              <a:pPr/>
              <a:t>‹#›</a:t>
            </a:fld>
            <a:endParaRPr lang="en-US" dirty="0"/>
          </a:p>
        </p:txBody>
      </p:sp>
    </p:spTree>
  </p:cSld>
  <p:clrMapOvr>
    <a:masterClrMapping/>
  </p:clrMapOvr>
  <p:transition>
    <p:pull dir="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3250F65-2DBC-4E22-A4BE-217C21001A1C}" type="datetimeFigureOut">
              <a:rPr lang="en-US" smtClean="0"/>
              <a:pPr/>
              <a:t>5/1/2020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BCE401C-B2E6-47FF-AA4B-C08BC3CEE5D4}" type="slidenum">
              <a:rPr lang="en-US" smtClean="0"/>
              <a:pPr/>
              <a:t>‹#›</a:t>
            </a:fld>
            <a:endParaRPr lang="en-US" dirty="0"/>
          </a:p>
        </p:txBody>
      </p:sp>
    </p:spTree>
  </p:cSld>
  <p:clrMapOvr>
    <a:masterClrMapping/>
  </p:clrMapOvr>
  <p:transition>
    <p:pull dir="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3250F65-2DBC-4E22-A4BE-217C21001A1C}" type="datetimeFigureOut">
              <a:rPr lang="en-US" smtClean="0"/>
              <a:pPr/>
              <a:t>5/1/2020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CE401C-B2E6-47FF-AA4B-C08BC3CEE5D4}" type="slidenum">
              <a:rPr lang="en-US" smtClean="0"/>
              <a:pPr/>
              <a:t>‹#›</a:t>
            </a:fld>
            <a:endParaRPr lang="en-US" dirty="0"/>
          </a:p>
        </p:txBody>
      </p:sp>
    </p:spTree>
  </p:cSld>
  <p:clrMapOvr>
    <a:masterClrMapping/>
  </p:clrMapOvr>
  <p:transition>
    <p:pull dir="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250F65-2DBC-4E22-A4BE-217C21001A1C}" type="datetimeFigureOut">
              <a:rPr lang="en-US" smtClean="0"/>
              <a:pPr/>
              <a:t>5/1/2020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BCE401C-B2E6-47FF-AA4B-C08BC3CEE5D4}" type="slidenum">
              <a:rPr lang="en-US" smtClean="0"/>
              <a:pPr/>
              <a:t>‹#›</a:t>
            </a:fld>
            <a:endParaRPr lang="en-US" dirty="0"/>
          </a:p>
        </p:txBody>
      </p:sp>
    </p:spTree>
  </p:cSld>
  <p:clrMapOvr>
    <a:masterClrMapping/>
  </p:clrMapOvr>
  <p:transition>
    <p:pull dir="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3250F65-2DBC-4E22-A4BE-217C21001A1C}" type="datetimeFigureOut">
              <a:rPr lang="en-US" smtClean="0"/>
              <a:pPr/>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BCE401C-B2E6-47FF-AA4B-C08BC3CEE5D4}" type="slidenum">
              <a:rPr lang="en-US" smtClean="0"/>
              <a:pPr/>
              <a:t>‹#›</a:t>
            </a:fld>
            <a:endParaRPr lang="en-US" dirty="0"/>
          </a:p>
        </p:txBody>
      </p:sp>
    </p:spTree>
  </p:cSld>
  <p:clrMapOvr>
    <a:masterClrMapping/>
  </p:clrMapOvr>
  <p:transition>
    <p:pull dir="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3250F65-2DBC-4E22-A4BE-217C21001A1C}" type="datetimeFigureOut">
              <a:rPr lang="en-US" smtClean="0"/>
              <a:pPr/>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8BCE401C-B2E6-47FF-AA4B-C08BC3CEE5D4}"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p:pull dir="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3250F65-2DBC-4E22-A4BE-217C21001A1C}" type="datetimeFigureOut">
              <a:rPr lang="en-US" smtClean="0"/>
              <a:pPr/>
              <a:t>5/1/2020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BCE401C-B2E6-47FF-AA4B-C08BC3CEE5D4}"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pull dir="ru"/>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ismillah.jpg"/>
          <p:cNvPicPr>
            <a:picLocks noGrp="1" noChangeAspect="1"/>
          </p:cNvPicPr>
          <p:nvPr>
            <p:ph idx="1"/>
          </p:nvPr>
        </p:nvPicPr>
        <p:blipFill>
          <a:blip r:embed="rId2" cstate="print"/>
          <a:stretch>
            <a:fillRect/>
          </a:stretch>
        </p:blipFill>
        <p:spPr>
          <a:xfrm>
            <a:off x="1111498" y="1001486"/>
            <a:ext cx="5452588" cy="4194298"/>
          </a:xfrm>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2051" name="Picture 5" descr="10469493.jpg"/>
          <p:cNvPicPr>
            <a:picLocks noChangeAspect="1"/>
          </p:cNvPicPr>
          <p:nvPr/>
        </p:nvPicPr>
        <p:blipFill>
          <a:blip r:embed="rId3" cstate="print"/>
          <a:srcRect/>
          <a:stretch>
            <a:fillRect/>
          </a:stretch>
        </p:blipFill>
        <p:spPr bwMode="auto">
          <a:xfrm>
            <a:off x="7988300" y="5715000"/>
            <a:ext cx="1079500" cy="1055688"/>
          </a:xfrm>
          <a:prstGeom prst="rect">
            <a:avLst/>
          </a:prstGeom>
          <a:noFill/>
          <a:ln w="9525">
            <a:noFill/>
            <a:miter lim="800000"/>
            <a:headEnd/>
            <a:tailEnd/>
          </a:ln>
        </p:spPr>
      </p:pic>
    </p:spTree>
  </p:cSld>
  <p:clrMapOvr>
    <a:masterClrMapping/>
  </p:clrMapOvr>
  <p:transition>
    <p:pull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TESTS OF SIGNIFICANCE </a:t>
            </a:r>
          </a:p>
        </p:txBody>
      </p:sp>
      <p:sp>
        <p:nvSpPr>
          <p:cNvPr id="3" name="Content Placeholder 2"/>
          <p:cNvSpPr>
            <a:spLocks noGrp="1"/>
          </p:cNvSpPr>
          <p:nvPr>
            <p:ph idx="1"/>
          </p:nvPr>
        </p:nvSpPr>
        <p:spPr/>
        <p:txBody>
          <a:bodyPr>
            <a:normAutofit/>
          </a:bodyPr>
          <a:lstStyle/>
          <a:p>
            <a:pPr algn="just"/>
            <a:r>
              <a:rPr lang="en-US" sz="3600" dirty="0"/>
              <a:t> For </a:t>
            </a:r>
            <a:r>
              <a:rPr lang="en-US" sz="3600" dirty="0">
                <a:solidFill>
                  <a:srgbClr val="FF0000"/>
                </a:solidFill>
              </a:rPr>
              <a:t>example</a:t>
            </a:r>
            <a:r>
              <a:rPr lang="en-US" sz="3600" dirty="0"/>
              <a:t>, suppose the </a:t>
            </a:r>
            <a:r>
              <a:rPr lang="en-US" sz="3600" dirty="0">
                <a:solidFill>
                  <a:srgbClr val="FF0000"/>
                </a:solidFill>
              </a:rPr>
              <a:t>mean weight</a:t>
            </a:r>
            <a:r>
              <a:rPr lang="en-US" sz="3600" dirty="0"/>
              <a:t> gain in </a:t>
            </a:r>
            <a:r>
              <a:rPr lang="en-US" sz="3600" dirty="0">
                <a:solidFill>
                  <a:srgbClr val="FF0000"/>
                </a:solidFill>
              </a:rPr>
              <a:t>100</a:t>
            </a:r>
            <a:r>
              <a:rPr lang="en-US" sz="3600" dirty="0"/>
              <a:t> children receiving a nutritional supplement was </a:t>
            </a:r>
            <a:r>
              <a:rPr lang="en-US" sz="3600" dirty="0">
                <a:solidFill>
                  <a:srgbClr val="FF0000"/>
                </a:solidFill>
              </a:rPr>
              <a:t>2 kg</a:t>
            </a:r>
            <a:r>
              <a:rPr lang="en-US" sz="3600" dirty="0"/>
              <a:t> after </a:t>
            </a:r>
            <a:r>
              <a:rPr lang="en-US" sz="3600" dirty="0">
                <a:solidFill>
                  <a:srgbClr val="FF0000"/>
                </a:solidFill>
              </a:rPr>
              <a:t>9 months</a:t>
            </a:r>
            <a:r>
              <a:rPr lang="en-US" sz="3600" dirty="0"/>
              <a:t> (increase from mean weight of 15 to 17) while the gain in the control group was </a:t>
            </a:r>
            <a:r>
              <a:rPr lang="en-US" sz="3600" dirty="0">
                <a:solidFill>
                  <a:srgbClr val="FF0000"/>
                </a:solidFill>
              </a:rPr>
              <a:t>1 kg</a:t>
            </a:r>
            <a:r>
              <a:rPr lang="en-US" sz="3600" dirty="0"/>
              <a:t> (increase from mean weight of 15 to 16).</a:t>
            </a:r>
          </a:p>
        </p:txBody>
      </p:sp>
    </p:spTree>
    <p:extLst>
      <p:ext uri="{BB962C8B-B14F-4D97-AF65-F5344CB8AC3E}">
        <p14:creationId xmlns:p14="http://schemas.microsoft.com/office/powerpoint/2010/main" val="2964194991"/>
      </p:ext>
    </p:extLst>
  </p:cSld>
  <p:clrMapOvr>
    <a:masterClrMapping/>
  </p:clrMapOvr>
  <p:transition>
    <p:pull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TESTS OF SIGNIFICANCE </a:t>
            </a:r>
          </a:p>
        </p:txBody>
      </p:sp>
      <p:sp>
        <p:nvSpPr>
          <p:cNvPr id="3" name="Content Placeholder 2"/>
          <p:cNvSpPr>
            <a:spLocks noGrp="1"/>
          </p:cNvSpPr>
          <p:nvPr>
            <p:ph idx="1"/>
          </p:nvPr>
        </p:nvSpPr>
        <p:spPr/>
        <p:txBody>
          <a:bodyPr>
            <a:normAutofit/>
          </a:bodyPr>
          <a:lstStyle/>
          <a:p>
            <a:pPr algn="just"/>
            <a:r>
              <a:rPr lang="en-US" sz="3600" dirty="0"/>
              <a:t> Whether this </a:t>
            </a:r>
            <a:r>
              <a:rPr lang="en-US" sz="3600" dirty="0">
                <a:solidFill>
                  <a:srgbClr val="FF0000"/>
                </a:solidFill>
              </a:rPr>
              <a:t>difference of 1 kg</a:t>
            </a:r>
            <a:r>
              <a:rPr lang="en-US" sz="3600" dirty="0"/>
              <a:t> in weight gain is a </a:t>
            </a:r>
            <a:r>
              <a:rPr lang="en-US" sz="3600" dirty="0">
                <a:solidFill>
                  <a:srgbClr val="FF0000"/>
                </a:solidFill>
              </a:rPr>
              <a:t>chance occurrence of no significance</a:t>
            </a:r>
            <a:r>
              <a:rPr lang="en-US" sz="3600" dirty="0"/>
              <a:t> or whether it is </a:t>
            </a:r>
            <a:r>
              <a:rPr lang="en-US" sz="3600" dirty="0">
                <a:solidFill>
                  <a:srgbClr val="FF0000"/>
                </a:solidFill>
              </a:rPr>
              <a:t>attributable</a:t>
            </a:r>
            <a:r>
              <a:rPr lang="en-US" sz="3600" dirty="0"/>
              <a:t> to supplementary </a:t>
            </a:r>
            <a:r>
              <a:rPr lang="en-US" sz="3600" dirty="0" smtClean="0"/>
              <a:t>feeding, </a:t>
            </a:r>
            <a:r>
              <a:rPr lang="en-US" sz="3600" dirty="0"/>
              <a:t>has to be decided to establish the value of the latter. </a:t>
            </a:r>
          </a:p>
        </p:txBody>
      </p:sp>
    </p:spTree>
    <p:extLst>
      <p:ext uri="{BB962C8B-B14F-4D97-AF65-F5344CB8AC3E}">
        <p14:creationId xmlns:p14="http://schemas.microsoft.com/office/powerpoint/2010/main" val="209960463"/>
      </p:ext>
    </p:extLst>
  </p:cSld>
  <p:clrMapOvr>
    <a:masterClrMapping/>
  </p:clrMapOvr>
  <p:transition>
    <p:pull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TESTS OF SIGNIFICANCE </a:t>
            </a:r>
          </a:p>
        </p:txBody>
      </p:sp>
      <p:sp>
        <p:nvSpPr>
          <p:cNvPr id="3" name="Content Placeholder 2"/>
          <p:cNvSpPr>
            <a:spLocks noGrp="1"/>
          </p:cNvSpPr>
          <p:nvPr>
            <p:ph idx="1"/>
          </p:nvPr>
        </p:nvSpPr>
        <p:spPr/>
        <p:txBody>
          <a:bodyPr>
            <a:normAutofit/>
          </a:bodyPr>
          <a:lstStyle/>
          <a:p>
            <a:pPr algn="just"/>
            <a:r>
              <a:rPr lang="en-US" sz="3600" dirty="0"/>
              <a:t>A test of significance will measure the </a:t>
            </a:r>
            <a:r>
              <a:rPr lang="en-US" sz="3600" dirty="0">
                <a:solidFill>
                  <a:srgbClr val="FF0000"/>
                </a:solidFill>
              </a:rPr>
              <a:t>probability</a:t>
            </a:r>
            <a:r>
              <a:rPr lang="en-US" sz="3600" dirty="0"/>
              <a:t> of increase in weight by chance. If the probability of occurrence of such a difference is less than 5 times out of 100, it is said to be significant or statistically significant, i.e. </a:t>
            </a:r>
            <a:r>
              <a:rPr lang="en-US" sz="3600" u="sng" dirty="0">
                <a:effectLst>
                  <a:outerShdw blurRad="38100" dist="38100" dir="2700000" algn="tl">
                    <a:srgbClr val="000000">
                      <a:alpha val="43137"/>
                    </a:srgbClr>
                  </a:outerShdw>
                </a:effectLst>
              </a:rPr>
              <a:t>p &lt; 0.05.</a:t>
            </a:r>
          </a:p>
        </p:txBody>
      </p:sp>
    </p:spTree>
    <p:extLst>
      <p:ext uri="{BB962C8B-B14F-4D97-AF65-F5344CB8AC3E}">
        <p14:creationId xmlns:p14="http://schemas.microsoft.com/office/powerpoint/2010/main" val="2858129660"/>
      </p:ext>
    </p:extLst>
  </p:cSld>
  <p:clrMapOvr>
    <a:masterClrMapping/>
  </p:clrMapOvr>
  <p:transition>
    <p:pull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TESTS OF SIGNIFICANCE </a:t>
            </a:r>
          </a:p>
        </p:txBody>
      </p:sp>
      <p:sp>
        <p:nvSpPr>
          <p:cNvPr id="3" name="Content Placeholder 2"/>
          <p:cNvSpPr>
            <a:spLocks noGrp="1"/>
          </p:cNvSpPr>
          <p:nvPr>
            <p:ph idx="1"/>
          </p:nvPr>
        </p:nvSpPr>
        <p:spPr>
          <a:xfrm>
            <a:off x="457200" y="1752600"/>
            <a:ext cx="8229600" cy="4389120"/>
          </a:xfrm>
        </p:spPr>
        <p:txBody>
          <a:bodyPr>
            <a:noAutofit/>
          </a:bodyPr>
          <a:lstStyle/>
          <a:p>
            <a:pPr algn="just"/>
            <a:r>
              <a:rPr lang="en-US" sz="3200" dirty="0"/>
              <a:t> In that case, the difference will be due to the nutritional supplement in more than 95 percent of such experiments. The sample estimate is then said to be significant or significantly different at 5 percent level of significance. This difference could be by chance </a:t>
            </a:r>
            <a:r>
              <a:rPr lang="en-US" sz="3200" u="sng" dirty="0">
                <a:effectLst>
                  <a:outerShdw blurRad="38100" dist="38100" dir="2700000" algn="tl">
                    <a:srgbClr val="000000">
                      <a:alpha val="43137"/>
                    </a:srgbClr>
                  </a:outerShdw>
                </a:effectLst>
              </a:rPr>
              <a:t>only once in twenty trials.</a:t>
            </a:r>
            <a:r>
              <a:rPr lang="en-US" sz="3200" dirty="0"/>
              <a:t> The difference is highly significant if the probability of chance occurrence is less than </a:t>
            </a:r>
            <a:r>
              <a:rPr lang="en-US" sz="3200" u="sng" dirty="0">
                <a:effectLst>
                  <a:outerShdw blurRad="38100" dist="38100" dir="2700000" algn="tl">
                    <a:srgbClr val="000000">
                      <a:alpha val="43137"/>
                    </a:srgbClr>
                  </a:outerShdw>
                </a:effectLst>
              </a:rPr>
              <a:t>1 percent  (p &lt; 0.01).</a:t>
            </a:r>
          </a:p>
        </p:txBody>
      </p:sp>
    </p:spTree>
    <p:extLst>
      <p:ext uri="{BB962C8B-B14F-4D97-AF65-F5344CB8AC3E}">
        <p14:creationId xmlns:p14="http://schemas.microsoft.com/office/powerpoint/2010/main" val="2985270356"/>
      </p:ext>
    </p:extLst>
  </p:cSld>
  <p:clrMapOvr>
    <a:masterClrMapping/>
  </p:clrMapOvr>
  <p:transition>
    <p:pull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Null Hypothesis </a:t>
            </a:r>
          </a:p>
        </p:txBody>
      </p:sp>
      <p:sp>
        <p:nvSpPr>
          <p:cNvPr id="3" name="Content Placeholder 2"/>
          <p:cNvSpPr>
            <a:spLocks noGrp="1"/>
          </p:cNvSpPr>
          <p:nvPr>
            <p:ph idx="1"/>
          </p:nvPr>
        </p:nvSpPr>
        <p:spPr/>
        <p:txBody>
          <a:bodyPr>
            <a:noAutofit/>
          </a:bodyPr>
          <a:lstStyle/>
          <a:p>
            <a:pPr algn="just"/>
            <a:r>
              <a:rPr lang="en-US" sz="3200" dirty="0"/>
              <a:t>This is an assumption according to which the observed difference between the specified population value and the sample estimate is due solely to sampling variation, i.e. due to </a:t>
            </a:r>
            <a:r>
              <a:rPr lang="en-US" sz="3200" dirty="0" smtClean="0"/>
              <a:t>chance. Using </a:t>
            </a:r>
            <a:r>
              <a:rPr lang="en-US" sz="3200" dirty="0"/>
              <a:t>the null hypothesis, it is assumed that the variable under study, e.g. a drug, has no effect and that the results observed are similar in the experimental and control groups. </a:t>
            </a:r>
          </a:p>
        </p:txBody>
      </p:sp>
    </p:spTree>
    <p:extLst>
      <p:ext uri="{BB962C8B-B14F-4D97-AF65-F5344CB8AC3E}">
        <p14:creationId xmlns:p14="http://schemas.microsoft.com/office/powerpoint/2010/main" val="2630282071"/>
      </p:ext>
    </p:extLst>
  </p:cSld>
  <p:clrMapOvr>
    <a:masterClrMapping/>
  </p:clrMapOvr>
  <p:transition>
    <p:pull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Null Hypothesis </a:t>
            </a:r>
          </a:p>
        </p:txBody>
      </p:sp>
      <p:sp>
        <p:nvSpPr>
          <p:cNvPr id="3" name="Content Placeholder 2"/>
          <p:cNvSpPr>
            <a:spLocks noGrp="1"/>
          </p:cNvSpPr>
          <p:nvPr>
            <p:ph idx="1"/>
          </p:nvPr>
        </p:nvSpPr>
        <p:spPr/>
        <p:txBody>
          <a:bodyPr>
            <a:noAutofit/>
          </a:bodyPr>
          <a:lstStyle/>
          <a:p>
            <a:pPr algn="just"/>
            <a:r>
              <a:rPr lang="en-US" sz="3200" dirty="0"/>
              <a:t> If the difference is found to be more than twice the standard error, so that the probability of chance occurrence is less than 5 times in 100 experiments, the null hypothesis of no difference is rejected and the factor under trial is considered to have definitive action. If the probability is more than 5 percent, the null hypothesis is accepted. </a:t>
            </a:r>
          </a:p>
          <a:p>
            <a:pPr algn="just"/>
            <a:endParaRPr lang="en-US" sz="3200" dirty="0"/>
          </a:p>
        </p:txBody>
      </p:sp>
    </p:spTree>
    <p:extLst>
      <p:ext uri="{BB962C8B-B14F-4D97-AF65-F5344CB8AC3E}">
        <p14:creationId xmlns:p14="http://schemas.microsoft.com/office/powerpoint/2010/main" val="30486423"/>
      </p:ext>
    </p:extLst>
  </p:cSld>
  <p:clrMapOvr>
    <a:masterClrMapping/>
  </p:clrMapOvr>
  <p:transition>
    <p:pull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normAutofit fontScale="90000"/>
          </a:bodyPr>
          <a:lstStyle/>
          <a:p>
            <a:pPr algn="ctr"/>
            <a:r>
              <a:rPr lang="en-US" sz="5400" dirty="0">
                <a:solidFill>
                  <a:srgbClr val="FF0000"/>
                </a:solidFill>
                <a:latin typeface="Constantia" panose="02030602050306030303" pitchFamily="18" charset="0"/>
              </a:rPr>
              <a:t>Some of the tests of </a:t>
            </a:r>
            <a:r>
              <a:rPr lang="en-US" sz="5400" dirty="0" smtClean="0">
                <a:solidFill>
                  <a:srgbClr val="FF0000"/>
                </a:solidFill>
                <a:latin typeface="Constantia" panose="02030602050306030303" pitchFamily="18" charset="0"/>
              </a:rPr>
              <a:t>                                   significance </a:t>
            </a:r>
            <a:r>
              <a:rPr lang="en-US" sz="5400" dirty="0">
                <a:solidFill>
                  <a:srgbClr val="FF0000"/>
                </a:solidFill>
                <a:latin typeface="Constantia" panose="02030602050306030303" pitchFamily="18" charset="0"/>
              </a:rPr>
              <a:t>are:</a:t>
            </a:r>
            <a:br>
              <a:rPr lang="en-US" sz="5400" dirty="0">
                <a:solidFill>
                  <a:srgbClr val="FF0000"/>
                </a:solidFill>
                <a:latin typeface="Constantia" panose="02030602050306030303" pitchFamily="18" charset="0"/>
              </a:rPr>
            </a:br>
            <a:endParaRPr lang="en-US" dirty="0"/>
          </a:p>
        </p:txBody>
      </p:sp>
      <p:sp>
        <p:nvSpPr>
          <p:cNvPr id="4" name="Content Placeholder 2"/>
          <p:cNvSpPr>
            <a:spLocks noGrp="1"/>
          </p:cNvSpPr>
          <p:nvPr>
            <p:ph idx="1"/>
          </p:nvPr>
        </p:nvSpPr>
        <p:spPr>
          <a:xfrm>
            <a:off x="457200" y="1676400"/>
            <a:ext cx="8229600" cy="4389120"/>
          </a:xfrm>
        </p:spPr>
        <p:txBody>
          <a:bodyPr>
            <a:noAutofit/>
          </a:bodyPr>
          <a:lstStyle/>
          <a:p>
            <a:pPr>
              <a:buNone/>
            </a:pPr>
            <a:r>
              <a:rPr lang="en-US" sz="3200" dirty="0" smtClean="0">
                <a:latin typeface="Constantia" panose="02030602050306030303" pitchFamily="18" charset="0"/>
              </a:rPr>
              <a:t>Standard error for mean</a:t>
            </a:r>
          </a:p>
          <a:p>
            <a:pPr>
              <a:buNone/>
            </a:pPr>
            <a:r>
              <a:rPr lang="en-US" sz="3200" dirty="0" smtClean="0">
                <a:latin typeface="Constantia" panose="02030602050306030303" pitchFamily="18" charset="0"/>
              </a:rPr>
              <a:t>Standard error for proportion</a:t>
            </a:r>
          </a:p>
          <a:p>
            <a:pPr>
              <a:buNone/>
            </a:pPr>
            <a:r>
              <a:rPr lang="en-US" sz="3200" dirty="0" smtClean="0">
                <a:latin typeface="Constantia" panose="02030602050306030303" pitchFamily="18" charset="0"/>
              </a:rPr>
              <a:t>Standard error of difference between mean</a:t>
            </a:r>
          </a:p>
          <a:p>
            <a:pPr>
              <a:buNone/>
            </a:pPr>
            <a:r>
              <a:rPr lang="en-US" sz="3200" dirty="0" smtClean="0">
                <a:latin typeface="Constantia" panose="02030602050306030303" pitchFamily="18" charset="0"/>
              </a:rPr>
              <a:t>Standard error of difference between proportion</a:t>
            </a:r>
          </a:p>
          <a:p>
            <a:pPr>
              <a:buNone/>
            </a:pPr>
            <a:r>
              <a:rPr lang="en-US" sz="3200" dirty="0" smtClean="0">
                <a:latin typeface="Constantia" panose="02030602050306030303" pitchFamily="18" charset="0"/>
              </a:rPr>
              <a:t>Chi square test</a:t>
            </a:r>
          </a:p>
          <a:p>
            <a:pPr>
              <a:buNone/>
            </a:pPr>
            <a:r>
              <a:rPr lang="en-US" sz="3200" dirty="0" smtClean="0">
                <a:latin typeface="Constantia" panose="02030602050306030303" pitchFamily="18" charset="0"/>
              </a:rPr>
              <a:t>Student “t” test</a:t>
            </a:r>
          </a:p>
          <a:p>
            <a:pPr>
              <a:buNone/>
            </a:pPr>
            <a:r>
              <a:rPr lang="en-US" sz="3200" dirty="0" smtClean="0">
                <a:latin typeface="Constantia" panose="02030602050306030303" pitchFamily="18" charset="0"/>
              </a:rPr>
              <a:t>ANOVA</a:t>
            </a:r>
          </a:p>
          <a:p>
            <a:pPr>
              <a:buNone/>
            </a:pPr>
            <a:r>
              <a:rPr lang="en-US" sz="3200" dirty="0" smtClean="0">
                <a:latin typeface="Constantia" panose="02030602050306030303" pitchFamily="18" charset="0"/>
              </a:rPr>
              <a:t>Correlation and regression </a:t>
            </a:r>
          </a:p>
          <a:p>
            <a:pPr>
              <a:buNone/>
            </a:pPr>
            <a:endParaRPr lang="en-US" b="1" dirty="0" smtClean="0">
              <a:latin typeface="Comic Sans MS" pitchFamily="66" charset="0"/>
            </a:endParaRPr>
          </a:p>
          <a:p>
            <a:pPr>
              <a:buNone/>
            </a:pPr>
            <a:endParaRPr lang="en-US" b="1" dirty="0" smtClean="0">
              <a:latin typeface="Comic Sans MS" pitchFamily="66" charset="0"/>
            </a:endParaRPr>
          </a:p>
          <a:p>
            <a:pPr>
              <a:buNone/>
            </a:pPr>
            <a:endParaRPr lang="en-US" b="1" dirty="0">
              <a:latin typeface="Comic Sans MS" pitchFamily="66" charset="0"/>
            </a:endParaRPr>
          </a:p>
        </p:txBody>
      </p:sp>
    </p:spTree>
    <p:extLst>
      <p:ext uri="{BB962C8B-B14F-4D97-AF65-F5344CB8AC3E}">
        <p14:creationId xmlns:p14="http://schemas.microsoft.com/office/powerpoint/2010/main" val="2499753576"/>
      </p:ext>
    </p:extLst>
  </p:cSld>
  <p:clrMapOvr>
    <a:masterClrMapping/>
  </p:clrMapOvr>
  <p:transition>
    <p:pull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50000"/>
                  </a:schemeClr>
                </a:solidFill>
                <a:latin typeface="+mn-lt"/>
              </a:rPr>
              <a:t>Standard Error of the Mean </a:t>
            </a:r>
          </a:p>
        </p:txBody>
      </p:sp>
      <p:sp>
        <p:nvSpPr>
          <p:cNvPr id="3" name="Content Placeholder 2"/>
          <p:cNvSpPr>
            <a:spLocks noGrp="1"/>
          </p:cNvSpPr>
          <p:nvPr>
            <p:ph idx="1"/>
          </p:nvPr>
        </p:nvSpPr>
        <p:spPr/>
        <p:txBody>
          <a:bodyPr>
            <a:normAutofit/>
          </a:bodyPr>
          <a:lstStyle/>
          <a:p>
            <a:pPr algn="just"/>
            <a:r>
              <a:rPr lang="en-US" sz="3200" dirty="0"/>
              <a:t>It measures the chance difference of a </a:t>
            </a:r>
            <a:r>
              <a:rPr lang="en-US" sz="3200" dirty="0" smtClean="0"/>
              <a:t>sample </a:t>
            </a:r>
            <a:r>
              <a:rPr lang="en-US" sz="3200" dirty="0"/>
              <a:t>mean </a:t>
            </a:r>
            <a:r>
              <a:rPr lang="en-US" sz="3200" dirty="0">
                <a:solidFill>
                  <a:srgbClr val="FF0000"/>
                </a:solidFill>
              </a:rPr>
              <a:t>(m)</a:t>
            </a:r>
            <a:r>
              <a:rPr lang="en-US" sz="3200" dirty="0"/>
              <a:t> in comparison to the population mean </a:t>
            </a:r>
            <a:r>
              <a:rPr lang="en-US" sz="3200" dirty="0">
                <a:solidFill>
                  <a:srgbClr val="FF0000"/>
                </a:solidFill>
              </a:rPr>
              <a:t>(M)</a:t>
            </a:r>
            <a:r>
              <a:rPr lang="en-US" sz="3200" dirty="0"/>
              <a:t>. The test defines the confidence limits of the population value. We can also know whether a particular sample is drawn from a particular universe or not, if the mean of that universe, i.e. the population mean, is known.</a:t>
            </a:r>
          </a:p>
        </p:txBody>
      </p:sp>
    </p:spTree>
    <p:extLst>
      <p:ext uri="{BB962C8B-B14F-4D97-AF65-F5344CB8AC3E}">
        <p14:creationId xmlns:p14="http://schemas.microsoft.com/office/powerpoint/2010/main" val="1554765961"/>
      </p:ext>
    </p:extLst>
  </p:cSld>
  <p:clrMapOvr>
    <a:masterClrMapping/>
  </p:clrMapOvr>
  <p:transition>
    <p:pull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Standard Error of the Mean </a:t>
            </a:r>
          </a:p>
        </p:txBody>
      </p:sp>
      <p:sp>
        <p:nvSpPr>
          <p:cNvPr id="3" name="Content Placeholder 2"/>
          <p:cNvSpPr>
            <a:spLocks noGrp="1"/>
          </p:cNvSpPr>
          <p:nvPr>
            <p:ph idx="1"/>
          </p:nvPr>
        </p:nvSpPr>
        <p:spPr/>
        <p:txBody>
          <a:bodyPr>
            <a:noAutofit/>
          </a:bodyPr>
          <a:lstStyle/>
          <a:p>
            <a:pPr algn="just"/>
            <a:r>
              <a:rPr lang="en-US" sz="3600" dirty="0" smtClean="0">
                <a:solidFill>
                  <a:srgbClr val="FF0000"/>
                </a:solidFill>
              </a:rPr>
              <a:t>Example.</a:t>
            </a:r>
            <a:r>
              <a:rPr lang="en-US" sz="3600" dirty="0" smtClean="0"/>
              <a:t> </a:t>
            </a:r>
            <a:r>
              <a:rPr lang="en-US" sz="3600" dirty="0"/>
              <a:t>Mean and SD for the heights of 50 boys are 150 and 7 cm respectively. </a:t>
            </a:r>
            <a:endParaRPr lang="en-US" sz="3600" dirty="0" smtClean="0"/>
          </a:p>
          <a:p>
            <a:pPr algn="just"/>
            <a:r>
              <a:rPr lang="en-US" sz="3600" dirty="0" smtClean="0"/>
              <a:t>Find </a:t>
            </a:r>
            <a:r>
              <a:rPr lang="en-US" sz="3600" dirty="0"/>
              <a:t>the SE of mean and the 95 percent  confidence limits. Is there a significant possibility (at the 5% level) that this sample is drawn from a universe with a population mean of 154 cm? </a:t>
            </a:r>
          </a:p>
        </p:txBody>
      </p:sp>
    </p:spTree>
    <p:extLst>
      <p:ext uri="{BB962C8B-B14F-4D97-AF65-F5344CB8AC3E}">
        <p14:creationId xmlns:p14="http://schemas.microsoft.com/office/powerpoint/2010/main" val="1591459472"/>
      </p:ext>
    </p:extLst>
  </p:cSld>
  <p:clrMapOvr>
    <a:masterClrMapping/>
  </p:clrMapOvr>
  <p:transition>
    <p:pull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Standard Error of the Mean </a:t>
            </a:r>
          </a:p>
        </p:txBody>
      </p:sp>
      <p:sp>
        <p:nvSpPr>
          <p:cNvPr id="3" name="Content Placeholder 2"/>
          <p:cNvSpPr>
            <a:spLocks noGrp="1"/>
          </p:cNvSpPr>
          <p:nvPr>
            <p:ph idx="1"/>
          </p:nvPr>
        </p:nvSpPr>
        <p:spPr/>
        <p:txBody>
          <a:bodyPr>
            <a:normAutofit/>
          </a:bodyPr>
          <a:lstStyle/>
          <a:p>
            <a:r>
              <a:rPr lang="en-US" sz="3200" dirty="0"/>
              <a:t>Mean = 150 cm </a:t>
            </a:r>
            <a:r>
              <a:rPr lang="en-US" sz="3200" dirty="0" smtClean="0"/>
              <a:t>                          SD </a:t>
            </a:r>
            <a:r>
              <a:rPr lang="en-US" sz="3200" dirty="0"/>
              <a:t>= 7 </a:t>
            </a:r>
            <a:r>
              <a:rPr lang="en-US" sz="3200" dirty="0" smtClean="0"/>
              <a:t>cm</a:t>
            </a:r>
          </a:p>
          <a:p>
            <a:pPr marL="0" indent="0">
              <a:buNone/>
            </a:pPr>
            <a:r>
              <a:rPr lang="en-US" dirty="0" smtClean="0"/>
              <a:t>                             </a:t>
            </a:r>
            <a:endParaRPr lang="en-US" dirty="0"/>
          </a:p>
          <a:p>
            <a:r>
              <a:rPr lang="en-US" dirty="0" smtClean="0"/>
              <a:t>       </a:t>
            </a:r>
            <a:r>
              <a:rPr lang="en-US" sz="3200" dirty="0" smtClean="0"/>
              <a:t>SE x</a:t>
            </a:r>
            <a:r>
              <a:rPr lang="en-US" sz="3200" dirty="0" smtClean="0">
                <a:latin typeface="Arial" panose="020B0604020202020204" pitchFamily="34" charset="0"/>
                <a:cs typeface="Arial" panose="020B0604020202020204" pitchFamily="34" charset="0"/>
              </a:rPr>
              <a:t>͞</a:t>
            </a:r>
            <a:r>
              <a:rPr lang="en-US" sz="3200" dirty="0" smtClean="0"/>
              <a:t> </a:t>
            </a:r>
            <a:r>
              <a:rPr lang="en-US" sz="3200" dirty="0"/>
              <a:t>=</a:t>
            </a:r>
            <a:r>
              <a:rPr lang="en-US" dirty="0"/>
              <a:t> </a:t>
            </a:r>
            <a:endParaRPr lang="en-US" dirty="0" smtClean="0"/>
          </a:p>
          <a:p>
            <a:pPr marL="0" indent="0">
              <a:buNone/>
            </a:pPr>
            <a:endParaRPr lang="en-US" dirty="0" smtClean="0"/>
          </a:p>
          <a:p>
            <a:r>
              <a:rPr lang="en-US" sz="3200" dirty="0" smtClean="0"/>
              <a:t>95 </a:t>
            </a:r>
            <a:r>
              <a:rPr lang="en-US" sz="3200" dirty="0"/>
              <a:t>percent  confidence limits</a:t>
            </a:r>
            <a:r>
              <a:rPr lang="en-US" dirty="0"/>
              <a:t>  </a:t>
            </a:r>
            <a:endParaRPr lang="en-US" dirty="0" smtClean="0"/>
          </a:p>
          <a:p>
            <a:r>
              <a:rPr lang="en-US" sz="3200" dirty="0"/>
              <a:t>Mean height ± 2 SE = 150 ± 2 × 0.98 = </a:t>
            </a:r>
            <a:r>
              <a:rPr lang="en-US" sz="3200" dirty="0" smtClean="0"/>
              <a:t>150</a:t>
            </a:r>
            <a:r>
              <a:rPr lang="en-US" sz="3200" dirty="0"/>
              <a:t> </a:t>
            </a:r>
            <a:r>
              <a:rPr lang="en-US" sz="3200" dirty="0" smtClean="0"/>
              <a:t>± 1.96</a:t>
            </a:r>
          </a:p>
          <a:p>
            <a:r>
              <a:rPr lang="en-US" sz="3200" dirty="0" smtClean="0"/>
              <a:t>=151.96 </a:t>
            </a:r>
            <a:r>
              <a:rPr lang="en-US" sz="3200" dirty="0"/>
              <a:t>and    148.04</a:t>
            </a:r>
            <a:r>
              <a:rPr lang="en-US" dirty="0"/>
              <a:t>                                     </a:t>
            </a:r>
          </a:p>
        </p:txBody>
      </p:sp>
      <p:sp>
        <p:nvSpPr>
          <p:cNvPr id="5" name="TextBox 4"/>
          <p:cNvSpPr txBox="1"/>
          <p:nvPr/>
        </p:nvSpPr>
        <p:spPr>
          <a:xfrm>
            <a:off x="2649390" y="2754868"/>
            <a:ext cx="702436" cy="584775"/>
          </a:xfrm>
          <a:prstGeom prst="rect">
            <a:avLst/>
          </a:prstGeom>
          <a:noFill/>
        </p:spPr>
        <p:txBody>
          <a:bodyPr wrap="none" rtlCol="0">
            <a:spAutoFit/>
          </a:bodyPr>
          <a:lstStyle/>
          <a:p>
            <a:r>
              <a:rPr lang="en-US" sz="3200" dirty="0" smtClean="0"/>
              <a:t>SD</a:t>
            </a:r>
            <a:endParaRPr lang="en-US" sz="3200" dirty="0"/>
          </a:p>
        </p:txBody>
      </p:sp>
      <p:sp>
        <p:nvSpPr>
          <p:cNvPr id="6" name="TextBox 5"/>
          <p:cNvSpPr txBox="1"/>
          <p:nvPr/>
        </p:nvSpPr>
        <p:spPr>
          <a:xfrm>
            <a:off x="2590824" y="3276600"/>
            <a:ext cx="670376" cy="584775"/>
          </a:xfrm>
          <a:prstGeom prst="rect">
            <a:avLst/>
          </a:prstGeom>
          <a:noFill/>
        </p:spPr>
        <p:txBody>
          <a:bodyPr wrap="none" rtlCol="0">
            <a:spAutoFit/>
          </a:bodyPr>
          <a:lstStyle/>
          <a:p>
            <a:r>
              <a:rPr lang="en-US" sz="3200" dirty="0"/>
              <a:t>√n</a:t>
            </a:r>
          </a:p>
        </p:txBody>
      </p:sp>
      <p:sp>
        <p:nvSpPr>
          <p:cNvPr id="7" name="Rectangle 6"/>
          <p:cNvSpPr/>
          <p:nvPr/>
        </p:nvSpPr>
        <p:spPr>
          <a:xfrm>
            <a:off x="2514600" y="3307081"/>
            <a:ext cx="914400" cy="4571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429000" y="2996625"/>
            <a:ext cx="410690" cy="584775"/>
          </a:xfrm>
          <a:prstGeom prst="rect">
            <a:avLst/>
          </a:prstGeom>
          <a:noFill/>
        </p:spPr>
        <p:txBody>
          <a:bodyPr wrap="none" rtlCol="0">
            <a:spAutoFit/>
          </a:bodyPr>
          <a:lstStyle/>
          <a:p>
            <a:r>
              <a:rPr lang="en-US" sz="3200" dirty="0" smtClean="0"/>
              <a:t>=</a:t>
            </a:r>
            <a:endParaRPr lang="en-US" sz="3200" dirty="0"/>
          </a:p>
        </p:txBody>
      </p:sp>
      <p:sp>
        <p:nvSpPr>
          <p:cNvPr id="9" name="TextBox 8"/>
          <p:cNvSpPr txBox="1"/>
          <p:nvPr/>
        </p:nvSpPr>
        <p:spPr>
          <a:xfrm>
            <a:off x="4267200" y="2615625"/>
            <a:ext cx="296876" cy="584775"/>
          </a:xfrm>
          <a:prstGeom prst="rect">
            <a:avLst/>
          </a:prstGeom>
          <a:noFill/>
        </p:spPr>
        <p:txBody>
          <a:bodyPr wrap="square" rtlCol="0">
            <a:spAutoFit/>
          </a:bodyPr>
          <a:lstStyle/>
          <a:p>
            <a:r>
              <a:rPr lang="en-US" sz="3200" dirty="0" smtClean="0"/>
              <a:t>7</a:t>
            </a:r>
            <a:endParaRPr lang="en-US" sz="3200" dirty="0"/>
          </a:p>
        </p:txBody>
      </p:sp>
      <p:sp>
        <p:nvSpPr>
          <p:cNvPr id="10" name="TextBox 9"/>
          <p:cNvSpPr txBox="1"/>
          <p:nvPr/>
        </p:nvSpPr>
        <p:spPr>
          <a:xfrm>
            <a:off x="3886200" y="3377625"/>
            <a:ext cx="827471" cy="584775"/>
          </a:xfrm>
          <a:prstGeom prst="rect">
            <a:avLst/>
          </a:prstGeom>
          <a:noFill/>
        </p:spPr>
        <p:txBody>
          <a:bodyPr wrap="none" rtlCol="0">
            <a:spAutoFit/>
          </a:bodyPr>
          <a:lstStyle/>
          <a:p>
            <a:r>
              <a:rPr lang="en-US" sz="3200" dirty="0" smtClean="0">
                <a:latin typeface="Arial" panose="020B0604020202020204" pitchFamily="34" charset="0"/>
                <a:cs typeface="Arial" panose="020B0604020202020204" pitchFamily="34" charset="0"/>
              </a:rPr>
              <a:t>√</a:t>
            </a:r>
            <a:r>
              <a:rPr lang="en-US" sz="3200" dirty="0" smtClean="0"/>
              <a:t>50</a:t>
            </a:r>
            <a:endParaRPr lang="en-US" sz="3200" dirty="0"/>
          </a:p>
        </p:txBody>
      </p:sp>
      <p:sp>
        <p:nvSpPr>
          <p:cNvPr id="11" name="Rectangle 10"/>
          <p:cNvSpPr/>
          <p:nvPr/>
        </p:nvSpPr>
        <p:spPr>
          <a:xfrm>
            <a:off x="3886200" y="3307081"/>
            <a:ext cx="914400" cy="4571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876800" y="2996625"/>
            <a:ext cx="410690" cy="584775"/>
          </a:xfrm>
          <a:prstGeom prst="rect">
            <a:avLst/>
          </a:prstGeom>
          <a:noFill/>
        </p:spPr>
        <p:txBody>
          <a:bodyPr wrap="none" rtlCol="0">
            <a:spAutoFit/>
          </a:bodyPr>
          <a:lstStyle/>
          <a:p>
            <a:r>
              <a:rPr lang="en-US" sz="3200" dirty="0" smtClean="0"/>
              <a:t>=</a:t>
            </a:r>
            <a:endParaRPr lang="en-US" sz="3200" dirty="0"/>
          </a:p>
        </p:txBody>
      </p:sp>
      <p:sp>
        <p:nvSpPr>
          <p:cNvPr id="13" name="TextBox 12"/>
          <p:cNvSpPr txBox="1"/>
          <p:nvPr/>
        </p:nvSpPr>
        <p:spPr>
          <a:xfrm>
            <a:off x="5410200" y="2996625"/>
            <a:ext cx="955711" cy="584775"/>
          </a:xfrm>
          <a:prstGeom prst="rect">
            <a:avLst/>
          </a:prstGeom>
          <a:noFill/>
        </p:spPr>
        <p:txBody>
          <a:bodyPr wrap="none" rtlCol="0">
            <a:spAutoFit/>
          </a:bodyPr>
          <a:lstStyle/>
          <a:p>
            <a:r>
              <a:rPr lang="en-US" sz="3200" dirty="0" smtClean="0"/>
              <a:t>0.98</a:t>
            </a:r>
            <a:endParaRPr lang="en-US" sz="3200" dirty="0"/>
          </a:p>
        </p:txBody>
      </p:sp>
    </p:spTree>
    <p:extLst>
      <p:ext uri="{BB962C8B-B14F-4D97-AF65-F5344CB8AC3E}">
        <p14:creationId xmlns:p14="http://schemas.microsoft.com/office/powerpoint/2010/main" val="892494439"/>
      </p:ext>
    </p:extLst>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9" grpId="0"/>
      <p:bldP spid="10" grpId="0"/>
      <p:bldP spid="11" grpId="0" animBg="1"/>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5400" kern="0" dirty="0">
                <a:solidFill>
                  <a:srgbClr val="FF0000"/>
                </a:solidFill>
                <a:latin typeface="Constantia" panose="02030602050306030303" pitchFamily="18" charset="0"/>
              </a:rPr>
              <a:t> Inferential statistics</a:t>
            </a:r>
            <a:endParaRPr lang="en-US" dirty="0">
              <a:solidFill>
                <a:srgbClr val="FF0000"/>
              </a:solidFill>
            </a:endParaRPr>
          </a:p>
        </p:txBody>
      </p:sp>
      <p:sp>
        <p:nvSpPr>
          <p:cNvPr id="3" name="Content Placeholder 2"/>
          <p:cNvSpPr>
            <a:spLocks noGrp="1"/>
          </p:cNvSpPr>
          <p:nvPr>
            <p:ph idx="1"/>
          </p:nvPr>
        </p:nvSpPr>
        <p:spPr/>
        <p:txBody>
          <a:bodyPr>
            <a:normAutofit/>
          </a:bodyPr>
          <a:lstStyle/>
          <a:p>
            <a:pPr>
              <a:lnSpc>
                <a:spcPct val="100000"/>
              </a:lnSpc>
              <a:spcBef>
                <a:spcPct val="0"/>
              </a:spcBef>
              <a:buFontTx/>
              <a:buNone/>
            </a:pPr>
            <a:r>
              <a:rPr kumimoji="1" lang="en-US" altLang="en-US" sz="4000" i="1" dirty="0">
                <a:latin typeface="Constantia" panose="02030602050306030303" pitchFamily="18" charset="0"/>
              </a:rPr>
              <a:t>BY</a:t>
            </a:r>
          </a:p>
          <a:p>
            <a:pPr>
              <a:lnSpc>
                <a:spcPct val="100000"/>
              </a:lnSpc>
              <a:spcBef>
                <a:spcPct val="0"/>
              </a:spcBef>
              <a:buFontTx/>
              <a:buNone/>
            </a:pPr>
            <a:r>
              <a:rPr kumimoji="1" lang="en-US" altLang="en-US" sz="4000" i="1" dirty="0">
                <a:latin typeface="Constantia" panose="02030602050306030303" pitchFamily="18" charset="0"/>
              </a:rPr>
              <a:t>DR ABDUL RAUF</a:t>
            </a:r>
          </a:p>
          <a:p>
            <a:pPr>
              <a:lnSpc>
                <a:spcPct val="100000"/>
              </a:lnSpc>
              <a:spcBef>
                <a:spcPct val="0"/>
              </a:spcBef>
              <a:buFontTx/>
              <a:buNone/>
            </a:pPr>
            <a:r>
              <a:rPr kumimoji="1" lang="en-US" altLang="en-US" sz="4000" i="1" dirty="0">
                <a:latin typeface="Constantia" panose="02030602050306030303" pitchFamily="18" charset="0"/>
              </a:rPr>
              <a:t>ASSOCIATE PROFESSOR/HOD</a:t>
            </a:r>
          </a:p>
          <a:p>
            <a:pPr>
              <a:lnSpc>
                <a:spcPct val="100000"/>
              </a:lnSpc>
              <a:spcBef>
                <a:spcPct val="0"/>
              </a:spcBef>
              <a:buFontTx/>
              <a:buNone/>
            </a:pPr>
            <a:r>
              <a:rPr kumimoji="1" lang="en-US" altLang="en-US" sz="4000" i="1" dirty="0">
                <a:latin typeface="Constantia" panose="02030602050306030303" pitchFamily="18" charset="0"/>
              </a:rPr>
              <a:t>COMMUNITY MEDICINE</a:t>
            </a:r>
          </a:p>
          <a:p>
            <a:endParaRPr lang="en-US" sz="4000" dirty="0"/>
          </a:p>
        </p:txBody>
      </p:sp>
    </p:spTree>
    <p:extLst>
      <p:ext uri="{BB962C8B-B14F-4D97-AF65-F5344CB8AC3E}">
        <p14:creationId xmlns:p14="http://schemas.microsoft.com/office/powerpoint/2010/main" val="2803986016"/>
      </p:ext>
    </p:extLst>
  </p:cSld>
  <p:clrMapOvr>
    <a:masterClrMapping/>
  </p:clrMapOvr>
  <p:transition>
    <p:pull dir="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Standard Error of the Mean </a:t>
            </a:r>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r>
              <a:rPr lang="en-US" dirty="0" smtClean="0"/>
              <a:t>(</a:t>
            </a:r>
            <a:r>
              <a:rPr lang="en-US" dirty="0"/>
              <a:t>more than 4 times SE)</a:t>
            </a:r>
          </a:p>
        </p:txBody>
      </p:sp>
      <p:sp>
        <p:nvSpPr>
          <p:cNvPr id="4" name="TextBox 3"/>
          <p:cNvSpPr txBox="1"/>
          <p:nvPr/>
        </p:nvSpPr>
        <p:spPr>
          <a:xfrm>
            <a:off x="990600" y="2209800"/>
            <a:ext cx="1322798" cy="584775"/>
          </a:xfrm>
          <a:prstGeom prst="rect">
            <a:avLst/>
          </a:prstGeom>
          <a:noFill/>
        </p:spPr>
        <p:txBody>
          <a:bodyPr wrap="none" rtlCol="0">
            <a:spAutoFit/>
          </a:bodyPr>
          <a:lstStyle/>
          <a:p>
            <a:r>
              <a:rPr lang="en-US" sz="3200" dirty="0"/>
              <a:t>M – m</a:t>
            </a:r>
          </a:p>
        </p:txBody>
      </p:sp>
      <p:sp>
        <p:nvSpPr>
          <p:cNvPr id="5" name="TextBox 4"/>
          <p:cNvSpPr txBox="1"/>
          <p:nvPr/>
        </p:nvSpPr>
        <p:spPr>
          <a:xfrm>
            <a:off x="1066800" y="2971800"/>
            <a:ext cx="997389" cy="584775"/>
          </a:xfrm>
          <a:prstGeom prst="rect">
            <a:avLst/>
          </a:prstGeom>
          <a:noFill/>
        </p:spPr>
        <p:txBody>
          <a:bodyPr wrap="none" rtlCol="0">
            <a:spAutoFit/>
          </a:bodyPr>
          <a:lstStyle/>
          <a:p>
            <a:r>
              <a:rPr lang="en-US" sz="3200" dirty="0"/>
              <a:t>SE </a:t>
            </a:r>
            <a:r>
              <a:rPr lang="en-US" sz="3200" dirty="0" smtClean="0"/>
              <a:t>X</a:t>
            </a:r>
            <a:r>
              <a:rPr lang="en-US" sz="3200" dirty="0" smtClean="0">
                <a:latin typeface="Arial" panose="020B0604020202020204" pitchFamily="34" charset="0"/>
                <a:cs typeface="Arial" panose="020B0604020202020204" pitchFamily="34" charset="0"/>
              </a:rPr>
              <a:t>͞</a:t>
            </a:r>
            <a:endParaRPr lang="en-US" sz="3200" dirty="0"/>
          </a:p>
        </p:txBody>
      </p:sp>
      <p:sp>
        <p:nvSpPr>
          <p:cNvPr id="6" name="TextBox 5"/>
          <p:cNvSpPr txBox="1"/>
          <p:nvPr/>
        </p:nvSpPr>
        <p:spPr>
          <a:xfrm>
            <a:off x="3629203" y="2209800"/>
            <a:ext cx="1671804" cy="584775"/>
          </a:xfrm>
          <a:prstGeom prst="rect">
            <a:avLst/>
          </a:prstGeom>
          <a:noFill/>
        </p:spPr>
        <p:txBody>
          <a:bodyPr wrap="none" rtlCol="0">
            <a:spAutoFit/>
          </a:bodyPr>
          <a:lstStyle/>
          <a:p>
            <a:r>
              <a:rPr lang="en-US" sz="3200" dirty="0"/>
              <a:t>154 – 150</a:t>
            </a:r>
          </a:p>
        </p:txBody>
      </p:sp>
      <p:sp>
        <p:nvSpPr>
          <p:cNvPr id="7" name="TextBox 6"/>
          <p:cNvSpPr txBox="1"/>
          <p:nvPr/>
        </p:nvSpPr>
        <p:spPr>
          <a:xfrm>
            <a:off x="3876720" y="3048000"/>
            <a:ext cx="955711" cy="584775"/>
          </a:xfrm>
          <a:prstGeom prst="rect">
            <a:avLst/>
          </a:prstGeom>
          <a:noFill/>
        </p:spPr>
        <p:txBody>
          <a:bodyPr wrap="none" rtlCol="0">
            <a:spAutoFit/>
          </a:bodyPr>
          <a:lstStyle/>
          <a:p>
            <a:r>
              <a:rPr lang="en-US" sz="3200" dirty="0"/>
              <a:t>0.98</a:t>
            </a:r>
          </a:p>
        </p:txBody>
      </p:sp>
      <p:sp>
        <p:nvSpPr>
          <p:cNvPr id="8" name="TextBox 7"/>
          <p:cNvSpPr txBox="1"/>
          <p:nvPr/>
        </p:nvSpPr>
        <p:spPr>
          <a:xfrm>
            <a:off x="6477000" y="2209800"/>
            <a:ext cx="402674" cy="584775"/>
          </a:xfrm>
          <a:prstGeom prst="rect">
            <a:avLst/>
          </a:prstGeom>
          <a:noFill/>
        </p:spPr>
        <p:txBody>
          <a:bodyPr wrap="none" rtlCol="0">
            <a:spAutoFit/>
          </a:bodyPr>
          <a:lstStyle/>
          <a:p>
            <a:r>
              <a:rPr lang="en-US" sz="3200" dirty="0"/>
              <a:t>4</a:t>
            </a:r>
          </a:p>
        </p:txBody>
      </p:sp>
      <p:sp>
        <p:nvSpPr>
          <p:cNvPr id="10" name="TextBox 9"/>
          <p:cNvSpPr txBox="1"/>
          <p:nvPr/>
        </p:nvSpPr>
        <p:spPr>
          <a:xfrm>
            <a:off x="6324600" y="3072825"/>
            <a:ext cx="955711" cy="584775"/>
          </a:xfrm>
          <a:prstGeom prst="rect">
            <a:avLst/>
          </a:prstGeom>
          <a:noFill/>
        </p:spPr>
        <p:txBody>
          <a:bodyPr wrap="none" rtlCol="0">
            <a:spAutoFit/>
          </a:bodyPr>
          <a:lstStyle/>
          <a:p>
            <a:r>
              <a:rPr lang="en-US" sz="3200" dirty="0"/>
              <a:t>0.98</a:t>
            </a:r>
          </a:p>
        </p:txBody>
      </p:sp>
      <p:sp>
        <p:nvSpPr>
          <p:cNvPr id="11" name="TextBox 10"/>
          <p:cNvSpPr txBox="1"/>
          <p:nvPr/>
        </p:nvSpPr>
        <p:spPr>
          <a:xfrm>
            <a:off x="3505200" y="4038600"/>
            <a:ext cx="1277914" cy="584775"/>
          </a:xfrm>
          <a:prstGeom prst="rect">
            <a:avLst/>
          </a:prstGeom>
          <a:noFill/>
        </p:spPr>
        <p:txBody>
          <a:bodyPr wrap="none" rtlCol="0">
            <a:spAutoFit/>
          </a:bodyPr>
          <a:lstStyle/>
          <a:p>
            <a:r>
              <a:rPr lang="en-US" sz="3200" dirty="0"/>
              <a:t>= 4.08</a:t>
            </a:r>
          </a:p>
        </p:txBody>
      </p:sp>
      <p:sp>
        <p:nvSpPr>
          <p:cNvPr id="12" name="Rectangle 11"/>
          <p:cNvSpPr/>
          <p:nvPr/>
        </p:nvSpPr>
        <p:spPr>
          <a:xfrm>
            <a:off x="1066800" y="2895600"/>
            <a:ext cx="1246598" cy="4571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629203" y="2895600"/>
            <a:ext cx="1628597" cy="4571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172200" y="2895600"/>
            <a:ext cx="914400" cy="4571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789710" y="2590800"/>
            <a:ext cx="410690" cy="584775"/>
          </a:xfrm>
          <a:prstGeom prst="rect">
            <a:avLst/>
          </a:prstGeom>
          <a:noFill/>
        </p:spPr>
        <p:txBody>
          <a:bodyPr wrap="none" rtlCol="0">
            <a:spAutoFit/>
          </a:bodyPr>
          <a:lstStyle/>
          <a:p>
            <a:r>
              <a:rPr lang="en-US" sz="3200" dirty="0" smtClean="0"/>
              <a:t>=</a:t>
            </a:r>
            <a:endParaRPr lang="en-US" sz="3200" dirty="0"/>
          </a:p>
        </p:txBody>
      </p:sp>
      <p:sp>
        <p:nvSpPr>
          <p:cNvPr id="16" name="TextBox 15"/>
          <p:cNvSpPr txBox="1"/>
          <p:nvPr/>
        </p:nvSpPr>
        <p:spPr>
          <a:xfrm>
            <a:off x="5479896" y="2590800"/>
            <a:ext cx="410690" cy="584775"/>
          </a:xfrm>
          <a:prstGeom prst="rect">
            <a:avLst/>
          </a:prstGeom>
          <a:noFill/>
        </p:spPr>
        <p:txBody>
          <a:bodyPr wrap="none" rtlCol="0">
            <a:spAutoFit/>
          </a:bodyPr>
          <a:lstStyle/>
          <a:p>
            <a:r>
              <a:rPr lang="en-US" sz="3200" dirty="0" smtClean="0"/>
              <a:t>=</a:t>
            </a:r>
            <a:endParaRPr lang="en-US" sz="3200" dirty="0"/>
          </a:p>
        </p:txBody>
      </p:sp>
    </p:spTree>
    <p:extLst>
      <p:ext uri="{BB962C8B-B14F-4D97-AF65-F5344CB8AC3E}">
        <p14:creationId xmlns:p14="http://schemas.microsoft.com/office/powerpoint/2010/main" val="3381246020"/>
      </p:ext>
    </p:extLst>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10" grpId="0"/>
      <p:bldP spid="11" grpId="0"/>
      <p:bldP spid="12" grpId="0" animBg="1"/>
      <p:bldP spid="13" grpId="0" animBg="1"/>
      <p:bldP spid="14" grpId="0" animBg="1"/>
      <p:bldP spid="15" grpId="0"/>
      <p:bldP spid="1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Standard Error of the Mean </a:t>
            </a:r>
          </a:p>
        </p:txBody>
      </p:sp>
      <p:sp>
        <p:nvSpPr>
          <p:cNvPr id="3" name="Content Placeholder 2"/>
          <p:cNvSpPr>
            <a:spLocks noGrp="1"/>
          </p:cNvSpPr>
          <p:nvPr>
            <p:ph idx="1"/>
          </p:nvPr>
        </p:nvSpPr>
        <p:spPr/>
        <p:txBody>
          <a:bodyPr>
            <a:normAutofit/>
          </a:bodyPr>
          <a:lstStyle/>
          <a:p>
            <a:pPr algn="just"/>
            <a:r>
              <a:rPr lang="en-US" sz="3600" dirty="0" smtClean="0"/>
              <a:t>The </a:t>
            </a:r>
            <a:r>
              <a:rPr lang="en-US" sz="3600" dirty="0"/>
              <a:t>sample of </a:t>
            </a:r>
            <a:r>
              <a:rPr lang="en-US" sz="3600" dirty="0">
                <a:solidFill>
                  <a:srgbClr val="FF0000"/>
                </a:solidFill>
              </a:rPr>
              <a:t>50</a:t>
            </a:r>
            <a:r>
              <a:rPr lang="en-US" sz="3600" dirty="0"/>
              <a:t> boys is not drawn from the </a:t>
            </a:r>
            <a:r>
              <a:rPr lang="en-US" sz="3600" dirty="0" smtClean="0"/>
              <a:t>population </a:t>
            </a:r>
            <a:r>
              <a:rPr lang="en-US" sz="3600" dirty="0"/>
              <a:t>with a mean of </a:t>
            </a:r>
            <a:r>
              <a:rPr lang="en-US" sz="3600" dirty="0">
                <a:solidFill>
                  <a:srgbClr val="FF0000"/>
                </a:solidFill>
              </a:rPr>
              <a:t>154 cm </a:t>
            </a:r>
            <a:r>
              <a:rPr lang="en-US" sz="3600" dirty="0"/>
              <a:t>because, the latter is much higher than the upper </a:t>
            </a:r>
            <a:r>
              <a:rPr lang="en-US" sz="3600" dirty="0">
                <a:solidFill>
                  <a:srgbClr val="FF0000"/>
                </a:solidFill>
              </a:rPr>
              <a:t>95 percent</a:t>
            </a:r>
            <a:r>
              <a:rPr lang="en-US" sz="3600" dirty="0"/>
              <a:t>  confidence limit of</a:t>
            </a:r>
            <a:r>
              <a:rPr lang="en-US" sz="3600" dirty="0">
                <a:solidFill>
                  <a:srgbClr val="FF0000"/>
                </a:solidFill>
              </a:rPr>
              <a:t> 151.96</a:t>
            </a:r>
            <a:r>
              <a:rPr lang="en-US" sz="3600" dirty="0"/>
              <a:t> and is more than 4 SE away from the sample mean.</a:t>
            </a:r>
          </a:p>
        </p:txBody>
      </p:sp>
    </p:spTree>
    <p:extLst>
      <p:ext uri="{BB962C8B-B14F-4D97-AF65-F5344CB8AC3E}">
        <p14:creationId xmlns:p14="http://schemas.microsoft.com/office/powerpoint/2010/main" val="3443093222"/>
      </p:ext>
    </p:extLst>
  </p:cSld>
  <p:clrMapOvr>
    <a:masterClrMapping/>
  </p:clrMapOvr>
  <p:transition>
    <p:pull dir="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Standard Error of the Mean </a:t>
            </a:r>
          </a:p>
        </p:txBody>
      </p:sp>
      <p:sp>
        <p:nvSpPr>
          <p:cNvPr id="3" name="Content Placeholder 2"/>
          <p:cNvSpPr>
            <a:spLocks noGrp="1"/>
          </p:cNvSpPr>
          <p:nvPr>
            <p:ph idx="1"/>
          </p:nvPr>
        </p:nvSpPr>
        <p:spPr/>
        <p:txBody>
          <a:bodyPr>
            <a:normAutofit/>
          </a:bodyPr>
          <a:lstStyle/>
          <a:p>
            <a:pPr algn="just"/>
            <a:r>
              <a:rPr lang="en-US" sz="3600" dirty="0"/>
              <a:t>In order to test the probability that the sample mean 150 could come from a universe with population mean 154, </a:t>
            </a:r>
            <a:endParaRPr lang="en-US" sz="3600" dirty="0" smtClean="0"/>
          </a:p>
          <a:p>
            <a:pPr algn="just"/>
            <a:r>
              <a:rPr lang="en-US" sz="3600" dirty="0"/>
              <a:t>L</a:t>
            </a:r>
            <a:r>
              <a:rPr lang="en-US" sz="3600" dirty="0" smtClean="0"/>
              <a:t>et </a:t>
            </a:r>
            <a:r>
              <a:rPr lang="en-US" sz="3600" dirty="0"/>
              <a:t>us find the difference between these two means in terms of the standard error</a:t>
            </a:r>
          </a:p>
        </p:txBody>
      </p:sp>
    </p:spTree>
    <p:extLst>
      <p:ext uri="{BB962C8B-B14F-4D97-AF65-F5344CB8AC3E}">
        <p14:creationId xmlns:p14="http://schemas.microsoft.com/office/powerpoint/2010/main" val="2818352561"/>
      </p:ext>
    </p:extLst>
  </p:cSld>
  <p:clrMapOvr>
    <a:masterClrMapping/>
  </p:clrMapOvr>
  <p:transition>
    <p:pull dir="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Standard Error of the Mean </a:t>
            </a:r>
          </a:p>
        </p:txBody>
      </p:sp>
      <p:sp>
        <p:nvSpPr>
          <p:cNvPr id="3" name="Content Placeholder 2"/>
          <p:cNvSpPr>
            <a:spLocks noGrp="1"/>
          </p:cNvSpPr>
          <p:nvPr>
            <p:ph idx="1"/>
          </p:nvPr>
        </p:nvSpPr>
        <p:spPr/>
        <p:txBody>
          <a:bodyPr>
            <a:normAutofit/>
          </a:bodyPr>
          <a:lstStyle/>
          <a:p>
            <a:pPr algn="just"/>
            <a:r>
              <a:rPr lang="en-US" sz="3600" dirty="0"/>
              <a:t>It can be seen from </a:t>
            </a:r>
            <a:r>
              <a:rPr lang="en-US" sz="3600" dirty="0" smtClean="0"/>
              <a:t>table </a:t>
            </a:r>
            <a:r>
              <a:rPr lang="en-US" sz="3600" dirty="0"/>
              <a:t>that the possibility of a value beyond + 3 SE is 0.0013 or 0.13 percent. The possibility of a value beyond + 4 SE is, in fact, 0.0003 or 0.03 percent</a:t>
            </a:r>
          </a:p>
        </p:txBody>
      </p:sp>
    </p:spTree>
    <p:extLst>
      <p:ext uri="{BB962C8B-B14F-4D97-AF65-F5344CB8AC3E}">
        <p14:creationId xmlns:p14="http://schemas.microsoft.com/office/powerpoint/2010/main" val="158995653"/>
      </p:ext>
    </p:extLst>
  </p:cSld>
  <p:clrMapOvr>
    <a:masterClrMapping/>
  </p:clrMapOvr>
  <p:transition>
    <p:pull dir="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Standard Error of the Mean </a:t>
            </a:r>
          </a:p>
        </p:txBody>
      </p:sp>
      <p:sp>
        <p:nvSpPr>
          <p:cNvPr id="3" name="Content Placeholder 2"/>
          <p:cNvSpPr>
            <a:spLocks noGrp="1"/>
          </p:cNvSpPr>
          <p:nvPr>
            <p:ph idx="1"/>
          </p:nvPr>
        </p:nvSpPr>
        <p:spPr/>
        <p:txBody>
          <a:bodyPr>
            <a:noAutofit/>
          </a:bodyPr>
          <a:lstStyle/>
          <a:p>
            <a:pPr algn="just"/>
            <a:r>
              <a:rPr lang="en-US" sz="3600" dirty="0"/>
              <a:t>The specified value of 154 cm in the present example is placed at + 4.08 SE and would be slightly less than 0.03 percent. (It may be mentioned that a value of mean + 1 SD refers to a value 1 SD away to the right, while a value of mean –1 SD refers to a value 1 SD away towards the left).</a:t>
            </a:r>
          </a:p>
        </p:txBody>
      </p:sp>
    </p:spTree>
    <p:extLst>
      <p:ext uri="{BB962C8B-B14F-4D97-AF65-F5344CB8AC3E}">
        <p14:creationId xmlns:p14="http://schemas.microsoft.com/office/powerpoint/2010/main" val="4095655496"/>
      </p:ext>
    </p:extLst>
  </p:cSld>
  <p:clrMapOvr>
    <a:masterClrMapping/>
  </p:clrMapOvr>
  <p:transition>
    <p:pull dir="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mn-lt"/>
              </a:rPr>
              <a:t>Standard Error of the Difference between Two Means </a:t>
            </a:r>
          </a:p>
        </p:txBody>
      </p:sp>
      <p:sp>
        <p:nvSpPr>
          <p:cNvPr id="3" name="Content Placeholder 2"/>
          <p:cNvSpPr>
            <a:spLocks noGrp="1"/>
          </p:cNvSpPr>
          <p:nvPr>
            <p:ph idx="1"/>
          </p:nvPr>
        </p:nvSpPr>
        <p:spPr/>
        <p:txBody>
          <a:bodyPr>
            <a:normAutofit/>
          </a:bodyPr>
          <a:lstStyle/>
          <a:p>
            <a:pPr algn="just"/>
            <a:r>
              <a:rPr lang="en-US" sz="3600" dirty="0"/>
              <a:t>This measures the likelihood of chance difference between two samples means. If the observed difference (m1 — m2) is more than twice the SE of difference between means, it is significant at 95 percent  confidence limits.</a:t>
            </a:r>
          </a:p>
        </p:txBody>
      </p:sp>
    </p:spTree>
    <p:extLst>
      <p:ext uri="{BB962C8B-B14F-4D97-AF65-F5344CB8AC3E}">
        <p14:creationId xmlns:p14="http://schemas.microsoft.com/office/powerpoint/2010/main" val="1849885347"/>
      </p:ext>
    </p:extLst>
  </p:cSld>
  <p:clrMapOvr>
    <a:masterClrMapping/>
  </p:clrMapOvr>
  <p:transition>
    <p:pull dir="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mn-lt"/>
              </a:rPr>
              <a:t>Standard Error of the Difference between Two Means </a:t>
            </a:r>
          </a:p>
        </p:txBody>
      </p:sp>
      <p:sp>
        <p:nvSpPr>
          <p:cNvPr id="3" name="Content Placeholder 2"/>
          <p:cNvSpPr>
            <a:spLocks noGrp="1"/>
          </p:cNvSpPr>
          <p:nvPr>
            <p:ph idx="1"/>
          </p:nvPr>
        </p:nvSpPr>
        <p:spPr/>
        <p:txBody>
          <a:bodyPr>
            <a:normAutofit/>
          </a:bodyPr>
          <a:lstStyle/>
          <a:p>
            <a:pPr algn="just"/>
            <a:r>
              <a:rPr lang="en-US" sz="3600" dirty="0"/>
              <a:t>Mathematically, it is the root of the sum of the squares of the two SEs for the two sample means. </a:t>
            </a:r>
            <a:endParaRPr lang="en-US" sz="3600" dirty="0" smtClean="0"/>
          </a:p>
          <a:p>
            <a:pPr algn="just"/>
            <a:r>
              <a:rPr lang="en-US" sz="3600" dirty="0" smtClean="0"/>
              <a:t>The </a:t>
            </a:r>
            <a:r>
              <a:rPr lang="en-US" sz="3600" dirty="0"/>
              <a:t>SE of difference between means is</a:t>
            </a:r>
            <a:r>
              <a:rPr lang="en-US" sz="3600" dirty="0" smtClean="0"/>
              <a:t>:</a:t>
            </a:r>
          </a:p>
          <a:p>
            <a:pPr marL="0" indent="0" algn="just">
              <a:buNone/>
            </a:pPr>
            <a:endParaRPr lang="en-US" sz="3600" dirty="0"/>
          </a:p>
          <a:p>
            <a:pPr algn="just"/>
            <a:endParaRPr lang="en-US" sz="3600" dirty="0"/>
          </a:p>
        </p:txBody>
      </p:sp>
      <p:sp>
        <p:nvSpPr>
          <p:cNvPr id="4" name="TextBox 3"/>
          <p:cNvSpPr txBox="1"/>
          <p:nvPr/>
        </p:nvSpPr>
        <p:spPr>
          <a:xfrm>
            <a:off x="1143000" y="4800600"/>
            <a:ext cx="1800493" cy="1292662"/>
          </a:xfrm>
          <a:prstGeom prst="rect">
            <a:avLst/>
          </a:prstGeom>
          <a:noFill/>
        </p:spPr>
        <p:txBody>
          <a:bodyPr wrap="none" rtlCol="0">
            <a:spAutoFit/>
          </a:bodyPr>
          <a:lstStyle/>
          <a:p>
            <a:r>
              <a:rPr lang="en-US" sz="6000" dirty="0">
                <a:cs typeface="Arial" panose="020B0604020202020204" pitchFamily="34" charset="0"/>
              </a:rPr>
              <a:t>√</a:t>
            </a:r>
            <a:r>
              <a:rPr lang="en-US" sz="3600" dirty="0"/>
              <a:t>(SE1)</a:t>
            </a:r>
            <a:r>
              <a:rPr lang="en-US" sz="3600" dirty="0">
                <a:cs typeface="Arial" panose="020B0604020202020204" pitchFamily="34" charset="0"/>
              </a:rPr>
              <a:t>²</a:t>
            </a:r>
            <a:endParaRPr lang="en-US" sz="3600" dirty="0"/>
          </a:p>
          <a:p>
            <a:endParaRPr lang="en-US" dirty="0"/>
          </a:p>
        </p:txBody>
      </p:sp>
      <p:sp>
        <p:nvSpPr>
          <p:cNvPr id="5" name="TextBox 4"/>
          <p:cNvSpPr txBox="1"/>
          <p:nvPr/>
        </p:nvSpPr>
        <p:spPr>
          <a:xfrm>
            <a:off x="2895600" y="5029200"/>
            <a:ext cx="439544" cy="1200329"/>
          </a:xfrm>
          <a:prstGeom prst="rect">
            <a:avLst/>
          </a:prstGeom>
          <a:noFill/>
        </p:spPr>
        <p:txBody>
          <a:bodyPr wrap="none" rtlCol="0">
            <a:spAutoFit/>
          </a:bodyPr>
          <a:lstStyle/>
          <a:p>
            <a:r>
              <a:rPr lang="en-US" sz="3600" dirty="0" smtClean="0"/>
              <a:t>+</a:t>
            </a:r>
            <a:endParaRPr lang="en-US" sz="3600" dirty="0"/>
          </a:p>
          <a:p>
            <a:endParaRPr lang="en-US" sz="3600" dirty="0"/>
          </a:p>
        </p:txBody>
      </p:sp>
      <p:sp>
        <p:nvSpPr>
          <p:cNvPr id="7" name="TextBox 6"/>
          <p:cNvSpPr txBox="1"/>
          <p:nvPr/>
        </p:nvSpPr>
        <p:spPr>
          <a:xfrm>
            <a:off x="3200400" y="5068669"/>
            <a:ext cx="1418978" cy="646331"/>
          </a:xfrm>
          <a:prstGeom prst="rect">
            <a:avLst/>
          </a:prstGeom>
          <a:noFill/>
        </p:spPr>
        <p:txBody>
          <a:bodyPr wrap="none" rtlCol="0">
            <a:spAutoFit/>
          </a:bodyPr>
          <a:lstStyle/>
          <a:p>
            <a:r>
              <a:rPr lang="en-US" sz="3600" dirty="0"/>
              <a:t>(</a:t>
            </a:r>
            <a:r>
              <a:rPr lang="en-US" sz="3600" dirty="0" smtClean="0"/>
              <a:t>SE2)</a:t>
            </a:r>
            <a:r>
              <a:rPr lang="en-US" sz="3600" dirty="0" smtClean="0">
                <a:cs typeface="Arial" panose="020B0604020202020204" pitchFamily="34" charset="0"/>
              </a:rPr>
              <a:t>²</a:t>
            </a:r>
            <a:endParaRPr lang="en-US" sz="3600" dirty="0"/>
          </a:p>
        </p:txBody>
      </p:sp>
      <p:sp>
        <p:nvSpPr>
          <p:cNvPr id="8" name="Rectangle 7"/>
          <p:cNvSpPr/>
          <p:nvPr/>
        </p:nvSpPr>
        <p:spPr>
          <a:xfrm>
            <a:off x="1676400" y="4907281"/>
            <a:ext cx="289560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3414294"/>
      </p:ext>
    </p:extLst>
  </p:cSld>
  <p:clrMapOvr>
    <a:masterClrMapping/>
  </p:clrMapOvr>
  <p:transition>
    <p:pull dir="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mn-lt"/>
              </a:rPr>
              <a:t>Standard Error of the Difference between Two Means </a:t>
            </a:r>
          </a:p>
        </p:txBody>
      </p:sp>
      <p:sp>
        <p:nvSpPr>
          <p:cNvPr id="3" name="Content Placeholder 2"/>
          <p:cNvSpPr>
            <a:spLocks noGrp="1"/>
          </p:cNvSpPr>
          <p:nvPr>
            <p:ph idx="1"/>
          </p:nvPr>
        </p:nvSpPr>
        <p:spPr/>
        <p:txBody>
          <a:bodyPr>
            <a:normAutofit/>
          </a:bodyPr>
          <a:lstStyle/>
          <a:p>
            <a:pPr algn="just"/>
            <a:r>
              <a:rPr lang="en-US" sz="3600" dirty="0">
                <a:solidFill>
                  <a:srgbClr val="FF0000"/>
                </a:solidFill>
              </a:rPr>
              <a:t>Example</a:t>
            </a:r>
            <a:r>
              <a:rPr lang="en-US" sz="3600" dirty="0"/>
              <a:t> : In a study on growth of children, one group of </a:t>
            </a:r>
            <a:r>
              <a:rPr lang="en-US" sz="3600" u="sng" dirty="0">
                <a:effectLst>
                  <a:outerShdw blurRad="38100" dist="38100" dir="2700000" algn="tl">
                    <a:srgbClr val="000000">
                      <a:alpha val="43137"/>
                    </a:srgbClr>
                  </a:outerShdw>
                </a:effectLst>
              </a:rPr>
              <a:t>50</a:t>
            </a:r>
            <a:r>
              <a:rPr lang="en-US" sz="3600" dirty="0"/>
              <a:t> children had mean height </a:t>
            </a:r>
            <a:r>
              <a:rPr lang="en-US" sz="3600" b="1" dirty="0">
                <a:solidFill>
                  <a:srgbClr val="00B0F0"/>
                </a:solidFill>
              </a:rPr>
              <a:t>59</a:t>
            </a:r>
            <a:r>
              <a:rPr lang="en-US" sz="3600" dirty="0"/>
              <a:t> cm and </a:t>
            </a:r>
            <a:r>
              <a:rPr lang="en-US" sz="3600" dirty="0" smtClean="0"/>
              <a:t>SD</a:t>
            </a:r>
            <a:r>
              <a:rPr lang="en-US" sz="3600" dirty="0"/>
              <a:t> </a:t>
            </a:r>
            <a:r>
              <a:rPr lang="en-US" sz="3600" dirty="0" smtClean="0"/>
              <a:t>2.4 </a:t>
            </a:r>
            <a:r>
              <a:rPr lang="en-US" sz="3600" dirty="0"/>
              <a:t>cm while another group of </a:t>
            </a:r>
            <a:r>
              <a:rPr lang="en-US" sz="3600" u="sng" dirty="0">
                <a:effectLst>
                  <a:outerShdw blurRad="38100" dist="38100" dir="2700000" algn="tl">
                    <a:srgbClr val="000000">
                      <a:alpha val="43137"/>
                    </a:srgbClr>
                  </a:outerShdw>
                </a:effectLst>
              </a:rPr>
              <a:t>75</a:t>
            </a:r>
            <a:r>
              <a:rPr lang="en-US" sz="3600" dirty="0"/>
              <a:t> children had mean height </a:t>
            </a:r>
            <a:r>
              <a:rPr lang="en-US" sz="3600" b="1" dirty="0">
                <a:solidFill>
                  <a:srgbClr val="00B0F0"/>
                </a:solidFill>
              </a:rPr>
              <a:t>61</a:t>
            </a:r>
            <a:r>
              <a:rPr lang="en-US" sz="3600" dirty="0"/>
              <a:t> cm and SD of 3.1 cm. </a:t>
            </a:r>
            <a:endParaRPr lang="en-US" sz="3600" dirty="0" smtClean="0"/>
          </a:p>
          <a:p>
            <a:pPr algn="just"/>
            <a:r>
              <a:rPr lang="en-US" sz="3600" dirty="0" smtClean="0"/>
              <a:t>Is </a:t>
            </a:r>
            <a:r>
              <a:rPr lang="en-US" sz="3600" dirty="0"/>
              <a:t>the difference between the two means statistically significant? </a:t>
            </a:r>
          </a:p>
        </p:txBody>
      </p:sp>
    </p:spTree>
    <p:extLst>
      <p:ext uri="{BB962C8B-B14F-4D97-AF65-F5344CB8AC3E}">
        <p14:creationId xmlns:p14="http://schemas.microsoft.com/office/powerpoint/2010/main" val="1700411539"/>
      </p:ext>
    </p:extLst>
  </p:cSld>
  <p:clrMapOvr>
    <a:masterClrMapping/>
  </p:clrMapOvr>
  <p:transition>
    <p:pull dir="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mn-lt"/>
              </a:rPr>
              <a:t>Standard Error of the Difference between Two Means </a:t>
            </a:r>
          </a:p>
        </p:txBody>
      </p:sp>
      <p:sp>
        <p:nvSpPr>
          <p:cNvPr id="3" name="Content Placeholder 2"/>
          <p:cNvSpPr>
            <a:spLocks noGrp="1"/>
          </p:cNvSpPr>
          <p:nvPr>
            <p:ph idx="1"/>
          </p:nvPr>
        </p:nvSpPr>
        <p:spPr/>
        <p:txBody>
          <a:bodyPr>
            <a:normAutofit fontScale="92500" lnSpcReduction="20000"/>
          </a:bodyPr>
          <a:lstStyle/>
          <a:p>
            <a:pPr marL="0" indent="0">
              <a:buNone/>
            </a:pPr>
            <a:r>
              <a:rPr lang="pt-BR" sz="4100" dirty="0" smtClean="0"/>
              <a:t>                                                            </a:t>
            </a:r>
          </a:p>
          <a:p>
            <a:pPr marL="0" indent="0">
              <a:buNone/>
            </a:pPr>
            <a:endParaRPr lang="pt-BR" sz="4100" dirty="0" smtClean="0"/>
          </a:p>
          <a:p>
            <a:endParaRPr lang="pt-BR" dirty="0"/>
          </a:p>
          <a:p>
            <a:endParaRPr lang="pt-BR" dirty="0" smtClean="0"/>
          </a:p>
          <a:p>
            <a:endParaRPr lang="pt-BR" dirty="0" smtClean="0"/>
          </a:p>
          <a:p>
            <a:endParaRPr lang="pt-BR" dirty="0"/>
          </a:p>
          <a:p>
            <a:endParaRPr lang="pt-BR" dirty="0" smtClean="0"/>
          </a:p>
          <a:p>
            <a:endParaRPr lang="pt-BR" dirty="0"/>
          </a:p>
          <a:p>
            <a:endParaRPr lang="pt-BR" dirty="0" smtClean="0"/>
          </a:p>
          <a:p>
            <a:pPr marL="0" indent="0">
              <a:buNone/>
            </a:pPr>
            <a:r>
              <a:rPr lang="pt-BR" dirty="0" smtClean="0"/>
              <a:t>                                                                                                                          </a:t>
            </a:r>
            <a:endParaRPr lang="pt-BR" dirty="0"/>
          </a:p>
          <a:p>
            <a:endParaRPr lang="pt-BR" dirty="0" smtClean="0"/>
          </a:p>
          <a:p>
            <a:endParaRPr lang="pt-BR" dirty="0"/>
          </a:p>
          <a:p>
            <a:endParaRPr lang="pt-BR" dirty="0" smtClean="0"/>
          </a:p>
          <a:p>
            <a:endParaRPr lang="pt-BR" dirty="0"/>
          </a:p>
          <a:p>
            <a:pPr marL="0" indent="0">
              <a:buNone/>
            </a:pPr>
            <a:endParaRPr lang="pt-BR" dirty="0" smtClean="0"/>
          </a:p>
          <a:p>
            <a:endParaRPr lang="pt-BR" dirty="0"/>
          </a:p>
          <a:p>
            <a:endParaRPr lang="pt-BR" dirty="0" smtClean="0"/>
          </a:p>
          <a:p>
            <a:endParaRPr lang="pt-BR" dirty="0"/>
          </a:p>
          <a:p>
            <a:endParaRPr lang="pt-BR" dirty="0" smtClean="0"/>
          </a:p>
          <a:p>
            <a:pPr marL="0" indent="0">
              <a:buNone/>
            </a:pPr>
            <a:endParaRPr lang="en-US" dirty="0"/>
          </a:p>
        </p:txBody>
      </p:sp>
      <p:sp>
        <p:nvSpPr>
          <p:cNvPr id="6" name="TextBox 5"/>
          <p:cNvSpPr txBox="1"/>
          <p:nvPr/>
        </p:nvSpPr>
        <p:spPr>
          <a:xfrm>
            <a:off x="2047750" y="2158425"/>
            <a:ext cx="1457450" cy="584775"/>
          </a:xfrm>
          <a:prstGeom prst="rect">
            <a:avLst/>
          </a:prstGeom>
          <a:noFill/>
        </p:spPr>
        <p:txBody>
          <a:bodyPr wrap="none" rtlCol="0">
            <a:spAutoFit/>
          </a:bodyPr>
          <a:lstStyle/>
          <a:p>
            <a:r>
              <a:rPr lang="en-US" sz="3200" dirty="0" smtClean="0">
                <a:cs typeface="Arial" panose="020B0604020202020204" pitchFamily="34" charset="0"/>
              </a:rPr>
              <a:t>√</a:t>
            </a:r>
            <a:r>
              <a:rPr lang="en-US" sz="3200" dirty="0" smtClean="0"/>
              <a:t>(SE1)</a:t>
            </a:r>
            <a:r>
              <a:rPr lang="en-US" sz="3200" dirty="0" smtClean="0">
                <a:cs typeface="Arial" panose="020B0604020202020204" pitchFamily="34" charset="0"/>
              </a:rPr>
              <a:t>²</a:t>
            </a:r>
            <a:endParaRPr lang="en-US" sz="3200" dirty="0"/>
          </a:p>
        </p:txBody>
      </p:sp>
      <p:sp>
        <p:nvSpPr>
          <p:cNvPr id="7" name="TextBox 6"/>
          <p:cNvSpPr txBox="1"/>
          <p:nvPr/>
        </p:nvSpPr>
        <p:spPr>
          <a:xfrm>
            <a:off x="3900480" y="2133600"/>
            <a:ext cx="1281120" cy="584775"/>
          </a:xfrm>
          <a:prstGeom prst="rect">
            <a:avLst/>
          </a:prstGeom>
          <a:noFill/>
        </p:spPr>
        <p:txBody>
          <a:bodyPr wrap="none" rtlCol="0">
            <a:spAutoFit/>
          </a:bodyPr>
          <a:lstStyle/>
          <a:p>
            <a:r>
              <a:rPr lang="en-US" sz="3200" dirty="0" smtClean="0"/>
              <a:t>(SE2)</a:t>
            </a:r>
            <a:r>
              <a:rPr lang="en-US" sz="3200" dirty="0" smtClean="0">
                <a:cs typeface="Arial" panose="020B0604020202020204" pitchFamily="34" charset="0"/>
              </a:rPr>
              <a:t>²</a:t>
            </a:r>
            <a:endParaRPr lang="en-US" sz="3200" dirty="0"/>
          </a:p>
        </p:txBody>
      </p:sp>
      <p:sp>
        <p:nvSpPr>
          <p:cNvPr id="8" name="TextBox 7"/>
          <p:cNvSpPr txBox="1"/>
          <p:nvPr/>
        </p:nvSpPr>
        <p:spPr>
          <a:xfrm>
            <a:off x="3475510" y="2158425"/>
            <a:ext cx="410690" cy="584775"/>
          </a:xfrm>
          <a:prstGeom prst="rect">
            <a:avLst/>
          </a:prstGeom>
          <a:noFill/>
        </p:spPr>
        <p:txBody>
          <a:bodyPr wrap="none" rtlCol="0">
            <a:spAutoFit/>
          </a:bodyPr>
          <a:lstStyle/>
          <a:p>
            <a:r>
              <a:rPr lang="en-US" sz="3200" dirty="0" smtClean="0"/>
              <a:t>+</a:t>
            </a:r>
            <a:endParaRPr lang="en-US" sz="3200" dirty="0"/>
          </a:p>
        </p:txBody>
      </p:sp>
      <p:sp>
        <p:nvSpPr>
          <p:cNvPr id="13" name="Rectangle 12"/>
          <p:cNvSpPr/>
          <p:nvPr/>
        </p:nvSpPr>
        <p:spPr>
          <a:xfrm>
            <a:off x="2362200" y="2133600"/>
            <a:ext cx="2438400" cy="4571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38200" y="3200400"/>
            <a:ext cx="960519" cy="584775"/>
          </a:xfrm>
          <a:prstGeom prst="rect">
            <a:avLst/>
          </a:prstGeom>
          <a:noFill/>
        </p:spPr>
        <p:txBody>
          <a:bodyPr wrap="none" rtlCol="0">
            <a:spAutoFit/>
          </a:bodyPr>
          <a:lstStyle/>
          <a:p>
            <a:r>
              <a:rPr lang="en-US" sz="3200" dirty="0" smtClean="0"/>
              <a:t>(S1)</a:t>
            </a:r>
            <a:r>
              <a:rPr lang="en-US" sz="3200" dirty="0" smtClean="0">
                <a:latin typeface="Arial" panose="020B0604020202020204" pitchFamily="34" charset="0"/>
                <a:cs typeface="Arial" panose="020B0604020202020204" pitchFamily="34" charset="0"/>
              </a:rPr>
              <a:t>²</a:t>
            </a:r>
            <a:endParaRPr lang="en-US" sz="3200" dirty="0"/>
          </a:p>
        </p:txBody>
      </p:sp>
      <p:sp>
        <p:nvSpPr>
          <p:cNvPr id="16" name="TextBox 15"/>
          <p:cNvSpPr txBox="1"/>
          <p:nvPr/>
        </p:nvSpPr>
        <p:spPr>
          <a:xfrm>
            <a:off x="2256310" y="3352800"/>
            <a:ext cx="410690" cy="584775"/>
          </a:xfrm>
          <a:prstGeom prst="rect">
            <a:avLst/>
          </a:prstGeom>
          <a:noFill/>
        </p:spPr>
        <p:txBody>
          <a:bodyPr wrap="none" rtlCol="0">
            <a:spAutoFit/>
          </a:bodyPr>
          <a:lstStyle/>
          <a:p>
            <a:r>
              <a:rPr lang="en-US" sz="3200" dirty="0" smtClean="0"/>
              <a:t>+</a:t>
            </a:r>
            <a:endParaRPr lang="en-US" sz="3200" dirty="0"/>
          </a:p>
        </p:txBody>
      </p:sp>
      <p:sp>
        <p:nvSpPr>
          <p:cNvPr id="17" name="TextBox 16"/>
          <p:cNvSpPr txBox="1"/>
          <p:nvPr/>
        </p:nvSpPr>
        <p:spPr>
          <a:xfrm>
            <a:off x="914400" y="3886200"/>
            <a:ext cx="777777" cy="584775"/>
          </a:xfrm>
          <a:prstGeom prst="rect">
            <a:avLst/>
          </a:prstGeom>
          <a:noFill/>
        </p:spPr>
        <p:txBody>
          <a:bodyPr wrap="none" rtlCol="0">
            <a:spAutoFit/>
          </a:bodyPr>
          <a:lstStyle/>
          <a:p>
            <a:r>
              <a:rPr lang="en-US" sz="3200" dirty="0" smtClean="0">
                <a:latin typeface="Arial" panose="020B0604020202020204" pitchFamily="34" charset="0"/>
                <a:cs typeface="Arial" panose="020B0604020202020204" pitchFamily="34" charset="0"/>
              </a:rPr>
              <a:t>√</a:t>
            </a:r>
            <a:r>
              <a:rPr lang="en-US" sz="3200" dirty="0" smtClean="0"/>
              <a:t>n1</a:t>
            </a:r>
            <a:endParaRPr lang="en-US" sz="3200" dirty="0"/>
          </a:p>
        </p:txBody>
      </p:sp>
      <p:sp>
        <p:nvSpPr>
          <p:cNvPr id="18" name="TextBox 17"/>
          <p:cNvSpPr txBox="1"/>
          <p:nvPr/>
        </p:nvSpPr>
        <p:spPr>
          <a:xfrm>
            <a:off x="2819400" y="3886200"/>
            <a:ext cx="848309" cy="584775"/>
          </a:xfrm>
          <a:prstGeom prst="rect">
            <a:avLst/>
          </a:prstGeom>
          <a:noFill/>
        </p:spPr>
        <p:txBody>
          <a:bodyPr wrap="none" rtlCol="0">
            <a:spAutoFit/>
          </a:bodyPr>
          <a:lstStyle/>
          <a:p>
            <a:r>
              <a:rPr lang="en-US" sz="3200" dirty="0" smtClean="0">
                <a:latin typeface="Arial" panose="020B0604020202020204" pitchFamily="34" charset="0"/>
                <a:cs typeface="Arial" panose="020B0604020202020204" pitchFamily="34" charset="0"/>
              </a:rPr>
              <a:t>√</a:t>
            </a:r>
            <a:r>
              <a:rPr lang="en-US" sz="3200" dirty="0" smtClean="0"/>
              <a:t>n2</a:t>
            </a:r>
            <a:endParaRPr lang="en-US" sz="3200" dirty="0"/>
          </a:p>
        </p:txBody>
      </p:sp>
      <p:sp>
        <p:nvSpPr>
          <p:cNvPr id="19" name="Rectangle 18"/>
          <p:cNvSpPr/>
          <p:nvPr/>
        </p:nvSpPr>
        <p:spPr>
          <a:xfrm>
            <a:off x="838200" y="3785175"/>
            <a:ext cx="914400" cy="4571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2819400" y="3733800"/>
            <a:ext cx="914400" cy="4571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152400" y="3048000"/>
            <a:ext cx="747320" cy="1323439"/>
          </a:xfrm>
          <a:prstGeom prst="rect">
            <a:avLst/>
          </a:prstGeom>
          <a:noFill/>
        </p:spPr>
        <p:txBody>
          <a:bodyPr wrap="none" rtlCol="0">
            <a:spAutoFit/>
          </a:bodyPr>
          <a:lstStyle/>
          <a:p>
            <a:r>
              <a:rPr lang="en-US" sz="8000" b="1" dirty="0" smtClean="0">
                <a:latin typeface="Arial" panose="020B0604020202020204" pitchFamily="34" charset="0"/>
                <a:cs typeface="Arial" panose="020B0604020202020204" pitchFamily="34" charset="0"/>
              </a:rPr>
              <a:t>√</a:t>
            </a:r>
            <a:endParaRPr lang="en-US" sz="8000" b="1" dirty="0"/>
          </a:p>
        </p:txBody>
      </p:sp>
      <p:sp>
        <p:nvSpPr>
          <p:cNvPr id="28" name="TextBox 27"/>
          <p:cNvSpPr txBox="1"/>
          <p:nvPr/>
        </p:nvSpPr>
        <p:spPr>
          <a:xfrm>
            <a:off x="1169645" y="4790182"/>
            <a:ext cx="659155" cy="1077218"/>
          </a:xfrm>
          <a:prstGeom prst="rect">
            <a:avLst/>
          </a:prstGeom>
          <a:noFill/>
        </p:spPr>
        <p:txBody>
          <a:bodyPr wrap="none" rtlCol="0">
            <a:spAutoFit/>
          </a:bodyPr>
          <a:lstStyle/>
          <a:p>
            <a:r>
              <a:rPr lang="en-US" sz="3200" dirty="0" smtClean="0"/>
              <a:t>S</a:t>
            </a:r>
            <a:r>
              <a:rPr lang="en-US" sz="3200" dirty="0" smtClean="0">
                <a:latin typeface="Arial" panose="020B0604020202020204" pitchFamily="34" charset="0"/>
                <a:cs typeface="Arial" panose="020B0604020202020204" pitchFamily="34" charset="0"/>
              </a:rPr>
              <a:t>²</a:t>
            </a:r>
            <a:r>
              <a:rPr lang="en-US" sz="3200" dirty="0" smtClean="0"/>
              <a:t>1</a:t>
            </a:r>
            <a:endParaRPr lang="en-US" sz="3200" dirty="0"/>
          </a:p>
          <a:p>
            <a:endParaRPr lang="en-US" sz="3200" dirty="0"/>
          </a:p>
        </p:txBody>
      </p:sp>
      <p:sp>
        <p:nvSpPr>
          <p:cNvPr id="29" name="TextBox 28"/>
          <p:cNvSpPr txBox="1"/>
          <p:nvPr/>
        </p:nvSpPr>
        <p:spPr>
          <a:xfrm>
            <a:off x="1200846" y="5181600"/>
            <a:ext cx="551754" cy="584775"/>
          </a:xfrm>
          <a:prstGeom prst="rect">
            <a:avLst/>
          </a:prstGeom>
          <a:noFill/>
        </p:spPr>
        <p:txBody>
          <a:bodyPr wrap="none" rtlCol="0">
            <a:spAutoFit/>
          </a:bodyPr>
          <a:lstStyle/>
          <a:p>
            <a:r>
              <a:rPr lang="en-US" sz="3200" dirty="0"/>
              <a:t>n1</a:t>
            </a:r>
          </a:p>
        </p:txBody>
      </p:sp>
      <p:sp>
        <p:nvSpPr>
          <p:cNvPr id="30" name="TextBox 29"/>
          <p:cNvSpPr txBox="1"/>
          <p:nvPr/>
        </p:nvSpPr>
        <p:spPr>
          <a:xfrm>
            <a:off x="2840492" y="4648200"/>
            <a:ext cx="740908" cy="584775"/>
          </a:xfrm>
          <a:prstGeom prst="rect">
            <a:avLst/>
          </a:prstGeom>
          <a:noFill/>
        </p:spPr>
        <p:txBody>
          <a:bodyPr wrap="none" rtlCol="0">
            <a:spAutoFit/>
          </a:bodyPr>
          <a:lstStyle/>
          <a:p>
            <a:r>
              <a:rPr lang="en-US" sz="3200" dirty="0" smtClean="0"/>
              <a:t>S</a:t>
            </a:r>
            <a:r>
              <a:rPr lang="en-US" sz="3200" dirty="0" smtClean="0">
                <a:latin typeface="Arial" panose="020B0604020202020204" pitchFamily="34" charset="0"/>
                <a:cs typeface="Arial" panose="020B0604020202020204" pitchFamily="34" charset="0"/>
              </a:rPr>
              <a:t>²</a:t>
            </a:r>
            <a:r>
              <a:rPr lang="en-US" sz="3200" dirty="0" smtClean="0"/>
              <a:t>2</a:t>
            </a:r>
            <a:endParaRPr lang="en-US" sz="3200" dirty="0"/>
          </a:p>
        </p:txBody>
      </p:sp>
      <p:sp>
        <p:nvSpPr>
          <p:cNvPr id="31" name="TextBox 30"/>
          <p:cNvSpPr txBox="1"/>
          <p:nvPr/>
        </p:nvSpPr>
        <p:spPr>
          <a:xfrm>
            <a:off x="2959114" y="5257800"/>
            <a:ext cx="622286" cy="584775"/>
          </a:xfrm>
          <a:prstGeom prst="rect">
            <a:avLst/>
          </a:prstGeom>
          <a:noFill/>
        </p:spPr>
        <p:txBody>
          <a:bodyPr wrap="none" rtlCol="0">
            <a:spAutoFit/>
          </a:bodyPr>
          <a:lstStyle/>
          <a:p>
            <a:r>
              <a:rPr lang="en-US" sz="3200" dirty="0"/>
              <a:t>n2</a:t>
            </a:r>
          </a:p>
        </p:txBody>
      </p:sp>
      <p:sp>
        <p:nvSpPr>
          <p:cNvPr id="32" name="TextBox 31"/>
          <p:cNvSpPr txBox="1"/>
          <p:nvPr/>
        </p:nvSpPr>
        <p:spPr>
          <a:xfrm>
            <a:off x="2027710" y="4953000"/>
            <a:ext cx="410690" cy="1077218"/>
          </a:xfrm>
          <a:prstGeom prst="rect">
            <a:avLst/>
          </a:prstGeom>
          <a:noFill/>
        </p:spPr>
        <p:txBody>
          <a:bodyPr wrap="none" rtlCol="0">
            <a:spAutoFit/>
          </a:bodyPr>
          <a:lstStyle/>
          <a:p>
            <a:r>
              <a:rPr lang="en-US" sz="3200" dirty="0"/>
              <a:t>+</a:t>
            </a:r>
          </a:p>
          <a:p>
            <a:endParaRPr lang="en-US" sz="3200" dirty="0"/>
          </a:p>
        </p:txBody>
      </p:sp>
      <p:sp>
        <p:nvSpPr>
          <p:cNvPr id="33" name="Rectangle 32"/>
          <p:cNvSpPr/>
          <p:nvPr/>
        </p:nvSpPr>
        <p:spPr>
          <a:xfrm>
            <a:off x="990600" y="5288281"/>
            <a:ext cx="914400" cy="4571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flipV="1">
            <a:off x="2743200" y="5257800"/>
            <a:ext cx="914400" cy="4571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flipV="1">
            <a:off x="990601" y="4648199"/>
            <a:ext cx="2743200" cy="4571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381000" y="4572000"/>
            <a:ext cx="691215" cy="1200329"/>
          </a:xfrm>
          <a:prstGeom prst="rect">
            <a:avLst/>
          </a:prstGeom>
          <a:noFill/>
        </p:spPr>
        <p:txBody>
          <a:bodyPr wrap="none" rtlCol="0">
            <a:spAutoFit/>
          </a:bodyPr>
          <a:lstStyle/>
          <a:p>
            <a:r>
              <a:rPr lang="en-US" sz="7200" dirty="0" smtClean="0">
                <a:latin typeface="Arial" panose="020B0604020202020204" pitchFamily="34" charset="0"/>
                <a:cs typeface="Arial" panose="020B0604020202020204" pitchFamily="34" charset="0"/>
              </a:rPr>
              <a:t>√</a:t>
            </a:r>
            <a:endParaRPr lang="en-US" sz="7200" dirty="0"/>
          </a:p>
        </p:txBody>
      </p:sp>
      <p:sp>
        <p:nvSpPr>
          <p:cNvPr id="4" name="Rectangle 3"/>
          <p:cNvSpPr/>
          <p:nvPr/>
        </p:nvSpPr>
        <p:spPr>
          <a:xfrm>
            <a:off x="777177" y="3078481"/>
            <a:ext cx="3247143"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743200" y="3200400"/>
            <a:ext cx="1042273" cy="584775"/>
          </a:xfrm>
          <a:prstGeom prst="rect">
            <a:avLst/>
          </a:prstGeom>
          <a:noFill/>
        </p:spPr>
        <p:txBody>
          <a:bodyPr wrap="none" rtlCol="0">
            <a:spAutoFit/>
          </a:bodyPr>
          <a:lstStyle/>
          <a:p>
            <a:r>
              <a:rPr lang="en-US" sz="3200" dirty="0" smtClean="0"/>
              <a:t>(S2)</a:t>
            </a:r>
            <a:r>
              <a:rPr lang="en-US" sz="3200" dirty="0" smtClean="0">
                <a:cs typeface="Arial" panose="020B0604020202020204" pitchFamily="34" charset="0"/>
              </a:rPr>
              <a:t>²</a:t>
            </a:r>
            <a:endParaRPr lang="en-US" sz="3200" dirty="0"/>
          </a:p>
        </p:txBody>
      </p:sp>
    </p:spTree>
    <p:extLst>
      <p:ext uri="{BB962C8B-B14F-4D97-AF65-F5344CB8AC3E}">
        <p14:creationId xmlns:p14="http://schemas.microsoft.com/office/powerpoint/2010/main" val="3416909612"/>
      </p:ext>
    </p:extLst>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3" grpId="0" animBg="1"/>
      <p:bldP spid="14" grpId="0"/>
      <p:bldP spid="16" grpId="0"/>
      <p:bldP spid="17" grpId="0"/>
      <p:bldP spid="18" grpId="0"/>
      <p:bldP spid="19" grpId="0" animBg="1"/>
      <p:bldP spid="20" grpId="0" animBg="1"/>
      <p:bldP spid="21" grpId="0"/>
      <p:bldP spid="28" grpId="0"/>
      <p:bldP spid="29" grpId="0"/>
      <p:bldP spid="30" grpId="0"/>
      <p:bldP spid="31" grpId="0"/>
      <p:bldP spid="32" grpId="0"/>
      <p:bldP spid="33" grpId="0" animBg="1"/>
      <p:bldP spid="34" grpId="0" animBg="1"/>
      <p:bldP spid="35" grpId="0" animBg="1"/>
      <p:bldP spid="37" grpId="0"/>
      <p:bldP spid="4" grpId="0" animBg="1"/>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mn-lt"/>
              </a:rPr>
              <a:t>Standard Error of the Difference between Two Means </a:t>
            </a:r>
          </a:p>
        </p:txBody>
      </p:sp>
      <p:sp>
        <p:nvSpPr>
          <p:cNvPr id="3" name="Content Placeholder 2"/>
          <p:cNvSpPr>
            <a:spLocks noGrp="1"/>
          </p:cNvSpPr>
          <p:nvPr>
            <p:ph idx="1"/>
          </p:nvPr>
        </p:nvSpPr>
        <p:spPr/>
        <p:txBody>
          <a:bodyPr/>
          <a:lstStyle/>
          <a:p>
            <a:r>
              <a:rPr lang="en-US" dirty="0" smtClean="0"/>
              <a:t>Putting values</a:t>
            </a:r>
          </a:p>
          <a:p>
            <a:endParaRPr lang="en-US" dirty="0"/>
          </a:p>
          <a:p>
            <a:endParaRPr lang="en-US" dirty="0" smtClean="0"/>
          </a:p>
          <a:p>
            <a:endParaRPr lang="en-US" dirty="0"/>
          </a:p>
          <a:p>
            <a:endParaRPr lang="en-US" dirty="0" smtClean="0"/>
          </a:p>
          <a:p>
            <a:endParaRPr lang="en-US" dirty="0"/>
          </a:p>
          <a:p>
            <a:r>
              <a:rPr lang="en-US" dirty="0"/>
              <a:t>The difference between the two means in terms of SE </a:t>
            </a:r>
            <a:r>
              <a:rPr lang="en-US" dirty="0" smtClean="0"/>
              <a:t> </a:t>
            </a:r>
            <a:endParaRPr lang="en-US" dirty="0"/>
          </a:p>
          <a:p>
            <a:endParaRPr lang="en-US" dirty="0"/>
          </a:p>
        </p:txBody>
      </p:sp>
      <p:sp>
        <p:nvSpPr>
          <p:cNvPr id="4" name="TextBox 3"/>
          <p:cNvSpPr txBox="1"/>
          <p:nvPr/>
        </p:nvSpPr>
        <p:spPr>
          <a:xfrm>
            <a:off x="2360335" y="2362200"/>
            <a:ext cx="1144865" cy="584775"/>
          </a:xfrm>
          <a:prstGeom prst="rect">
            <a:avLst/>
          </a:prstGeom>
          <a:noFill/>
        </p:spPr>
        <p:txBody>
          <a:bodyPr wrap="none" rtlCol="0">
            <a:spAutoFit/>
          </a:bodyPr>
          <a:lstStyle/>
          <a:p>
            <a:r>
              <a:rPr lang="en-US" sz="3200" dirty="0" smtClean="0"/>
              <a:t>(2.4)</a:t>
            </a:r>
            <a:r>
              <a:rPr lang="en-US" sz="3200" dirty="0" smtClean="0">
                <a:latin typeface="Arial" panose="020B0604020202020204" pitchFamily="34" charset="0"/>
                <a:cs typeface="Arial" panose="020B0604020202020204" pitchFamily="34" charset="0"/>
              </a:rPr>
              <a:t>²</a:t>
            </a:r>
            <a:endParaRPr lang="en-US" sz="3200" dirty="0"/>
          </a:p>
        </p:txBody>
      </p:sp>
      <p:sp>
        <p:nvSpPr>
          <p:cNvPr id="5" name="TextBox 4"/>
          <p:cNvSpPr txBox="1"/>
          <p:nvPr/>
        </p:nvSpPr>
        <p:spPr>
          <a:xfrm>
            <a:off x="4191000" y="2387025"/>
            <a:ext cx="1055097" cy="584775"/>
          </a:xfrm>
          <a:prstGeom prst="rect">
            <a:avLst/>
          </a:prstGeom>
          <a:noFill/>
        </p:spPr>
        <p:txBody>
          <a:bodyPr wrap="none" rtlCol="0">
            <a:spAutoFit/>
          </a:bodyPr>
          <a:lstStyle/>
          <a:p>
            <a:r>
              <a:rPr lang="en-US" sz="3200" dirty="0" smtClean="0"/>
              <a:t>(3.1)</a:t>
            </a:r>
            <a:r>
              <a:rPr lang="en-US" sz="3200" dirty="0" smtClean="0">
                <a:cs typeface="Arial" panose="020B0604020202020204" pitchFamily="34" charset="0"/>
              </a:rPr>
              <a:t>²</a:t>
            </a:r>
            <a:endParaRPr lang="en-US" sz="3200" dirty="0"/>
          </a:p>
        </p:txBody>
      </p:sp>
      <p:sp>
        <p:nvSpPr>
          <p:cNvPr id="6" name="TextBox 5"/>
          <p:cNvSpPr txBox="1"/>
          <p:nvPr/>
        </p:nvSpPr>
        <p:spPr>
          <a:xfrm>
            <a:off x="2514600" y="2920425"/>
            <a:ext cx="601447" cy="584775"/>
          </a:xfrm>
          <a:prstGeom prst="rect">
            <a:avLst/>
          </a:prstGeom>
          <a:noFill/>
        </p:spPr>
        <p:txBody>
          <a:bodyPr wrap="none" rtlCol="0">
            <a:spAutoFit/>
          </a:bodyPr>
          <a:lstStyle/>
          <a:p>
            <a:r>
              <a:rPr lang="en-US" sz="3200" dirty="0" smtClean="0"/>
              <a:t>50</a:t>
            </a:r>
            <a:endParaRPr lang="en-US" sz="3200" dirty="0"/>
          </a:p>
        </p:txBody>
      </p:sp>
      <p:sp>
        <p:nvSpPr>
          <p:cNvPr id="7" name="TextBox 6"/>
          <p:cNvSpPr txBox="1"/>
          <p:nvPr/>
        </p:nvSpPr>
        <p:spPr>
          <a:xfrm>
            <a:off x="4303823" y="2971800"/>
            <a:ext cx="572977" cy="584775"/>
          </a:xfrm>
          <a:prstGeom prst="rect">
            <a:avLst/>
          </a:prstGeom>
          <a:noFill/>
        </p:spPr>
        <p:txBody>
          <a:bodyPr wrap="none" rtlCol="0">
            <a:spAutoFit/>
          </a:bodyPr>
          <a:lstStyle/>
          <a:p>
            <a:r>
              <a:rPr lang="en-US" sz="3200" dirty="0" smtClean="0"/>
              <a:t>75</a:t>
            </a:r>
            <a:endParaRPr lang="en-US" sz="3200" dirty="0"/>
          </a:p>
        </p:txBody>
      </p:sp>
      <p:sp>
        <p:nvSpPr>
          <p:cNvPr id="8" name="TextBox 7"/>
          <p:cNvSpPr txBox="1"/>
          <p:nvPr/>
        </p:nvSpPr>
        <p:spPr>
          <a:xfrm>
            <a:off x="3551710" y="2667000"/>
            <a:ext cx="410690" cy="584775"/>
          </a:xfrm>
          <a:prstGeom prst="rect">
            <a:avLst/>
          </a:prstGeom>
          <a:noFill/>
        </p:spPr>
        <p:txBody>
          <a:bodyPr wrap="none" rtlCol="0">
            <a:spAutoFit/>
          </a:bodyPr>
          <a:lstStyle/>
          <a:p>
            <a:r>
              <a:rPr lang="en-US" sz="3200" dirty="0" smtClean="0"/>
              <a:t>+</a:t>
            </a:r>
            <a:endParaRPr lang="en-US" sz="3200" dirty="0"/>
          </a:p>
        </p:txBody>
      </p:sp>
      <p:sp>
        <p:nvSpPr>
          <p:cNvPr id="9" name="TextBox 8"/>
          <p:cNvSpPr txBox="1"/>
          <p:nvPr/>
        </p:nvSpPr>
        <p:spPr>
          <a:xfrm>
            <a:off x="1679744" y="3784937"/>
            <a:ext cx="606256" cy="1015663"/>
          </a:xfrm>
          <a:prstGeom prst="rect">
            <a:avLst/>
          </a:prstGeom>
          <a:noFill/>
        </p:spPr>
        <p:txBody>
          <a:bodyPr wrap="none" rtlCol="0">
            <a:spAutoFit/>
          </a:bodyPr>
          <a:lstStyle/>
          <a:p>
            <a:r>
              <a:rPr lang="en-US" sz="6000" dirty="0">
                <a:latin typeface="Arial" panose="020B0604020202020204" pitchFamily="34" charset="0"/>
                <a:cs typeface="Arial" panose="020B0604020202020204" pitchFamily="34" charset="0"/>
              </a:rPr>
              <a:t>√</a:t>
            </a:r>
            <a:endParaRPr lang="en-US" sz="6000" dirty="0"/>
          </a:p>
        </p:txBody>
      </p:sp>
      <p:sp>
        <p:nvSpPr>
          <p:cNvPr id="10" name="Rectangle 9"/>
          <p:cNvSpPr/>
          <p:nvPr/>
        </p:nvSpPr>
        <p:spPr>
          <a:xfrm flipV="1">
            <a:off x="2362200" y="2971800"/>
            <a:ext cx="914400" cy="553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191000" y="2971800"/>
            <a:ext cx="91440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832144" y="2413337"/>
            <a:ext cx="606256" cy="1015663"/>
          </a:xfrm>
          <a:prstGeom prst="rect">
            <a:avLst/>
          </a:prstGeom>
          <a:noFill/>
        </p:spPr>
        <p:txBody>
          <a:bodyPr wrap="none" rtlCol="0">
            <a:spAutoFit/>
          </a:bodyPr>
          <a:lstStyle/>
          <a:p>
            <a:r>
              <a:rPr lang="en-US" sz="6000" dirty="0" smtClean="0">
                <a:latin typeface="Arial" panose="020B0604020202020204" pitchFamily="34" charset="0"/>
                <a:cs typeface="Arial" panose="020B0604020202020204" pitchFamily="34" charset="0"/>
              </a:rPr>
              <a:t>√</a:t>
            </a:r>
            <a:endParaRPr lang="en-US" sz="6000" dirty="0"/>
          </a:p>
        </p:txBody>
      </p:sp>
      <p:sp>
        <p:nvSpPr>
          <p:cNvPr id="13" name="Rectangle 12"/>
          <p:cNvSpPr/>
          <p:nvPr/>
        </p:nvSpPr>
        <p:spPr>
          <a:xfrm flipV="1">
            <a:off x="2360335" y="2367617"/>
            <a:ext cx="3049865"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2133600" y="3911025"/>
            <a:ext cx="1272080" cy="584775"/>
          </a:xfrm>
          <a:prstGeom prst="rect">
            <a:avLst/>
          </a:prstGeom>
          <a:noFill/>
        </p:spPr>
        <p:txBody>
          <a:bodyPr wrap="none" rtlCol="0">
            <a:spAutoFit/>
          </a:bodyPr>
          <a:lstStyle/>
          <a:p>
            <a:r>
              <a:rPr lang="en-US" sz="3200" dirty="0" smtClean="0"/>
              <a:t>0.2533</a:t>
            </a:r>
            <a:endParaRPr lang="en-US" sz="3200" dirty="0"/>
          </a:p>
        </p:txBody>
      </p:sp>
      <p:sp>
        <p:nvSpPr>
          <p:cNvPr id="15" name="Rectangle 14"/>
          <p:cNvSpPr/>
          <p:nvPr/>
        </p:nvSpPr>
        <p:spPr>
          <a:xfrm>
            <a:off x="2209800" y="3810000"/>
            <a:ext cx="137160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4038600" y="3886200"/>
            <a:ext cx="1170129" cy="584775"/>
          </a:xfrm>
          <a:prstGeom prst="rect">
            <a:avLst/>
          </a:prstGeom>
          <a:noFill/>
        </p:spPr>
        <p:txBody>
          <a:bodyPr wrap="none" rtlCol="0">
            <a:spAutoFit/>
          </a:bodyPr>
          <a:lstStyle/>
          <a:p>
            <a:r>
              <a:rPr lang="en-US" sz="3200" dirty="0" smtClean="0"/>
              <a:t>= 0.51</a:t>
            </a:r>
            <a:endParaRPr lang="en-US" sz="3200" dirty="0"/>
          </a:p>
        </p:txBody>
      </p:sp>
      <p:sp>
        <p:nvSpPr>
          <p:cNvPr id="17" name="TextBox 16"/>
          <p:cNvSpPr txBox="1"/>
          <p:nvPr/>
        </p:nvSpPr>
        <p:spPr>
          <a:xfrm>
            <a:off x="1030413" y="5054025"/>
            <a:ext cx="1103187" cy="584775"/>
          </a:xfrm>
          <a:prstGeom prst="rect">
            <a:avLst/>
          </a:prstGeom>
          <a:noFill/>
        </p:spPr>
        <p:txBody>
          <a:bodyPr wrap="none" rtlCol="0">
            <a:spAutoFit/>
          </a:bodyPr>
          <a:lstStyle/>
          <a:p>
            <a:r>
              <a:rPr lang="en-US" sz="3200" dirty="0" smtClean="0"/>
              <a:t>61-59</a:t>
            </a:r>
            <a:endParaRPr lang="en-US" sz="3200" dirty="0"/>
          </a:p>
        </p:txBody>
      </p:sp>
      <p:sp>
        <p:nvSpPr>
          <p:cNvPr id="18" name="Rectangle 17"/>
          <p:cNvSpPr/>
          <p:nvPr/>
        </p:nvSpPr>
        <p:spPr>
          <a:xfrm>
            <a:off x="1143000" y="5593081"/>
            <a:ext cx="91440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139688" y="5486400"/>
            <a:ext cx="841512" cy="584775"/>
          </a:xfrm>
          <a:prstGeom prst="rect">
            <a:avLst/>
          </a:prstGeom>
          <a:noFill/>
        </p:spPr>
        <p:txBody>
          <a:bodyPr wrap="none" rtlCol="0">
            <a:spAutoFit/>
          </a:bodyPr>
          <a:lstStyle/>
          <a:p>
            <a:r>
              <a:rPr lang="en-US" sz="3200" dirty="0" smtClean="0"/>
              <a:t>0.51</a:t>
            </a:r>
            <a:endParaRPr lang="en-US" sz="3200" dirty="0"/>
          </a:p>
        </p:txBody>
      </p:sp>
      <p:sp>
        <p:nvSpPr>
          <p:cNvPr id="20" name="TextBox 19"/>
          <p:cNvSpPr txBox="1"/>
          <p:nvPr/>
        </p:nvSpPr>
        <p:spPr>
          <a:xfrm>
            <a:off x="656110" y="5282625"/>
            <a:ext cx="410690" cy="584775"/>
          </a:xfrm>
          <a:prstGeom prst="rect">
            <a:avLst/>
          </a:prstGeom>
          <a:noFill/>
        </p:spPr>
        <p:txBody>
          <a:bodyPr wrap="none" rtlCol="0">
            <a:spAutoFit/>
          </a:bodyPr>
          <a:lstStyle/>
          <a:p>
            <a:r>
              <a:rPr lang="en-US" sz="3200" dirty="0" smtClean="0"/>
              <a:t>=</a:t>
            </a:r>
            <a:endParaRPr lang="en-US" sz="3200" dirty="0"/>
          </a:p>
        </p:txBody>
      </p:sp>
      <p:sp>
        <p:nvSpPr>
          <p:cNvPr id="21" name="TextBox 20"/>
          <p:cNvSpPr txBox="1"/>
          <p:nvPr/>
        </p:nvSpPr>
        <p:spPr>
          <a:xfrm>
            <a:off x="2484910" y="5358825"/>
            <a:ext cx="410690" cy="584775"/>
          </a:xfrm>
          <a:prstGeom prst="rect">
            <a:avLst/>
          </a:prstGeom>
          <a:noFill/>
        </p:spPr>
        <p:txBody>
          <a:bodyPr wrap="none" rtlCol="0">
            <a:spAutoFit/>
          </a:bodyPr>
          <a:lstStyle/>
          <a:p>
            <a:r>
              <a:rPr lang="en-US" sz="3200" dirty="0" smtClean="0"/>
              <a:t>=</a:t>
            </a:r>
            <a:endParaRPr lang="en-US" sz="3200" dirty="0"/>
          </a:p>
        </p:txBody>
      </p:sp>
      <p:sp>
        <p:nvSpPr>
          <p:cNvPr id="22" name="TextBox 21"/>
          <p:cNvSpPr txBox="1"/>
          <p:nvPr/>
        </p:nvSpPr>
        <p:spPr>
          <a:xfrm>
            <a:off x="3274162" y="5105400"/>
            <a:ext cx="383438" cy="584775"/>
          </a:xfrm>
          <a:prstGeom prst="rect">
            <a:avLst/>
          </a:prstGeom>
          <a:noFill/>
        </p:spPr>
        <p:txBody>
          <a:bodyPr wrap="none" rtlCol="0">
            <a:spAutoFit/>
          </a:bodyPr>
          <a:lstStyle/>
          <a:p>
            <a:r>
              <a:rPr lang="en-US" sz="3200" dirty="0" smtClean="0"/>
              <a:t>2</a:t>
            </a:r>
            <a:endParaRPr lang="en-US" sz="3200" dirty="0"/>
          </a:p>
        </p:txBody>
      </p:sp>
      <p:sp>
        <p:nvSpPr>
          <p:cNvPr id="23" name="Rectangle 22"/>
          <p:cNvSpPr/>
          <p:nvPr/>
        </p:nvSpPr>
        <p:spPr>
          <a:xfrm>
            <a:off x="3048000" y="5638800"/>
            <a:ext cx="91440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3044688" y="5486400"/>
            <a:ext cx="841512" cy="584775"/>
          </a:xfrm>
          <a:prstGeom prst="rect">
            <a:avLst/>
          </a:prstGeom>
          <a:noFill/>
        </p:spPr>
        <p:txBody>
          <a:bodyPr wrap="none" rtlCol="0">
            <a:spAutoFit/>
          </a:bodyPr>
          <a:lstStyle/>
          <a:p>
            <a:r>
              <a:rPr lang="en-US" sz="3200" dirty="0" smtClean="0"/>
              <a:t>0.51</a:t>
            </a:r>
            <a:endParaRPr lang="en-US" sz="3200" dirty="0"/>
          </a:p>
        </p:txBody>
      </p:sp>
      <p:sp>
        <p:nvSpPr>
          <p:cNvPr id="25" name="TextBox 24"/>
          <p:cNvSpPr txBox="1"/>
          <p:nvPr/>
        </p:nvSpPr>
        <p:spPr>
          <a:xfrm>
            <a:off x="4191000" y="5282625"/>
            <a:ext cx="410690" cy="584775"/>
          </a:xfrm>
          <a:prstGeom prst="rect">
            <a:avLst/>
          </a:prstGeom>
          <a:noFill/>
        </p:spPr>
        <p:txBody>
          <a:bodyPr wrap="none" rtlCol="0">
            <a:spAutoFit/>
          </a:bodyPr>
          <a:lstStyle/>
          <a:p>
            <a:r>
              <a:rPr lang="en-US" sz="3200" dirty="0" smtClean="0"/>
              <a:t>=</a:t>
            </a:r>
            <a:endParaRPr lang="en-US" sz="3200" dirty="0"/>
          </a:p>
        </p:txBody>
      </p:sp>
      <p:sp>
        <p:nvSpPr>
          <p:cNvPr id="26" name="TextBox 25"/>
          <p:cNvSpPr txBox="1"/>
          <p:nvPr/>
        </p:nvSpPr>
        <p:spPr>
          <a:xfrm>
            <a:off x="4724400" y="5206425"/>
            <a:ext cx="897169" cy="584775"/>
          </a:xfrm>
          <a:prstGeom prst="rect">
            <a:avLst/>
          </a:prstGeom>
          <a:noFill/>
        </p:spPr>
        <p:txBody>
          <a:bodyPr wrap="none" rtlCol="0">
            <a:spAutoFit/>
          </a:bodyPr>
          <a:lstStyle/>
          <a:p>
            <a:r>
              <a:rPr lang="en-US" sz="3200" dirty="0" smtClean="0"/>
              <a:t>3.92</a:t>
            </a:r>
            <a:endParaRPr lang="en-US" sz="3200" dirty="0"/>
          </a:p>
        </p:txBody>
      </p:sp>
    </p:spTree>
    <p:extLst>
      <p:ext uri="{BB962C8B-B14F-4D97-AF65-F5344CB8AC3E}">
        <p14:creationId xmlns:p14="http://schemas.microsoft.com/office/powerpoint/2010/main" val="3565666813"/>
      </p:ext>
    </p:extLst>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9"/>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3"/>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4"/>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25"/>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animBg="1"/>
      <p:bldP spid="11" grpId="0" animBg="1"/>
      <p:bldP spid="12" grpId="0"/>
      <p:bldP spid="13" grpId="0" animBg="1"/>
      <p:bldP spid="14" grpId="0"/>
      <p:bldP spid="15" grpId="0" animBg="1"/>
      <p:bldP spid="16" grpId="0"/>
      <p:bldP spid="17" grpId="0"/>
      <p:bldP spid="18" grpId="0" animBg="1"/>
      <p:bldP spid="19" grpId="0"/>
      <p:bldP spid="20" grpId="0"/>
      <p:bldP spid="21" grpId="0"/>
      <p:bldP spid="22" grpId="0"/>
      <p:bldP spid="23" grpId="0" animBg="1"/>
      <p:bldP spid="24" grpId="0"/>
      <p:bldP spid="25" grpId="0"/>
      <p:bldP spid="2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5400" kern="0" dirty="0">
                <a:solidFill>
                  <a:srgbClr val="FF0000"/>
                </a:solidFill>
                <a:latin typeface="Constantia" panose="02030602050306030303" pitchFamily="18" charset="0"/>
              </a:rPr>
              <a:t> Inferential statistics</a:t>
            </a:r>
            <a:endParaRPr lang="en-US" sz="5400" dirty="0"/>
          </a:p>
        </p:txBody>
      </p:sp>
      <p:sp>
        <p:nvSpPr>
          <p:cNvPr id="3" name="Content Placeholder 2"/>
          <p:cNvSpPr>
            <a:spLocks noGrp="1"/>
          </p:cNvSpPr>
          <p:nvPr>
            <p:ph idx="1"/>
          </p:nvPr>
        </p:nvSpPr>
        <p:spPr/>
        <p:txBody>
          <a:bodyPr>
            <a:noAutofit/>
          </a:bodyPr>
          <a:lstStyle/>
          <a:p>
            <a:pPr algn="just">
              <a:defRPr/>
            </a:pPr>
            <a:r>
              <a:rPr lang="en-US" altLang="en-US" sz="3600" kern="0" dirty="0" smtClean="0">
                <a:latin typeface="Constantia" panose="02030602050306030303" pitchFamily="18" charset="0"/>
              </a:rPr>
              <a:t>The </a:t>
            </a:r>
            <a:r>
              <a:rPr lang="en-US" altLang="en-US" sz="3600" kern="0" dirty="0">
                <a:latin typeface="Constantia" panose="02030602050306030303" pitchFamily="18" charset="0"/>
              </a:rPr>
              <a:t>process of drawing inferences about a population on the basis of information contained in a sample, taken from the population, is </a:t>
            </a:r>
            <a:r>
              <a:rPr lang="en-US" altLang="en-US" sz="3600" kern="0" dirty="0" smtClean="0">
                <a:latin typeface="Constantia" panose="02030602050306030303" pitchFamily="18" charset="0"/>
              </a:rPr>
              <a:t>called </a:t>
            </a:r>
            <a:r>
              <a:rPr lang="en-US" altLang="en-US" sz="3600" kern="0" dirty="0">
                <a:latin typeface="Constantia" panose="02030602050306030303" pitchFamily="18" charset="0"/>
              </a:rPr>
              <a:t>Statistical Inference</a:t>
            </a:r>
          </a:p>
          <a:p>
            <a:pPr algn="just">
              <a:buFont typeface="Wingdings" panose="05000000000000000000" pitchFamily="2" charset="2"/>
              <a:buNone/>
              <a:defRPr/>
            </a:pPr>
            <a:endParaRPr lang="en-US" altLang="en-US" sz="3600" kern="0" dirty="0">
              <a:latin typeface="Constantia" panose="02030602050306030303" pitchFamily="18" charset="0"/>
            </a:endParaRPr>
          </a:p>
        </p:txBody>
      </p:sp>
    </p:spTree>
    <p:extLst>
      <p:ext uri="{BB962C8B-B14F-4D97-AF65-F5344CB8AC3E}">
        <p14:creationId xmlns:p14="http://schemas.microsoft.com/office/powerpoint/2010/main" val="289325251"/>
      </p:ext>
    </p:extLst>
  </p:cSld>
  <p:clrMapOvr>
    <a:masterClrMapping/>
  </p:clrMapOvr>
  <p:transition>
    <p:pull dir="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mn-lt"/>
              </a:rPr>
              <a:t>Standard Error of the Difference between Two Means </a:t>
            </a:r>
          </a:p>
        </p:txBody>
      </p:sp>
      <p:sp>
        <p:nvSpPr>
          <p:cNvPr id="3" name="Content Placeholder 2"/>
          <p:cNvSpPr>
            <a:spLocks noGrp="1"/>
          </p:cNvSpPr>
          <p:nvPr>
            <p:ph idx="1"/>
          </p:nvPr>
        </p:nvSpPr>
        <p:spPr/>
        <p:txBody>
          <a:bodyPr>
            <a:normAutofit fontScale="92500" lnSpcReduction="10000"/>
          </a:bodyPr>
          <a:lstStyle/>
          <a:p>
            <a:pPr algn="just"/>
            <a:r>
              <a:rPr lang="en-US" sz="3600" dirty="0"/>
              <a:t>The observed difference is more than 3 times the SE, hence it is highly significant. The area of the normal curve beyond + 3.92 SD is </a:t>
            </a:r>
            <a:r>
              <a:rPr lang="en-US" sz="3600" b="1" dirty="0">
                <a:solidFill>
                  <a:srgbClr val="00B0F0"/>
                </a:solidFill>
              </a:rPr>
              <a:t>0.00005</a:t>
            </a:r>
            <a:r>
              <a:rPr lang="en-US" sz="3600" dirty="0"/>
              <a:t>. Hence this implies that there is a probability of only 0.00005 or 0.005 percent  that the difference of 2 cm between the two sample means could be by chance if they were drawn from the same universe</a:t>
            </a:r>
          </a:p>
        </p:txBody>
      </p:sp>
    </p:spTree>
    <p:extLst>
      <p:ext uri="{BB962C8B-B14F-4D97-AF65-F5344CB8AC3E}">
        <p14:creationId xmlns:p14="http://schemas.microsoft.com/office/powerpoint/2010/main" val="379908319"/>
      </p:ext>
    </p:extLst>
  </p:cSld>
  <p:clrMapOvr>
    <a:masterClrMapping/>
  </p:clrMapOvr>
  <p:transition>
    <p:pull dir="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mn-lt"/>
              </a:rPr>
              <a:t>Standard Error of the Difference between Two Means </a:t>
            </a:r>
          </a:p>
        </p:txBody>
      </p:sp>
      <p:sp>
        <p:nvSpPr>
          <p:cNvPr id="3" name="Content Placeholder 2"/>
          <p:cNvSpPr>
            <a:spLocks noGrp="1"/>
          </p:cNvSpPr>
          <p:nvPr>
            <p:ph idx="1"/>
          </p:nvPr>
        </p:nvSpPr>
        <p:spPr/>
        <p:txBody>
          <a:bodyPr>
            <a:noAutofit/>
          </a:bodyPr>
          <a:lstStyle/>
          <a:p>
            <a:pPr algn="just"/>
            <a:r>
              <a:rPr lang="en-US" sz="3600" dirty="0"/>
              <a:t> In other words, there is only a 0.005 percent  probability that the two groups of children belong to the same universe. More simply, it might be stated that the difference between the two sample means is real and that growth is significantly more in the second group than in the first (p = 0.00005).</a:t>
            </a:r>
          </a:p>
          <a:p>
            <a:pPr algn="just"/>
            <a:endParaRPr lang="en-US" sz="3600" dirty="0"/>
          </a:p>
        </p:txBody>
      </p:sp>
    </p:spTree>
    <p:extLst>
      <p:ext uri="{BB962C8B-B14F-4D97-AF65-F5344CB8AC3E}">
        <p14:creationId xmlns:p14="http://schemas.microsoft.com/office/powerpoint/2010/main" val="4100060307"/>
      </p:ext>
    </p:extLst>
  </p:cSld>
  <p:clrMapOvr>
    <a:masterClrMapping/>
  </p:clrMapOvr>
  <p:transition>
    <p:pull dir="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extLst>
      <p:ext uri="{BB962C8B-B14F-4D97-AF65-F5344CB8AC3E}">
        <p14:creationId xmlns:p14="http://schemas.microsoft.com/office/powerpoint/2010/main" val="3046667207"/>
      </p:ext>
    </p:extLst>
  </p:cSld>
  <p:clrMapOvr>
    <a:masterClrMapping/>
  </p:clrMapOvr>
  <p:transition>
    <p:pull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5400" kern="0" dirty="0">
                <a:solidFill>
                  <a:srgbClr val="FF0000"/>
                </a:solidFill>
                <a:latin typeface="Constantia" panose="02030602050306030303" pitchFamily="18" charset="0"/>
              </a:rPr>
              <a:t> Inferential statistics</a:t>
            </a:r>
            <a:endParaRPr lang="en-US" sz="5400" dirty="0"/>
          </a:p>
        </p:txBody>
      </p:sp>
      <p:sp>
        <p:nvSpPr>
          <p:cNvPr id="3" name="Content Placeholder 2"/>
          <p:cNvSpPr>
            <a:spLocks noGrp="1"/>
          </p:cNvSpPr>
          <p:nvPr>
            <p:ph idx="1"/>
          </p:nvPr>
        </p:nvSpPr>
        <p:spPr/>
        <p:txBody>
          <a:bodyPr/>
          <a:lstStyle/>
          <a:p>
            <a:pPr algn="just"/>
            <a:r>
              <a:rPr lang="en-US" sz="3600" kern="0" dirty="0">
                <a:latin typeface="Constantia" panose="02030602050306030303" pitchFamily="18" charset="0"/>
              </a:rPr>
              <a:t>Inferential statistics are used to draw conclusions about a population by examining the </a:t>
            </a:r>
            <a:r>
              <a:rPr lang="en-US" sz="3600" kern="0" dirty="0" smtClean="0">
                <a:latin typeface="Constantia" panose="02030602050306030303" pitchFamily="18" charset="0"/>
              </a:rPr>
              <a:t>sample</a:t>
            </a:r>
          </a:p>
          <a:p>
            <a:pPr marL="0" indent="0" algn="just">
              <a:buNone/>
            </a:pPr>
            <a:r>
              <a:rPr lang="en-US" sz="3600" kern="0" dirty="0" smtClean="0">
                <a:latin typeface="Constantia" panose="02030602050306030303" pitchFamily="18" charset="0"/>
              </a:rPr>
              <a:t>                 </a:t>
            </a:r>
            <a:r>
              <a:rPr lang="en-US" sz="3600" kern="0" dirty="0" smtClean="0">
                <a:solidFill>
                  <a:srgbClr val="FF0000"/>
                </a:solidFill>
                <a:latin typeface="Constantia" panose="02030602050306030303" pitchFamily="18" charset="0"/>
              </a:rPr>
              <a:t> POPULATION</a:t>
            </a:r>
            <a:endParaRPr lang="en-US" sz="3600" kern="0" dirty="0">
              <a:solidFill>
                <a:srgbClr val="FF0000"/>
              </a:solidFill>
              <a:latin typeface="Constantia" panose="02030602050306030303" pitchFamily="18" charset="0"/>
            </a:endParaRPr>
          </a:p>
          <a:p>
            <a:endParaRPr lang="en-US" sz="2800" kern="0" dirty="0">
              <a:latin typeface="Constantia" panose="02030602050306030303" pitchFamily="18" charset="0"/>
            </a:endParaRPr>
          </a:p>
          <a:p>
            <a:endParaRPr lang="en-US" dirty="0"/>
          </a:p>
        </p:txBody>
      </p:sp>
      <p:sp>
        <p:nvSpPr>
          <p:cNvPr id="6" name="Down Arrow 7"/>
          <p:cNvSpPr>
            <a:spLocks noChangeArrowheads="1"/>
          </p:cNvSpPr>
          <p:nvPr/>
        </p:nvSpPr>
        <p:spPr bwMode="auto">
          <a:xfrm rot="10800000">
            <a:off x="3859212" y="4279900"/>
            <a:ext cx="484188" cy="977900"/>
          </a:xfrm>
          <a:prstGeom prst="downArrow">
            <a:avLst>
              <a:gd name="adj1" fmla="val 50000"/>
              <a:gd name="adj2" fmla="val 50024"/>
            </a:avLst>
          </a:prstGeom>
          <a:solidFill>
            <a:schemeClr val="accent2"/>
          </a:solidFill>
          <a:ln w="12700" cap="sq" algn="ctr">
            <a:solidFill>
              <a:schemeClr val="tx1"/>
            </a:solidFill>
            <a:round/>
            <a:headEnd type="none" w="sm" len="sm"/>
            <a:tailEnd type="none" w="sm" len="sm"/>
          </a:ln>
        </p:spPr>
        <p:txBody>
          <a:bodyPr/>
          <a:lstStyle>
            <a:lvl1pPr>
              <a:lnSpc>
                <a:spcPct val="90000"/>
              </a:lnSpc>
              <a:spcBef>
                <a:spcPts val="1000"/>
              </a:spcBef>
              <a:buFont typeface="Arial" panose="020B0604020202020204" pitchFamily="34" charset="0"/>
              <a:buChar char="•"/>
              <a:defRPr sz="2400">
                <a:solidFill>
                  <a:schemeClr val="tx1"/>
                </a:solidFill>
                <a:latin typeface="Trebuchet MS" panose="020B0603020202020204" pitchFamily="34" charset="0"/>
              </a:defRPr>
            </a:lvl1pPr>
            <a:lvl2pPr marL="742950" indent="-285750">
              <a:lnSpc>
                <a:spcPct val="90000"/>
              </a:lnSpc>
              <a:spcBef>
                <a:spcPts val="500"/>
              </a:spcBef>
              <a:buFont typeface="Arial" panose="020B0604020202020204" pitchFamily="34" charset="0"/>
              <a:buChar char="•"/>
              <a:defRPr sz="2000">
                <a:solidFill>
                  <a:schemeClr val="tx1"/>
                </a:solidFill>
                <a:latin typeface="Trebuchet MS" panose="020B0603020202020204" pitchFamily="34" charset="0"/>
              </a:defRPr>
            </a:lvl2pPr>
            <a:lvl3pPr marL="1143000" indent="-228600">
              <a:lnSpc>
                <a:spcPct val="90000"/>
              </a:lnSpc>
              <a:spcBef>
                <a:spcPts val="500"/>
              </a:spcBef>
              <a:buFont typeface="Arial" panose="020B0604020202020204" pitchFamily="34" charset="0"/>
              <a:buChar char="•"/>
              <a:defRPr>
                <a:solidFill>
                  <a:schemeClr val="tx1"/>
                </a:solidFill>
                <a:latin typeface="Trebuchet MS" panose="020B0603020202020204" pitchFamily="34" charset="0"/>
              </a:defRPr>
            </a:lvl3pPr>
            <a:lvl4pPr marL="1600200" indent="-228600">
              <a:lnSpc>
                <a:spcPct val="90000"/>
              </a:lnSpc>
              <a:spcBef>
                <a:spcPts val="500"/>
              </a:spcBef>
              <a:buFont typeface="Arial" panose="020B0604020202020204" pitchFamily="34" charset="0"/>
              <a:buChar char="•"/>
              <a:defRPr sz="1600">
                <a:solidFill>
                  <a:schemeClr val="tx1"/>
                </a:solidFill>
                <a:latin typeface="Trebuchet MS" panose="020B0603020202020204" pitchFamily="34" charset="0"/>
              </a:defRPr>
            </a:lvl4pPr>
            <a:lvl5pPr marL="2057400" indent="-228600">
              <a:lnSpc>
                <a:spcPct val="90000"/>
              </a:lnSpc>
              <a:spcBef>
                <a:spcPts val="500"/>
              </a:spcBef>
              <a:buFont typeface="Arial" panose="020B0604020202020204" pitchFamily="34" charset="0"/>
              <a:buChar char="•"/>
              <a:defRPr sz="1600">
                <a:solidFill>
                  <a:schemeClr val="tx1"/>
                </a:solidFill>
                <a:latin typeface="Trebuchet MS" panose="020B0603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Trebuchet MS" panose="020B0603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Trebuchet MS" panose="020B0603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Trebuchet MS" panose="020B0603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600">
                <a:solidFill>
                  <a:schemeClr val="tx1"/>
                </a:solidFill>
                <a:latin typeface="Trebuchet MS" panose="020B0603020202020204" pitchFamily="34" charset="0"/>
              </a:defRPr>
            </a:lvl9pPr>
          </a:lstStyle>
          <a:p>
            <a:pPr>
              <a:lnSpc>
                <a:spcPct val="100000"/>
              </a:lnSpc>
              <a:spcBef>
                <a:spcPct val="0"/>
              </a:spcBef>
              <a:buFontTx/>
              <a:buNone/>
            </a:pPr>
            <a:endParaRPr kumimoji="1" lang="en-US" altLang="en-US" i="1">
              <a:solidFill>
                <a:srgbClr val="7030A0"/>
              </a:solidFill>
              <a:latin typeface="Times New Roman" panose="02020603050405020304" pitchFamily="18" charset="0"/>
            </a:endParaRPr>
          </a:p>
        </p:txBody>
      </p:sp>
      <p:sp>
        <p:nvSpPr>
          <p:cNvPr id="7" name="Rectangle 6"/>
          <p:cNvSpPr/>
          <p:nvPr/>
        </p:nvSpPr>
        <p:spPr>
          <a:xfrm>
            <a:off x="3263973" y="5181600"/>
            <a:ext cx="1765227" cy="646331"/>
          </a:xfrm>
          <a:prstGeom prst="rect">
            <a:avLst/>
          </a:prstGeom>
        </p:spPr>
        <p:txBody>
          <a:bodyPr wrap="none">
            <a:spAutoFit/>
          </a:bodyPr>
          <a:lstStyle/>
          <a:p>
            <a:pPr marL="342900" indent="-342900">
              <a:spcBef>
                <a:spcPct val="20000"/>
              </a:spcBef>
              <a:buClr>
                <a:schemeClr val="accent2"/>
              </a:buClr>
              <a:buSzPct val="80000"/>
              <a:buFont typeface="Wingdings" pitchFamily="2" charset="2"/>
              <a:buNone/>
              <a:defRPr/>
            </a:pPr>
            <a:r>
              <a:rPr lang="en-US" sz="3600" kern="0" dirty="0">
                <a:solidFill>
                  <a:srgbClr val="00B0F0"/>
                </a:solidFill>
                <a:latin typeface="Constantia" panose="02030602050306030303" pitchFamily="18" charset="0"/>
              </a:rPr>
              <a:t> </a:t>
            </a:r>
            <a:r>
              <a:rPr lang="en-US" sz="3600" kern="0" dirty="0" smtClean="0">
                <a:solidFill>
                  <a:srgbClr val="00B0F0"/>
                </a:solidFill>
                <a:latin typeface="Constantia" panose="02030602050306030303" pitchFamily="18" charset="0"/>
              </a:rPr>
              <a:t>Sample</a:t>
            </a:r>
            <a:endParaRPr lang="en-US" sz="3600" kern="0" dirty="0">
              <a:solidFill>
                <a:srgbClr val="00B0F0"/>
              </a:solidFill>
              <a:latin typeface="Constantia" panose="02030602050306030303" pitchFamily="18" charset="0"/>
            </a:endParaRPr>
          </a:p>
        </p:txBody>
      </p:sp>
    </p:spTree>
    <p:extLst>
      <p:ext uri="{BB962C8B-B14F-4D97-AF65-F5344CB8AC3E}">
        <p14:creationId xmlns:p14="http://schemas.microsoft.com/office/powerpoint/2010/main" val="3002696257"/>
      </p:ext>
    </p:extLst>
  </p:cSld>
  <p:clrMapOvr>
    <a:masterClrMapping/>
  </p:clrMapOvr>
  <p:transition>
    <p:pull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5400" kern="0" dirty="0">
                <a:solidFill>
                  <a:srgbClr val="FF0000"/>
                </a:solidFill>
                <a:latin typeface="Constantia" panose="02030602050306030303" pitchFamily="18" charset="0"/>
              </a:rPr>
              <a:t> Inferential statistics</a:t>
            </a:r>
            <a:endParaRPr lang="en-US" sz="5400" dirty="0"/>
          </a:p>
        </p:txBody>
      </p:sp>
      <p:sp>
        <p:nvSpPr>
          <p:cNvPr id="3" name="Content Placeholder 2"/>
          <p:cNvSpPr>
            <a:spLocks noGrp="1"/>
          </p:cNvSpPr>
          <p:nvPr>
            <p:ph idx="1"/>
          </p:nvPr>
        </p:nvSpPr>
        <p:spPr>
          <a:solidFill>
            <a:schemeClr val="bg1"/>
          </a:solidFill>
        </p:spPr>
        <p:txBody>
          <a:bodyPr>
            <a:normAutofit/>
          </a:bodyPr>
          <a:lstStyle/>
          <a:p>
            <a:pPr marL="342900" indent="-342900">
              <a:lnSpc>
                <a:spcPct val="90000"/>
              </a:lnSpc>
              <a:buClr>
                <a:schemeClr val="tx2"/>
              </a:buClr>
              <a:buFontTx/>
              <a:buChar char="•"/>
              <a:defRPr/>
            </a:pPr>
            <a:r>
              <a:rPr lang="en-US" b="1" kern="0" dirty="0">
                <a:latin typeface="Constantia" panose="02030602050306030303" pitchFamily="18" charset="0"/>
              </a:rPr>
              <a:t>Population</a:t>
            </a:r>
            <a:r>
              <a:rPr lang="en-US" kern="0" dirty="0">
                <a:latin typeface="Constantia" panose="02030602050306030303" pitchFamily="18" charset="0"/>
              </a:rPr>
              <a:t> </a:t>
            </a:r>
            <a:r>
              <a:rPr lang="en-US" kern="0" dirty="0">
                <a:latin typeface="Constantia" panose="02030602050306030303" pitchFamily="18" charset="0"/>
                <a:sym typeface="Symbol" pitchFamily="18" charset="2"/>
              </a:rPr>
              <a:t> </a:t>
            </a:r>
            <a:r>
              <a:rPr lang="en-US" kern="0" dirty="0">
                <a:latin typeface="Constantia" panose="02030602050306030303" pitchFamily="18" charset="0"/>
              </a:rPr>
              <a:t>all possible values</a:t>
            </a:r>
          </a:p>
          <a:p>
            <a:pPr marL="342900" indent="-342900">
              <a:lnSpc>
                <a:spcPct val="90000"/>
              </a:lnSpc>
              <a:buClr>
                <a:schemeClr val="tx2"/>
              </a:buClr>
              <a:buFontTx/>
              <a:buChar char="•"/>
              <a:defRPr/>
            </a:pPr>
            <a:r>
              <a:rPr lang="en-US" b="1" kern="0" dirty="0">
                <a:latin typeface="Constantia" panose="02030602050306030303" pitchFamily="18" charset="0"/>
              </a:rPr>
              <a:t>Sample</a:t>
            </a:r>
            <a:r>
              <a:rPr lang="en-US" kern="0" dirty="0">
                <a:latin typeface="Constantia" panose="02030602050306030303" pitchFamily="18" charset="0"/>
              </a:rPr>
              <a:t> </a:t>
            </a:r>
            <a:r>
              <a:rPr lang="en-US" kern="0" dirty="0">
                <a:latin typeface="Constantia" panose="02030602050306030303" pitchFamily="18" charset="0"/>
                <a:sym typeface="Symbol" pitchFamily="18" charset="2"/>
              </a:rPr>
              <a:t> a portion of the population</a:t>
            </a:r>
            <a:r>
              <a:rPr lang="en-US" kern="0" dirty="0">
                <a:latin typeface="Constantia" panose="02030602050306030303" pitchFamily="18" charset="0"/>
              </a:rPr>
              <a:t> </a:t>
            </a:r>
          </a:p>
          <a:p>
            <a:pPr marL="342900" indent="-342900">
              <a:lnSpc>
                <a:spcPct val="90000"/>
              </a:lnSpc>
              <a:buClr>
                <a:schemeClr val="tx2"/>
              </a:buClr>
              <a:buFontTx/>
              <a:buChar char="•"/>
              <a:defRPr/>
            </a:pPr>
            <a:r>
              <a:rPr lang="en-US" b="1" kern="0" dirty="0">
                <a:latin typeface="Constantia" panose="02030602050306030303" pitchFamily="18" charset="0"/>
                <a:sym typeface="Symbol" pitchFamily="18" charset="2"/>
              </a:rPr>
              <a:t>Statistical inference</a:t>
            </a:r>
            <a:r>
              <a:rPr lang="en-US" kern="0" dirty="0">
                <a:latin typeface="Constantia" panose="02030602050306030303" pitchFamily="18" charset="0"/>
                <a:sym typeface="Symbol" pitchFamily="18" charset="2"/>
              </a:rPr>
              <a:t>  </a:t>
            </a:r>
            <a:r>
              <a:rPr lang="en-US" kern="0" dirty="0">
                <a:latin typeface="Constantia" panose="02030602050306030303" pitchFamily="18" charset="0"/>
              </a:rPr>
              <a:t>generalizing from a sample to a population with calculated degree of certainty </a:t>
            </a:r>
          </a:p>
          <a:p>
            <a:pPr marL="342900" indent="-342900">
              <a:lnSpc>
                <a:spcPct val="90000"/>
              </a:lnSpc>
              <a:buClr>
                <a:schemeClr val="tx2"/>
              </a:buClr>
              <a:buFontTx/>
              <a:buChar char="•"/>
              <a:defRPr/>
            </a:pPr>
            <a:r>
              <a:rPr lang="en-US" kern="0" dirty="0">
                <a:latin typeface="Constantia" panose="02030602050306030303" pitchFamily="18" charset="0"/>
              </a:rPr>
              <a:t> Two forms of statistical inference </a:t>
            </a:r>
          </a:p>
          <a:p>
            <a:pPr marL="742950" lvl="1" indent="-285750">
              <a:lnSpc>
                <a:spcPct val="90000"/>
              </a:lnSpc>
              <a:buFontTx/>
              <a:buChar char="–"/>
              <a:defRPr/>
            </a:pPr>
            <a:r>
              <a:rPr lang="en-US" b="1" kern="0" dirty="0">
                <a:latin typeface="Constantia" panose="02030602050306030303" pitchFamily="18" charset="0"/>
              </a:rPr>
              <a:t>Hypothesis testing</a:t>
            </a:r>
          </a:p>
          <a:p>
            <a:pPr marL="742950" lvl="1" indent="-285750">
              <a:lnSpc>
                <a:spcPct val="90000"/>
              </a:lnSpc>
              <a:buFontTx/>
              <a:buChar char="–"/>
              <a:defRPr/>
            </a:pPr>
            <a:r>
              <a:rPr lang="en-US" b="1" kern="0" dirty="0">
                <a:latin typeface="Constantia" panose="02030602050306030303" pitchFamily="18" charset="0"/>
              </a:rPr>
              <a:t>Estimation</a:t>
            </a:r>
            <a:endParaRPr lang="en-US" kern="0" dirty="0">
              <a:latin typeface="Constantia" panose="02030602050306030303" pitchFamily="18" charset="0"/>
            </a:endParaRPr>
          </a:p>
          <a:p>
            <a:pPr marL="342900" indent="-342900">
              <a:lnSpc>
                <a:spcPct val="90000"/>
              </a:lnSpc>
              <a:buClr>
                <a:schemeClr val="tx2"/>
              </a:buClr>
              <a:buFontTx/>
              <a:buChar char="•"/>
              <a:defRPr/>
            </a:pPr>
            <a:r>
              <a:rPr lang="en-US" sz="2400" b="1" kern="0" dirty="0">
                <a:latin typeface="Constantia" panose="02030602050306030303" pitchFamily="18" charset="0"/>
              </a:rPr>
              <a:t>Parameter </a:t>
            </a:r>
            <a:r>
              <a:rPr lang="en-US" sz="2400" kern="0" dirty="0">
                <a:latin typeface="Constantia" panose="02030602050306030303" pitchFamily="18" charset="0"/>
                <a:sym typeface="Symbol" pitchFamily="18" charset="2"/>
              </a:rPr>
              <a:t> a </a:t>
            </a:r>
            <a:r>
              <a:rPr lang="en-US" sz="2400" kern="0" dirty="0">
                <a:latin typeface="Constantia" panose="02030602050306030303" pitchFamily="18" charset="0"/>
              </a:rPr>
              <a:t>characteristic of population, e.g., population mean µ</a:t>
            </a:r>
            <a:endParaRPr lang="el-GR" sz="2400" i="1" kern="0" dirty="0">
              <a:latin typeface="Constantia" panose="02030602050306030303" pitchFamily="18" charset="0"/>
              <a:cs typeface="Times New Roman" pitchFamily="18" charset="0"/>
            </a:endParaRPr>
          </a:p>
          <a:p>
            <a:pPr marL="342900" indent="-342900">
              <a:lnSpc>
                <a:spcPct val="90000"/>
              </a:lnSpc>
              <a:buClr>
                <a:schemeClr val="tx2"/>
              </a:buClr>
              <a:buFontTx/>
              <a:buChar char="•"/>
              <a:defRPr/>
            </a:pPr>
            <a:r>
              <a:rPr lang="en-US" sz="2400" b="1" kern="0" dirty="0">
                <a:latin typeface="Constantia" panose="02030602050306030303" pitchFamily="18" charset="0"/>
              </a:rPr>
              <a:t>Statistic </a:t>
            </a:r>
            <a:r>
              <a:rPr lang="en-US" sz="2400" kern="0" dirty="0">
                <a:latin typeface="Constantia" panose="02030602050306030303" pitchFamily="18" charset="0"/>
                <a:sym typeface="Symbol" pitchFamily="18" charset="2"/>
              </a:rPr>
              <a:t></a:t>
            </a:r>
            <a:r>
              <a:rPr lang="en-US" sz="2400" kern="0" dirty="0">
                <a:latin typeface="Constantia" panose="02030602050306030303" pitchFamily="18" charset="0"/>
              </a:rPr>
              <a:t> calculated from data in the sample, e.g., sample mean </a:t>
            </a:r>
            <a:r>
              <a:rPr lang="en-US" sz="2400" kern="0" dirty="0" smtClean="0">
                <a:latin typeface="Constantia" panose="02030602050306030303" pitchFamily="18" charset="0"/>
              </a:rPr>
              <a:t>(x</a:t>
            </a:r>
            <a:r>
              <a:rPr lang="en-US" sz="2400" kern="0" dirty="0" smtClean="0">
                <a:latin typeface="Arial" panose="020B0604020202020204" pitchFamily="34" charset="0"/>
                <a:cs typeface="Arial" panose="020B0604020202020204" pitchFamily="34" charset="0"/>
              </a:rPr>
              <a:t>̅</a:t>
            </a:r>
            <a:r>
              <a:rPr lang="en-US" sz="2400" kern="0" dirty="0" smtClean="0">
                <a:solidFill>
                  <a:srgbClr val="FF0000"/>
                </a:solidFill>
                <a:latin typeface="Constantia" panose="02030602050306030303" pitchFamily="18" charset="0"/>
              </a:rPr>
              <a:t>  </a:t>
            </a:r>
            <a:r>
              <a:rPr lang="en-US" sz="2400" kern="0" dirty="0" smtClean="0">
                <a:latin typeface="Constantia" panose="02030602050306030303" pitchFamily="18" charset="0"/>
              </a:rPr>
              <a:t>)</a:t>
            </a:r>
            <a:endParaRPr lang="en-US" sz="2400" i="1" kern="0" dirty="0">
              <a:latin typeface="Constantia" panose="02030602050306030303" pitchFamily="18" charset="0"/>
            </a:endParaRPr>
          </a:p>
          <a:p>
            <a:endParaRPr lang="en-US" dirty="0">
              <a:latin typeface="Constantia" panose="02030602050306030303" pitchFamily="18" charset="0"/>
            </a:endParaRPr>
          </a:p>
        </p:txBody>
      </p:sp>
    </p:spTree>
    <p:extLst>
      <p:ext uri="{BB962C8B-B14F-4D97-AF65-F5344CB8AC3E}">
        <p14:creationId xmlns:p14="http://schemas.microsoft.com/office/powerpoint/2010/main" val="884731931"/>
      </p:ext>
    </p:extLst>
  </p:cSld>
  <p:clrMapOvr>
    <a:masterClrMapping/>
  </p:clrMapOvr>
  <p:transition>
    <p:pull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533400"/>
            <a:ext cx="8229600" cy="1143000"/>
          </a:xfrm>
          <a:prstGeom prst="rect">
            <a:avLst/>
          </a:prstGeom>
        </p:spPr>
        <p:txBody>
          <a:bodyPr/>
          <a:lstStyle/>
          <a:p>
            <a:pPr algn="ctr" eaLnBrk="1" hangingPunct="1">
              <a:defRPr/>
            </a:pPr>
            <a:r>
              <a:rPr lang="en-US" sz="4000" kern="0" dirty="0">
                <a:effectLst>
                  <a:outerShdw blurRad="38100" dist="38100" dir="2700000" algn="tl">
                    <a:srgbClr val="000000"/>
                  </a:outerShdw>
                </a:effectLst>
                <a:latin typeface="Constantia" panose="02030602050306030303" pitchFamily="18" charset="0"/>
                <a:ea typeface="+mj-ea"/>
                <a:cs typeface="+mj-cs"/>
              </a:rPr>
              <a:t>Distinctions Between Parameters and Statistics </a:t>
            </a:r>
          </a:p>
        </p:txBody>
      </p:sp>
      <p:graphicFrame>
        <p:nvGraphicFramePr>
          <p:cNvPr id="5" name="Group 59"/>
          <p:cNvGraphicFramePr>
            <a:graphicFrameLocks/>
          </p:cNvGraphicFramePr>
          <p:nvPr/>
        </p:nvGraphicFramePr>
        <p:xfrm>
          <a:off x="552450" y="2184400"/>
          <a:ext cx="8274050" cy="3657602"/>
        </p:xfrm>
        <a:graphic>
          <a:graphicData uri="http://schemas.openxmlformats.org/drawingml/2006/table">
            <a:tbl>
              <a:tblPr/>
              <a:tblGrid>
                <a:gridCol w="2465388"/>
                <a:gridCol w="2641600"/>
                <a:gridCol w="3167062"/>
              </a:tblGrid>
              <a:tr h="7318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cap="flat">
                      <a:noFill/>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Parameters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Statistics </a:t>
                      </a:r>
                    </a:p>
                  </a:txBody>
                  <a:tcPr horzOverflow="overflow">
                    <a:lnL w="12700"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Source</a:t>
                      </a:r>
                    </a:p>
                  </a:txBody>
                  <a:tcP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Population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Sample</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730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Notation</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Greek (e.g., </a:t>
                      </a:r>
                      <a:r>
                        <a:rPr kumimoji="0" lang="el-GR" sz="2800" b="0" i="0" u="none" strike="noStrike" cap="none" normalizeH="0" baseline="0" smtClean="0">
                          <a:ln>
                            <a:noFill/>
                          </a:ln>
                          <a:solidFill>
                            <a:schemeClr val="tx1"/>
                          </a:solidFill>
                          <a:effectLst/>
                          <a:latin typeface="Arial" charset="0"/>
                          <a:cs typeface="Arial" charset="0"/>
                        </a:rPr>
                        <a:t>μ</a:t>
                      </a:r>
                      <a:r>
                        <a:rPr kumimoji="0" lang="en-US" sz="2800" b="0" i="0" u="none" strike="noStrike" cap="none" normalizeH="0" baseline="0" smtClean="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Roman (e.g., </a:t>
                      </a:r>
                      <a:r>
                        <a:rPr kumimoji="0" lang="en-US" sz="2800" b="0" i="1" u="none" strike="noStrike" cap="none" normalizeH="0" baseline="0" smtClean="0">
                          <a:ln>
                            <a:noFill/>
                          </a:ln>
                          <a:solidFill>
                            <a:schemeClr val="tx1"/>
                          </a:solidFill>
                          <a:effectLst/>
                          <a:latin typeface="Arial" charset="0"/>
                        </a:rPr>
                        <a:t>xbar</a:t>
                      </a:r>
                      <a:r>
                        <a:rPr kumimoji="0" lang="en-US" sz="2800" b="0" i="0" u="none" strike="noStrike" cap="none" normalizeH="0" baseline="0" smtClean="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7318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Vary</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Yes</a:t>
                      </a:r>
                    </a:p>
                  </a:txBody>
                  <a:tcPr horzOverflow="overflow">
                    <a:lnL w="12700" cap="flat" cmpd="sng" algn="ctr">
                      <a:solidFill>
                        <a:schemeClr val="tx1"/>
                      </a:solidFill>
                      <a:prstDash val="solid"/>
                      <a:round/>
                      <a:headEnd type="none" w="med" len="med"/>
                      <a:tailEnd type="none" w="med" len="med"/>
                    </a:lnL>
                    <a:lnR cap="flat">
                      <a:noFill/>
                    </a:lnR>
                    <a:lnT>
                      <a:noFill/>
                    </a:lnT>
                    <a:lnB>
                      <a:noFill/>
                    </a:lnB>
                    <a:lnTlToBr>
                      <a:noFill/>
                    </a:lnTlToBr>
                    <a:lnBlToTr>
                      <a:noFill/>
                    </a:lnBlToTr>
                    <a:noFill/>
                  </a:tcPr>
                </a:tc>
              </a:tr>
              <a:tr h="7318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Calculated</a:t>
                      </a:r>
                    </a:p>
                  </a:txBody>
                  <a:tcPr horzOverflow="overflow">
                    <a:lnL cap="flat">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Yes</a:t>
                      </a:r>
                    </a:p>
                  </a:txBody>
                  <a:tcPr horzOverflow="overflow">
                    <a:lnL w="12700" cap="flat" cmpd="sng" algn="ctr">
                      <a:solidFill>
                        <a:schemeClr val="tx1"/>
                      </a:solidFill>
                      <a:prstDash val="solid"/>
                      <a:round/>
                      <a:headEnd type="none" w="med" len="med"/>
                      <a:tailEnd type="none" w="med" len="med"/>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705311154"/>
      </p:ext>
    </p:extLst>
  </p:cSld>
  <p:clrMapOvr>
    <a:masterClrMapping/>
  </p:clrMapOvr>
  <p:transition>
    <p:pull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b="17294"/>
          <a:stretch>
            <a:fillRect/>
          </a:stretch>
        </p:blipFill>
        <p:spPr bwMode="auto">
          <a:xfrm>
            <a:off x="519113" y="349250"/>
            <a:ext cx="8059737" cy="5969000"/>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2165356"/>
      </p:ext>
    </p:extLst>
  </p:cSld>
  <p:clrMapOvr>
    <a:masterClrMapping/>
  </p:clrMapOvr>
  <p:transition>
    <p:pull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TESTS </a:t>
            </a:r>
            <a:r>
              <a:rPr lang="en-US" dirty="0">
                <a:latin typeface="+mn-lt"/>
              </a:rPr>
              <a:t>OF SIGNIFICANCE </a:t>
            </a:r>
          </a:p>
        </p:txBody>
      </p:sp>
      <p:sp>
        <p:nvSpPr>
          <p:cNvPr id="3" name="Content Placeholder 2"/>
          <p:cNvSpPr>
            <a:spLocks noGrp="1"/>
          </p:cNvSpPr>
          <p:nvPr>
            <p:ph idx="1"/>
          </p:nvPr>
        </p:nvSpPr>
        <p:spPr/>
        <p:txBody>
          <a:bodyPr>
            <a:noAutofit/>
          </a:bodyPr>
          <a:lstStyle/>
          <a:p>
            <a:pPr algn="just"/>
            <a:r>
              <a:rPr lang="en-US" sz="3600" dirty="0"/>
              <a:t>It is natural for sample estimates (means or proportions) to vary from sample to sample. This natural variation is called </a:t>
            </a:r>
            <a:r>
              <a:rPr lang="en-US" sz="3600" dirty="0">
                <a:solidFill>
                  <a:srgbClr val="FF0000"/>
                </a:solidFill>
              </a:rPr>
              <a:t>chance variation</a:t>
            </a:r>
            <a:r>
              <a:rPr lang="en-US" sz="3600" dirty="0"/>
              <a:t>. </a:t>
            </a:r>
            <a:r>
              <a:rPr lang="en-US" sz="3600" dirty="0" smtClean="0"/>
              <a:t> The </a:t>
            </a:r>
            <a:r>
              <a:rPr lang="en-US" sz="3600" dirty="0"/>
              <a:t>variation from sample to sample or between a sample and the universe could also be due to some external factor</a:t>
            </a:r>
          </a:p>
        </p:txBody>
      </p:sp>
    </p:spTree>
    <p:extLst>
      <p:ext uri="{BB962C8B-B14F-4D97-AF65-F5344CB8AC3E}">
        <p14:creationId xmlns:p14="http://schemas.microsoft.com/office/powerpoint/2010/main" val="593726398"/>
      </p:ext>
    </p:extLst>
  </p:cSld>
  <p:clrMapOvr>
    <a:masterClrMapping/>
  </p:clrMapOvr>
  <p:transition>
    <p:pull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TESTS OF SIGNIFICANCE </a:t>
            </a:r>
          </a:p>
        </p:txBody>
      </p:sp>
      <p:sp>
        <p:nvSpPr>
          <p:cNvPr id="3" name="Content Placeholder 2"/>
          <p:cNvSpPr>
            <a:spLocks noGrp="1"/>
          </p:cNvSpPr>
          <p:nvPr>
            <p:ph idx="1"/>
          </p:nvPr>
        </p:nvSpPr>
        <p:spPr/>
        <p:txBody>
          <a:bodyPr>
            <a:noAutofit/>
          </a:bodyPr>
          <a:lstStyle/>
          <a:p>
            <a:pPr algn="just"/>
            <a:r>
              <a:rPr lang="en-US" sz="3600" dirty="0"/>
              <a:t> It is necessary to </a:t>
            </a:r>
            <a:r>
              <a:rPr lang="en-US" sz="3600" dirty="0">
                <a:solidFill>
                  <a:srgbClr val="FF0000"/>
                </a:solidFill>
              </a:rPr>
              <a:t>rule out</a:t>
            </a:r>
            <a:r>
              <a:rPr lang="en-US" sz="3600" dirty="0"/>
              <a:t> the possibility of a </a:t>
            </a:r>
            <a:r>
              <a:rPr lang="en-US" sz="3600" dirty="0">
                <a:solidFill>
                  <a:srgbClr val="FF0000"/>
                </a:solidFill>
              </a:rPr>
              <a:t>chance difference</a:t>
            </a:r>
            <a:r>
              <a:rPr lang="en-US" sz="3600" dirty="0"/>
              <a:t> when the values for the two groups are compared. </a:t>
            </a:r>
            <a:r>
              <a:rPr lang="en-US" sz="3600" dirty="0" smtClean="0"/>
              <a:t>                                             The </a:t>
            </a:r>
            <a:r>
              <a:rPr lang="en-US" sz="3600" dirty="0">
                <a:solidFill>
                  <a:srgbClr val="FF0000"/>
                </a:solidFill>
              </a:rPr>
              <a:t>tests of significance</a:t>
            </a:r>
            <a:r>
              <a:rPr lang="en-US" sz="3600" dirty="0"/>
              <a:t> are statistical tests or mathematical methods which </a:t>
            </a:r>
            <a:r>
              <a:rPr lang="en-US" sz="3600" dirty="0">
                <a:solidFill>
                  <a:srgbClr val="FF0000"/>
                </a:solidFill>
              </a:rPr>
              <a:t>measure the probability of chance occurrence </a:t>
            </a:r>
            <a:r>
              <a:rPr lang="en-US" sz="3600" dirty="0"/>
              <a:t>of such difference in nature.</a:t>
            </a:r>
          </a:p>
        </p:txBody>
      </p:sp>
    </p:spTree>
    <p:extLst>
      <p:ext uri="{BB962C8B-B14F-4D97-AF65-F5344CB8AC3E}">
        <p14:creationId xmlns:p14="http://schemas.microsoft.com/office/powerpoint/2010/main" val="517078165"/>
      </p:ext>
    </p:extLst>
  </p:cSld>
  <p:clrMapOvr>
    <a:masterClrMapping/>
  </p:clrMapOvr>
  <p:transition>
    <p:pull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3293</TotalTime>
  <Words>1450</Words>
  <Application>Microsoft Office PowerPoint</Application>
  <PresentationFormat>On-screen Show (4:3)</PresentationFormat>
  <Paragraphs>181</Paragraphs>
  <Slides>32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Arial</vt:lpstr>
      <vt:lpstr>Calibri</vt:lpstr>
      <vt:lpstr>Comic Sans MS</vt:lpstr>
      <vt:lpstr>Constantia</vt:lpstr>
      <vt:lpstr>Symbol</vt:lpstr>
      <vt:lpstr>Times New Roman</vt:lpstr>
      <vt:lpstr>Wingdings</vt:lpstr>
      <vt:lpstr>Wingdings 2</vt:lpstr>
      <vt:lpstr>Flow</vt:lpstr>
      <vt:lpstr>PowerPoint Presentation</vt:lpstr>
      <vt:lpstr> Inferential statistics</vt:lpstr>
      <vt:lpstr> Inferential statistics</vt:lpstr>
      <vt:lpstr> Inferential statistics</vt:lpstr>
      <vt:lpstr> Inferential statistics</vt:lpstr>
      <vt:lpstr>PowerPoint Presentation</vt:lpstr>
      <vt:lpstr>PowerPoint Presentation</vt:lpstr>
      <vt:lpstr>TESTS OF SIGNIFICANCE </vt:lpstr>
      <vt:lpstr>TESTS OF SIGNIFICANCE </vt:lpstr>
      <vt:lpstr>TESTS OF SIGNIFICANCE </vt:lpstr>
      <vt:lpstr>TESTS OF SIGNIFICANCE </vt:lpstr>
      <vt:lpstr>TESTS OF SIGNIFICANCE </vt:lpstr>
      <vt:lpstr>TESTS OF SIGNIFICANCE </vt:lpstr>
      <vt:lpstr>Null Hypothesis </vt:lpstr>
      <vt:lpstr>Null Hypothesis </vt:lpstr>
      <vt:lpstr>Some of the tests of                                    significance are: </vt:lpstr>
      <vt:lpstr>Standard Error of the Mean </vt:lpstr>
      <vt:lpstr>Standard Error of the Mean </vt:lpstr>
      <vt:lpstr>Standard Error of the Mean </vt:lpstr>
      <vt:lpstr>Standard Error of the Mean </vt:lpstr>
      <vt:lpstr>Standard Error of the Mean </vt:lpstr>
      <vt:lpstr>Standard Error of the Mean </vt:lpstr>
      <vt:lpstr>Standard Error of the Mean </vt:lpstr>
      <vt:lpstr>Standard Error of the Mean </vt:lpstr>
      <vt:lpstr>Standard Error of the Difference between Two Means </vt:lpstr>
      <vt:lpstr>Standard Error of the Difference between Two Means </vt:lpstr>
      <vt:lpstr>Standard Error of the Difference between Two Means </vt:lpstr>
      <vt:lpstr>Standard Error of the Difference between Two Means </vt:lpstr>
      <vt:lpstr>Standard Error of the Difference between Two Means </vt:lpstr>
      <vt:lpstr>Standard Error of the Difference between Two Means </vt:lpstr>
      <vt:lpstr>Standard Error of the Difference between Two Means </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OF PREVENTION</dc:title>
  <dc:creator>Doctor Abdul Rauf</dc:creator>
  <cp:lastModifiedBy>Windows User</cp:lastModifiedBy>
  <cp:revision>262</cp:revision>
  <dcterms:created xsi:type="dcterms:W3CDTF">2012-02-01T08:55:06Z</dcterms:created>
  <dcterms:modified xsi:type="dcterms:W3CDTF">2020-05-01T14:46:51Z</dcterms:modified>
</cp:coreProperties>
</file>