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9" r:id="rId8"/>
    <p:sldId id="260" r:id="rId9"/>
    <p:sldId id="261" r:id="rId10"/>
    <p:sldId id="272" r:id="rId11"/>
    <p:sldId id="273" r:id="rId12"/>
    <p:sldId id="274" r:id="rId13"/>
    <p:sldId id="262" r:id="rId14"/>
    <p:sldId id="275" r:id="rId15"/>
    <p:sldId id="267" r:id="rId16"/>
    <p:sldId id="276" r:id="rId17"/>
    <p:sldId id="263" r:id="rId18"/>
    <p:sldId id="277" r:id="rId19"/>
    <p:sldId id="278" r:id="rId20"/>
    <p:sldId id="264" r:id="rId21"/>
    <p:sldId id="265" r:id="rId22"/>
    <p:sldId id="268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37F4-24B9-4EBF-8244-4098FA005F90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69C1-04DF-4B52-B8DA-F6C47620B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RETINOBLASTOMA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581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By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Dr. </a:t>
            </a:r>
            <a:r>
              <a:rPr lang="en-US" sz="2000" b="1" dirty="0" err="1" smtClean="0">
                <a:solidFill>
                  <a:srgbClr val="FFC000"/>
                </a:solidFill>
              </a:rPr>
              <a:t>Suhail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Mushtaq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</a:rPr>
              <a:t>Boobak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en-US" sz="1900" dirty="0" smtClean="0"/>
              <a:t>MBBS,DOMS,MCPS,ICO(UK),FCFS,FRCS(UK)</a:t>
            </a:r>
          </a:p>
          <a:p>
            <a:r>
              <a:rPr lang="en-US" sz="1900" dirty="0" smtClean="0">
                <a:solidFill>
                  <a:srgbClr val="FFC000"/>
                </a:solidFill>
              </a:rPr>
              <a:t>Associate Professor Ophthalmology</a:t>
            </a:r>
          </a:p>
          <a:p>
            <a:r>
              <a:rPr lang="en-US" sz="1900" dirty="0" smtClean="0">
                <a:solidFill>
                  <a:srgbClr val="FFC000"/>
                </a:solidFill>
              </a:rPr>
              <a:t>Sargodha Medical College, University of Sargodha</a:t>
            </a:r>
            <a:endParaRPr lang="en-US" sz="19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 err="1" smtClean="0"/>
              <a:t>Uveitis</a:t>
            </a:r>
            <a:endParaRPr lang="en-US" sz="3900" dirty="0" smtClean="0"/>
          </a:p>
          <a:p>
            <a:r>
              <a:rPr lang="en-US" sz="3900" dirty="0" smtClean="0"/>
              <a:t>Orbital inflammation---- </a:t>
            </a:r>
            <a:r>
              <a:rPr lang="en-US" sz="3900" dirty="0" err="1" smtClean="0"/>
              <a:t>Proptosis</a:t>
            </a:r>
            <a:endParaRPr lang="en-US" sz="3900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sz="3900" b="1" dirty="0" smtClean="0">
                <a:solidFill>
                  <a:srgbClr val="FFC000"/>
                </a:solidFill>
              </a:rPr>
              <a:t>Signs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3600" b="1" dirty="0" err="1" smtClean="0">
                <a:solidFill>
                  <a:srgbClr val="92D050"/>
                </a:solidFill>
              </a:rPr>
              <a:t>Intraretinal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</a:rPr>
              <a:t>tumour</a:t>
            </a:r>
            <a:r>
              <a:rPr lang="en-US" sz="3600" b="1" dirty="0" smtClean="0">
                <a:solidFill>
                  <a:srgbClr val="92D050"/>
                </a:solidFill>
              </a:rPr>
              <a:t>-</a:t>
            </a:r>
            <a:r>
              <a:rPr lang="en-US" sz="3600" dirty="0" smtClean="0"/>
              <a:t>-- Homogenous dome shaped white lesion with irregular borders and  calcification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err="1" smtClean="0">
                <a:solidFill>
                  <a:srgbClr val="92D050"/>
                </a:solidFill>
              </a:rPr>
              <a:t>Endophytic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</a:rPr>
              <a:t>tumour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--- White mass in the     </a:t>
            </a:r>
            <a:r>
              <a:rPr lang="en-US" sz="3600" dirty="0"/>
              <a:t>	</a:t>
            </a:r>
            <a:r>
              <a:rPr lang="en-US" sz="3600" dirty="0" smtClean="0"/>
              <a:t> vitreous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92D050"/>
                </a:solidFill>
              </a:rPr>
              <a:t>Exophytic</a:t>
            </a:r>
            <a:r>
              <a:rPr lang="en-US" sz="3600" dirty="0" smtClean="0"/>
              <a:t>--- </a:t>
            </a:r>
            <a:r>
              <a:rPr lang="en-US" sz="3600" dirty="0" err="1" smtClean="0"/>
              <a:t>Multilobulated</a:t>
            </a:r>
            <a:r>
              <a:rPr lang="en-US" sz="3600" dirty="0" smtClean="0"/>
              <a:t> mass in   	 	 </a:t>
            </a:r>
            <a:r>
              <a:rPr lang="en-US" sz="3600" dirty="0" err="1" smtClean="0"/>
              <a:t>subretinal</a:t>
            </a:r>
            <a:r>
              <a:rPr lang="en-US" sz="3600" dirty="0" smtClean="0"/>
              <a:t> space, retinal detachment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Investigation</a:t>
            </a:r>
          </a:p>
          <a:p>
            <a:pPr>
              <a:buNone/>
            </a:pPr>
            <a:r>
              <a:rPr lang="en-US" sz="4000" dirty="0" smtClean="0"/>
              <a:t>    1- USG</a:t>
            </a:r>
          </a:p>
          <a:p>
            <a:pPr>
              <a:buNone/>
            </a:pPr>
            <a:r>
              <a:rPr lang="en-US" sz="4000" dirty="0" smtClean="0"/>
              <a:t>    2- CT Scan</a:t>
            </a:r>
          </a:p>
          <a:p>
            <a:pPr>
              <a:buNone/>
            </a:pPr>
            <a:r>
              <a:rPr lang="en-US" sz="4000" dirty="0" smtClean="0"/>
              <a:t>    3- MR scan</a:t>
            </a:r>
          </a:p>
          <a:p>
            <a:pPr>
              <a:buNone/>
            </a:pPr>
            <a:r>
              <a:rPr lang="en-US" sz="4000" dirty="0" smtClean="0"/>
              <a:t>    4- Systemic– Bone scan, bone marrow aspiration, lumber puncture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. Suhail\Pictures\P10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. Suhail\Pictures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Most common primary intraocular malignancy of childhood</a:t>
            </a:r>
          </a:p>
          <a:p>
            <a:r>
              <a:rPr lang="en-US" sz="4400" dirty="0" smtClean="0"/>
              <a:t>3% of all childhood cancers</a:t>
            </a:r>
          </a:p>
          <a:p>
            <a:r>
              <a:rPr lang="en-US" sz="4400" dirty="0" smtClean="0"/>
              <a:t>1:17,000  live births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Genetic studies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Treatment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92D050"/>
                </a:solidFill>
              </a:rPr>
              <a:t>Small </a:t>
            </a:r>
            <a:r>
              <a:rPr lang="en-US" sz="3600" b="1" u="sng" dirty="0" err="1" smtClean="0">
                <a:solidFill>
                  <a:srgbClr val="92D050"/>
                </a:solidFill>
              </a:rPr>
              <a:t>tumours</a:t>
            </a:r>
            <a:endParaRPr lang="en-US" sz="3600" b="1" u="sng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sz="3600" dirty="0" smtClean="0"/>
              <a:t>1- Photocoagulation 2-Cryotherapy 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dirty="0" smtClean="0"/>
              <a:t>3 - Chemotherapy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92D050"/>
                </a:solidFill>
              </a:rPr>
              <a:t>Medium-sized </a:t>
            </a:r>
            <a:r>
              <a:rPr lang="en-US" sz="3600" b="1" u="sng" dirty="0" err="1" smtClean="0">
                <a:solidFill>
                  <a:srgbClr val="92D050"/>
                </a:solidFill>
              </a:rPr>
              <a:t>tumours</a:t>
            </a:r>
            <a:endParaRPr lang="en-US" sz="3600" b="1" u="sng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3600" dirty="0" smtClean="0"/>
              <a:t>1- </a:t>
            </a:r>
            <a:r>
              <a:rPr lang="en-US" sz="3600" dirty="0" err="1" smtClean="0"/>
              <a:t>Brachtherapy</a:t>
            </a:r>
            <a:r>
              <a:rPr lang="en-US" sz="3600" dirty="0" smtClean="0"/>
              <a:t> 2- Chemotherapy </a:t>
            </a:r>
          </a:p>
          <a:p>
            <a:pPr>
              <a:buNone/>
            </a:pPr>
            <a:r>
              <a:rPr lang="en-US" sz="3600" dirty="0" smtClean="0"/>
              <a:t>3- Radiotherapy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92D050"/>
                </a:solidFill>
              </a:rPr>
              <a:t>Large </a:t>
            </a:r>
            <a:r>
              <a:rPr lang="en-US" sz="3600" b="1" u="sng" dirty="0" err="1" smtClean="0">
                <a:solidFill>
                  <a:srgbClr val="92D050"/>
                </a:solidFill>
              </a:rPr>
              <a:t>tumours</a:t>
            </a:r>
            <a:endParaRPr lang="en-US" sz="3600" b="1" u="sng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dirty="0" smtClean="0"/>
              <a:t>1- Chemotherapy 2- </a:t>
            </a:r>
            <a:r>
              <a:rPr lang="en-US" sz="3600" dirty="0" err="1" smtClean="0"/>
              <a:t>Enucleation</a:t>
            </a:r>
            <a:endParaRPr lang="en-US" sz="3600" dirty="0"/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Follow-up</a:t>
            </a:r>
          </a:p>
          <a:p>
            <a:r>
              <a:rPr lang="en-US" sz="3900" dirty="0" err="1" smtClean="0"/>
              <a:t>Tumour</a:t>
            </a:r>
            <a:r>
              <a:rPr lang="en-US" sz="3900" dirty="0" smtClean="0"/>
              <a:t> regress to ‘cotton-cheese’   calcified mass</a:t>
            </a:r>
          </a:p>
          <a:p>
            <a:r>
              <a:rPr lang="en-US" sz="3900" dirty="0" smtClean="0"/>
              <a:t>New </a:t>
            </a:r>
            <a:r>
              <a:rPr lang="en-US" sz="3900" dirty="0" err="1" smtClean="0"/>
              <a:t>tumour</a:t>
            </a:r>
            <a:r>
              <a:rPr lang="en-US" sz="3900" dirty="0" smtClean="0"/>
              <a:t> may develop</a:t>
            </a:r>
          </a:p>
          <a:p>
            <a:r>
              <a:rPr lang="en-US" sz="3900" dirty="0" err="1" smtClean="0"/>
              <a:t>Exam.after</a:t>
            </a:r>
            <a:r>
              <a:rPr lang="en-US" sz="3900" dirty="0" smtClean="0"/>
              <a:t> every 2-8 weeks until 3 years 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1-</a:t>
            </a:r>
            <a:r>
              <a:rPr lang="en-US" sz="4000" dirty="0" smtClean="0"/>
              <a:t> Congenital cataract </a:t>
            </a:r>
            <a:r>
              <a:rPr lang="en-US" sz="4000" dirty="0" smtClean="0">
                <a:solidFill>
                  <a:srgbClr val="FFC000"/>
                </a:solidFill>
              </a:rPr>
              <a:t>2-</a:t>
            </a:r>
            <a:r>
              <a:rPr lang="en-US" sz="4000" dirty="0" smtClean="0"/>
              <a:t>Persistant anterior fetal vasculature </a:t>
            </a:r>
            <a:r>
              <a:rPr lang="en-US" sz="4000" dirty="0" smtClean="0">
                <a:solidFill>
                  <a:srgbClr val="FFC000"/>
                </a:solidFill>
              </a:rPr>
              <a:t>3-</a:t>
            </a:r>
            <a:r>
              <a:rPr lang="en-US" sz="4000" dirty="0" smtClean="0"/>
              <a:t> Coats disease </a:t>
            </a:r>
            <a:r>
              <a:rPr lang="en-US" sz="4000" dirty="0" smtClean="0">
                <a:solidFill>
                  <a:srgbClr val="FFC000"/>
                </a:solidFill>
              </a:rPr>
              <a:t>4-</a:t>
            </a:r>
            <a:r>
              <a:rPr lang="en-US" sz="4000" dirty="0" smtClean="0"/>
              <a:t> Retinopathy of prematurity</a:t>
            </a:r>
            <a:r>
              <a:rPr lang="en-US" sz="4000" dirty="0" smtClean="0">
                <a:solidFill>
                  <a:srgbClr val="FFC000"/>
                </a:solidFill>
              </a:rPr>
              <a:t> 5-</a:t>
            </a:r>
            <a:r>
              <a:rPr lang="en-US" sz="4000" dirty="0" smtClean="0"/>
              <a:t>Toxocariosis </a:t>
            </a:r>
            <a:r>
              <a:rPr lang="en-US" sz="4000" dirty="0" smtClean="0">
                <a:solidFill>
                  <a:srgbClr val="FFC000"/>
                </a:solidFill>
              </a:rPr>
              <a:t>6-</a:t>
            </a:r>
            <a:r>
              <a:rPr lang="en-US" sz="4000" dirty="0" smtClean="0"/>
              <a:t>Uveitis </a:t>
            </a:r>
            <a:r>
              <a:rPr lang="en-US" sz="4000" dirty="0" smtClean="0">
                <a:solidFill>
                  <a:srgbClr val="FFC000"/>
                </a:solidFill>
              </a:rPr>
              <a:t>7-</a:t>
            </a:r>
            <a:r>
              <a:rPr lang="en-US" sz="4000" dirty="0" smtClean="0"/>
              <a:t>Retinal dysplasia </a:t>
            </a:r>
            <a:r>
              <a:rPr lang="en-US" sz="4000" dirty="0" smtClean="0">
                <a:solidFill>
                  <a:srgbClr val="FFC000"/>
                </a:solidFill>
              </a:rPr>
              <a:t>8-</a:t>
            </a:r>
            <a:r>
              <a:rPr lang="en-US" sz="4000" dirty="0" smtClean="0"/>
              <a:t>Retinoma</a:t>
            </a:r>
          </a:p>
          <a:p>
            <a:pPr>
              <a:buNone/>
            </a:pPr>
            <a:r>
              <a:rPr lang="en-US" sz="4000" dirty="0"/>
              <a:t>	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9-</a:t>
            </a:r>
            <a:r>
              <a:rPr lang="en-US" sz="4000" dirty="0" smtClean="0"/>
              <a:t>Retina </a:t>
            </a:r>
            <a:r>
              <a:rPr lang="en-US" sz="4000" dirty="0" err="1" smtClean="0"/>
              <a:t>astrocytoma</a:t>
            </a:r>
            <a:r>
              <a:rPr lang="en-US" sz="4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         Thanks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Histology</a:t>
            </a:r>
          </a:p>
          <a:p>
            <a:r>
              <a:rPr lang="en-US" sz="4000" dirty="0" smtClean="0"/>
              <a:t>Composed of small basophilic cells(</a:t>
            </a:r>
            <a:r>
              <a:rPr lang="en-US" sz="4000" dirty="0" err="1" smtClean="0"/>
              <a:t>Retinoblast</a:t>
            </a:r>
            <a:r>
              <a:rPr lang="en-US" sz="4000" dirty="0" smtClean="0"/>
              <a:t>)With large </a:t>
            </a:r>
            <a:r>
              <a:rPr lang="en-US" sz="4000" dirty="0" err="1" smtClean="0"/>
              <a:t>hyperchromic</a:t>
            </a:r>
            <a:r>
              <a:rPr lang="en-US" sz="4000" dirty="0" smtClean="0"/>
              <a:t> nuclei and scanty cytoplasm </a:t>
            </a:r>
          </a:p>
          <a:p>
            <a:r>
              <a:rPr lang="en-US" sz="4000" dirty="0" smtClean="0"/>
              <a:t> Rosettes formati</a:t>
            </a:r>
            <a:r>
              <a:rPr lang="en-US" sz="3600" dirty="0" smtClean="0"/>
              <a:t>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1</a:t>
            </a:r>
            <a:r>
              <a:rPr lang="en-US" dirty="0" smtClean="0"/>
              <a:t>- </a:t>
            </a:r>
            <a:r>
              <a:rPr lang="en-US" sz="3600" b="1" dirty="0" smtClean="0">
                <a:solidFill>
                  <a:srgbClr val="92D050"/>
                </a:solidFill>
              </a:rPr>
              <a:t>Flexner-</a:t>
            </a:r>
            <a:r>
              <a:rPr lang="en-US" sz="3600" b="1" dirty="0" err="1" smtClean="0">
                <a:solidFill>
                  <a:srgbClr val="92D050"/>
                </a:solidFill>
              </a:rPr>
              <a:t>Wintersteiner</a:t>
            </a:r>
            <a:r>
              <a:rPr lang="en-US" sz="3600" b="1" dirty="0" smtClean="0">
                <a:solidFill>
                  <a:srgbClr val="92D050"/>
                </a:solidFill>
              </a:rPr>
              <a:t> rosette </a:t>
            </a:r>
            <a:r>
              <a:rPr lang="en-US" sz="3600" b="1" dirty="0" smtClean="0"/>
              <a:t>- </a:t>
            </a:r>
            <a:r>
              <a:rPr lang="en-US" sz="3600" dirty="0" smtClean="0"/>
              <a:t>Central lumen surrounded by tall columnar cells, the nuclei lie away from the lumen</a:t>
            </a:r>
          </a:p>
          <a:p>
            <a:pPr>
              <a:buNone/>
            </a:pPr>
            <a:r>
              <a:rPr lang="en-US" b="1" dirty="0" smtClean="0"/>
              <a:t>2 </a:t>
            </a:r>
            <a:r>
              <a:rPr lang="en-US" dirty="0" smtClean="0"/>
              <a:t>- </a:t>
            </a:r>
            <a:r>
              <a:rPr lang="en-US" sz="3600" b="1" dirty="0" smtClean="0">
                <a:solidFill>
                  <a:srgbClr val="92D050"/>
                </a:solidFill>
              </a:rPr>
              <a:t>Homer-Wright rosettes </a:t>
            </a:r>
            <a:r>
              <a:rPr lang="en-US" dirty="0" smtClean="0"/>
              <a:t>– </a:t>
            </a:r>
            <a:r>
              <a:rPr lang="en-US" sz="3600" dirty="0" smtClean="0"/>
              <a:t>No lumen</a:t>
            </a:r>
          </a:p>
          <a:p>
            <a:pPr>
              <a:buNone/>
            </a:pPr>
            <a:r>
              <a:rPr lang="en-US" b="1" dirty="0" smtClean="0"/>
              <a:t>3 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</a:rPr>
              <a:t>Fleurettes</a:t>
            </a:r>
            <a:r>
              <a:rPr lang="en-US" sz="3600" dirty="0" smtClean="0">
                <a:solidFill>
                  <a:srgbClr val="92D050"/>
                </a:solidFill>
              </a:rPr>
              <a:t>-</a:t>
            </a:r>
            <a:r>
              <a:rPr lang="en-US" sz="3600" dirty="0" smtClean="0"/>
              <a:t>S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of cells with long </a:t>
            </a:r>
            <a:r>
              <a:rPr lang="en-US" sz="3600" dirty="0" err="1" smtClean="0"/>
              <a:t>cytoplasmic</a:t>
            </a:r>
            <a:r>
              <a:rPr lang="en-US" sz="3600" dirty="0" smtClean="0"/>
              <a:t> processes. resembles a bouquet of flowers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Patterns of </a:t>
            </a:r>
            <a:r>
              <a:rPr lang="en-US" sz="3600" b="1" dirty="0" err="1" smtClean="0">
                <a:solidFill>
                  <a:srgbClr val="FFC000"/>
                </a:solidFill>
              </a:rPr>
              <a:t>tumour</a:t>
            </a:r>
            <a:r>
              <a:rPr lang="en-US" sz="3600" b="1" dirty="0" smtClean="0">
                <a:solidFill>
                  <a:srgbClr val="FFC000"/>
                </a:solidFill>
              </a:rPr>
              <a:t> spread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3600" b="1" dirty="0" smtClean="0"/>
              <a:t>1-</a:t>
            </a:r>
            <a:r>
              <a:rPr lang="en-US" sz="3600" b="1" u="sng" dirty="0" smtClean="0"/>
              <a:t>Growth pattern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3600" dirty="0" err="1" smtClean="0"/>
              <a:t>endophytic</a:t>
            </a:r>
            <a:r>
              <a:rPr lang="en-US" sz="3600" dirty="0" smtClean="0"/>
              <a:t>(into the vitreous)</a:t>
            </a: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</a:t>
            </a:r>
            <a:r>
              <a:rPr lang="en-US" sz="3600" dirty="0" err="1" smtClean="0"/>
              <a:t>exophytic</a:t>
            </a:r>
            <a:r>
              <a:rPr lang="en-US" sz="3600" dirty="0" smtClean="0"/>
              <a:t>(into the </a:t>
            </a:r>
            <a:r>
              <a:rPr lang="en-US" sz="3600" dirty="0" err="1" smtClean="0"/>
              <a:t>subretinal</a:t>
            </a:r>
            <a:r>
              <a:rPr lang="en-US" sz="3600" dirty="0" smtClean="0"/>
              <a:t> space) </a:t>
            </a:r>
          </a:p>
          <a:p>
            <a:pPr>
              <a:buNone/>
            </a:pPr>
            <a:r>
              <a:rPr lang="en-US" sz="3600" b="1" dirty="0" smtClean="0"/>
              <a:t>2- </a:t>
            </a:r>
            <a:r>
              <a:rPr lang="en-US" sz="3600" b="1" u="sng" dirty="0" smtClean="0"/>
              <a:t>Optic nerve invasion</a:t>
            </a:r>
          </a:p>
          <a:p>
            <a:pPr>
              <a:buNone/>
            </a:pPr>
            <a:r>
              <a:rPr lang="en-US" sz="3600" b="1" dirty="0" smtClean="0"/>
              <a:t>3- </a:t>
            </a:r>
            <a:r>
              <a:rPr lang="en-US" sz="3600" b="1" u="sng" dirty="0" smtClean="0"/>
              <a:t>diffuse infiltration </a:t>
            </a:r>
            <a:r>
              <a:rPr lang="en-US" sz="3900" dirty="0" smtClean="0"/>
              <a:t>of the retina</a:t>
            </a:r>
          </a:p>
          <a:p>
            <a:pPr>
              <a:buNone/>
            </a:pPr>
            <a:r>
              <a:rPr lang="en-US" sz="3600" b="1" u="sng" dirty="0" smtClean="0"/>
              <a:t>4-Metastatic  spread</a:t>
            </a:r>
            <a:r>
              <a:rPr lang="en-US" sz="3600" b="1" dirty="0" smtClean="0"/>
              <a:t> </a:t>
            </a:r>
            <a:r>
              <a:rPr lang="en-US" sz="3900" dirty="0" smtClean="0"/>
              <a:t>to regional lymph nodes, lungs and brain</a:t>
            </a:r>
            <a:endParaRPr lang="en-US" sz="3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Genetics</a:t>
            </a:r>
          </a:p>
          <a:p>
            <a:r>
              <a:rPr lang="en-US" sz="3600" dirty="0" smtClean="0"/>
              <a:t>Heritable 40%</a:t>
            </a:r>
          </a:p>
          <a:p>
            <a:r>
              <a:rPr lang="en-US" sz="3600" dirty="0" smtClean="0"/>
              <a:t>Non-heritable 60%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Presentation</a:t>
            </a:r>
          </a:p>
          <a:p>
            <a:r>
              <a:rPr lang="en-US" sz="3600" dirty="0" err="1" smtClean="0"/>
              <a:t>Leukocoria</a:t>
            </a:r>
            <a:r>
              <a:rPr lang="en-US" sz="3600" dirty="0" smtClean="0"/>
              <a:t> 60%</a:t>
            </a:r>
          </a:p>
          <a:p>
            <a:r>
              <a:rPr lang="en-US" sz="3600" dirty="0" smtClean="0"/>
              <a:t>Strabismus 20%</a:t>
            </a:r>
          </a:p>
          <a:p>
            <a:r>
              <a:rPr lang="en-US" sz="3600" dirty="0" smtClean="0"/>
              <a:t>Secondary glau</a:t>
            </a:r>
            <a:r>
              <a:rPr lang="en-US" dirty="0" smtClean="0"/>
              <a:t>coma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273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RETINOBLASTOMA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RETINOBLASTOMA</dc:title>
  <dc:creator>Dr. Suhail</dc:creator>
  <cp:lastModifiedBy>Com</cp:lastModifiedBy>
  <cp:revision>21</cp:revision>
  <dcterms:created xsi:type="dcterms:W3CDTF">2010-02-02T17:44:31Z</dcterms:created>
  <dcterms:modified xsi:type="dcterms:W3CDTF">2020-06-11T13:50:06Z</dcterms:modified>
</cp:coreProperties>
</file>