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5"/>
  </p:notesMasterIdLst>
  <p:handoutMasterIdLst>
    <p:handoutMasterId r:id="rId36"/>
  </p:handoutMasterIdLst>
  <p:sldIdLst>
    <p:sldId id="256" r:id="rId2"/>
    <p:sldId id="262" r:id="rId3"/>
    <p:sldId id="268" r:id="rId4"/>
    <p:sldId id="289" r:id="rId5"/>
    <p:sldId id="265" r:id="rId6"/>
    <p:sldId id="266" r:id="rId7"/>
    <p:sldId id="290" r:id="rId8"/>
    <p:sldId id="291" r:id="rId9"/>
    <p:sldId id="292" r:id="rId10"/>
    <p:sldId id="293" r:id="rId11"/>
    <p:sldId id="277" r:id="rId12"/>
    <p:sldId id="259" r:id="rId13"/>
    <p:sldId id="270" r:id="rId14"/>
    <p:sldId id="269" r:id="rId15"/>
    <p:sldId id="278" r:id="rId16"/>
    <p:sldId id="279" r:id="rId17"/>
    <p:sldId id="296" r:id="rId18"/>
    <p:sldId id="298" r:id="rId19"/>
    <p:sldId id="299" r:id="rId20"/>
    <p:sldId id="300" r:id="rId21"/>
    <p:sldId id="257" r:id="rId22"/>
    <p:sldId id="288" r:id="rId23"/>
    <p:sldId id="258" r:id="rId24"/>
    <p:sldId id="281" r:id="rId25"/>
    <p:sldId id="282" r:id="rId26"/>
    <p:sldId id="284" r:id="rId27"/>
    <p:sldId id="285" r:id="rId28"/>
    <p:sldId id="286" r:id="rId29"/>
    <p:sldId id="301" r:id="rId30"/>
    <p:sldId id="302" r:id="rId31"/>
    <p:sldId id="264" r:id="rId32"/>
    <p:sldId id="283" r:id="rId33"/>
    <p:sldId id="287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18" autoAdjust="0"/>
    <p:restoredTop sz="94624" autoAdjust="0"/>
  </p:normalViewPr>
  <p:slideViewPr>
    <p:cSldViewPr>
      <p:cViewPr>
        <p:scale>
          <a:sx n="77" d="100"/>
          <a:sy n="77" d="100"/>
        </p:scale>
        <p:origin x="-1236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64689C-D398-4239-8CDE-F3AA031EB5CD}" type="datetimeFigureOut">
              <a:rPr lang="en-US" smtClean="0"/>
              <a:pPr/>
              <a:t>01-Dec-20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10AC32-4631-4376-8C5E-583EA4A8EAD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A99720-00F2-4F16-A55F-C31A1A700819}" type="datetimeFigureOut">
              <a:rPr lang="en-US" smtClean="0"/>
              <a:pPr/>
              <a:t>01-Dec-20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C9E938-FC2C-4347-8BFD-ED05D500F21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135792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01-Dec-20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01-Dec-20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01-Dec-20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01-Dec-20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01-Dec-20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01-Dec-20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01-Dec-20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01-Dec-20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01-Dec-20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01-Dec-20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01-Dec-20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01-Dec-20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ovementdisorders.org/MDS/About/Movement-Disorder-Overviews/Restless-Legs-Syndrome.htm" TargetMode="External"/><Relationship Id="rId3" Type="http://schemas.openxmlformats.org/officeDocument/2006/relationships/hyperlink" Target="https://www.movementdisorders.org/MDS/About/Movement-Disorder-Overviews/Dystonia.htm" TargetMode="External"/><Relationship Id="rId7" Type="http://schemas.openxmlformats.org/officeDocument/2006/relationships/hyperlink" Target="https://www.movementdisorders.org/MDS/About/Movement-Disorder-Overviews/Tics--Tourette-Syndrome.htm" TargetMode="External"/><Relationship Id="rId12" Type="http://schemas.openxmlformats.org/officeDocument/2006/relationships/image" Target="../media/image2.jpeg"/><Relationship Id="rId2" Type="http://schemas.openxmlformats.org/officeDocument/2006/relationships/hyperlink" Target="https://www.movementdisorders.org/MDS/About/Movement-Disorder-Overviews/Parkinsons-Disease--Parkinsonism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ovementdisorders.org/MDS/About/Movement-Disorder-Overviews/Tremor--Essential-Tremor.htm" TargetMode="External"/><Relationship Id="rId11" Type="http://schemas.openxmlformats.org/officeDocument/2006/relationships/hyperlink" Target="https://www.movementdisorders.org/MDS/About/Movement-Disorder-Overviews/Stiff-Person-Syndrome.htm" TargetMode="External"/><Relationship Id="rId5" Type="http://schemas.openxmlformats.org/officeDocument/2006/relationships/hyperlink" Target="https://www.movementdisorders.org/MDS/About/Movement-Disorder-Overviews/Ataxia.htm" TargetMode="External"/><Relationship Id="rId10" Type="http://schemas.openxmlformats.org/officeDocument/2006/relationships/hyperlink" Target="https://www.movementdisorders.org/MDS/About/Movement-Disorder-Overviews/Spasticity.htm" TargetMode="External"/><Relationship Id="rId4" Type="http://schemas.openxmlformats.org/officeDocument/2006/relationships/hyperlink" Target="https://www.movementdisorders.org/MDS/About/Movement-Disorder-Overviews/Chorea--Huntingtons-Disease.htm" TargetMode="External"/><Relationship Id="rId9" Type="http://schemas.openxmlformats.org/officeDocument/2006/relationships/hyperlink" Target="https://www.movementdisorders.org/MDS/About/Movement-Disorder-Overviews/Gait-Disorders.htm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533400"/>
            <a:ext cx="6172200" cy="1894362"/>
          </a:xfrm>
        </p:spPr>
        <p:txBody>
          <a:bodyPr/>
          <a:lstStyle/>
          <a:p>
            <a:pPr algn="ctr"/>
            <a:r>
              <a:rPr lang="en-GB" dirty="0"/>
              <a:t>Role of Acetylcholine in Movement Disorders 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286000" y="3124200"/>
            <a:ext cx="6172200" cy="3251200"/>
          </a:xfrm>
        </p:spPr>
        <p:txBody>
          <a:bodyPr/>
          <a:lstStyle/>
          <a:p>
            <a:endParaRPr lang="en-GB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71601" y="412146"/>
            <a:ext cx="6172200" cy="606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4248"/>
            <a:ext cx="7467600" cy="1978152"/>
          </a:xfrm>
        </p:spPr>
        <p:txBody>
          <a:bodyPr/>
          <a:lstStyle/>
          <a:p>
            <a:pPr algn="just"/>
            <a:r>
              <a:rPr lang="en-GB" dirty="0"/>
              <a:t>Extensive studies over nearly half a century provide evidence for a role of the basal ganglia in the control of voluntary movement and the Pathophysiology of movement disorders.</a:t>
            </a:r>
            <a:r>
              <a:rPr lang="en-GB" sz="1000" dirty="0"/>
              <a:t>3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Basal Ganglia</a:t>
            </a:r>
          </a:p>
        </p:txBody>
      </p:sp>
      <p:pic>
        <p:nvPicPr>
          <p:cNvPr id="5" name="Content Placeholder 4" descr="basal ganglia funtional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941916" y="1600200"/>
            <a:ext cx="7059084" cy="4873625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 descr="basal ganglia indirect pathways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82558" cy="685800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 descr="direct and indirect combine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219200" y="249400"/>
            <a:ext cx="6477000" cy="6224425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primary striatal neurotransmitter systems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200" y="1600201"/>
            <a:ext cx="6984234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685800"/>
            <a:ext cx="7467600" cy="5791200"/>
          </a:xfrm>
        </p:spPr>
        <p:txBody>
          <a:bodyPr>
            <a:noAutofit/>
          </a:bodyPr>
          <a:lstStyle/>
          <a:p>
            <a:pPr algn="just"/>
            <a:r>
              <a:rPr lang="en-GB" sz="1800" dirty="0"/>
              <a:t>GABAergic medium spiny neurons (MSNs)= </a:t>
            </a:r>
            <a:r>
              <a:rPr lang="en-GB" sz="1800" b="1" dirty="0"/>
              <a:t>(95%)</a:t>
            </a:r>
            <a:r>
              <a:rPr lang="en-GB" sz="1800" dirty="0"/>
              <a:t> of striatal neurons.</a:t>
            </a:r>
          </a:p>
          <a:p>
            <a:pPr algn="just"/>
            <a:r>
              <a:rPr lang="en-GB" sz="1800" dirty="0"/>
              <a:t>Smaller populations of several types of striatal interneuron's that constitute the remaining </a:t>
            </a:r>
            <a:r>
              <a:rPr lang="en-GB" sz="1800" b="1" dirty="0"/>
              <a:t>5%</a:t>
            </a:r>
            <a:r>
              <a:rPr lang="en-GB" sz="1800" dirty="0"/>
              <a:t> of neurons.</a:t>
            </a:r>
          </a:p>
          <a:p>
            <a:pPr algn="just"/>
            <a:r>
              <a:rPr lang="en-GB" sz="1800" dirty="0"/>
              <a:t>Cholinergic interneurons are the </a:t>
            </a:r>
            <a:r>
              <a:rPr lang="en-GB" sz="1800" b="1" dirty="0"/>
              <a:t>primary source</a:t>
            </a:r>
            <a:r>
              <a:rPr lang="en-GB" sz="1800" dirty="0"/>
              <a:t> of striatal acetylcholine (</a:t>
            </a:r>
            <a:r>
              <a:rPr lang="en-GB" sz="1800" dirty="0" err="1"/>
              <a:t>ACh</a:t>
            </a:r>
            <a:r>
              <a:rPr lang="en-GB" sz="1800" dirty="0"/>
              <a:t>) and regulate its function via pre and post synaptic nAChRs and </a:t>
            </a:r>
            <a:r>
              <a:rPr lang="en-GB" sz="1800" dirty="0" err="1"/>
              <a:t>muscarinic</a:t>
            </a:r>
            <a:r>
              <a:rPr lang="en-GB" sz="1800" dirty="0"/>
              <a:t> receptors.</a:t>
            </a:r>
          </a:p>
          <a:p>
            <a:pPr algn="just"/>
            <a:r>
              <a:rPr lang="en-GB" sz="1800" dirty="0"/>
              <a:t>MSNs are </a:t>
            </a:r>
            <a:r>
              <a:rPr lang="en-GB" sz="1800" b="1" dirty="0"/>
              <a:t>medium sized</a:t>
            </a:r>
            <a:r>
              <a:rPr lang="en-GB" sz="1800" dirty="0"/>
              <a:t> projection neurons with wide-ranging dendritic trees (dense) that extensively synapse with striatal interneurons and numerous incoming neurons</a:t>
            </a:r>
          </a:p>
          <a:p>
            <a:pPr algn="just"/>
            <a:r>
              <a:rPr lang="en-GB" sz="1800" dirty="0"/>
              <a:t>Functionally distinct subpopulations of MSNs that are responsible for different aspects of motor control which act in opposing fashion</a:t>
            </a:r>
          </a:p>
          <a:p>
            <a:pPr>
              <a:buNone/>
            </a:pPr>
            <a:r>
              <a:rPr lang="en-GB" sz="1800" dirty="0"/>
              <a:t>       </a:t>
            </a:r>
            <a:r>
              <a:rPr lang="en-GB" sz="1800" b="1" dirty="0"/>
              <a:t>D1</a:t>
            </a:r>
            <a:r>
              <a:rPr lang="en-GB" sz="1800" dirty="0"/>
              <a:t> dopamine direct pathway : normal physiological conditions.</a:t>
            </a:r>
          </a:p>
          <a:p>
            <a:pPr>
              <a:buNone/>
            </a:pPr>
            <a:r>
              <a:rPr lang="en-GB" sz="1800" b="1" dirty="0"/>
              <a:t>       D2 </a:t>
            </a:r>
            <a:r>
              <a:rPr lang="en-GB" sz="1800" dirty="0"/>
              <a:t>dopamine indirect pathway : Tone and posture</a:t>
            </a:r>
          </a:p>
          <a:p>
            <a:pPr algn="just"/>
            <a:r>
              <a:rPr lang="en-GB" sz="1800" dirty="0"/>
              <a:t>Overall motor function involves a complex balance between the direct and indirect pathways to allow for the fine control of motivation and action.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M4 location in Basal ganglia  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14474" y="1524001"/>
            <a:ext cx="5953353" cy="456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0" name="Straight Arrow Connector 9"/>
          <p:cNvCxnSpPr/>
          <p:nvPr/>
        </p:nvCxnSpPr>
        <p:spPr>
          <a:xfrm rot="5400000" flipH="1" flipV="1">
            <a:off x="5486400" y="762000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553200" y="609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Glutamatergic</a:t>
            </a:r>
            <a:r>
              <a:rPr lang="en-GB" dirty="0"/>
              <a:t>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b="1" dirty="0"/>
              <a:t>M4 reduces </a:t>
            </a:r>
            <a:r>
              <a:rPr lang="en-GB" b="1" dirty="0" err="1"/>
              <a:t>glutamatergic</a:t>
            </a:r>
            <a:r>
              <a:rPr lang="en-GB" b="1" dirty="0"/>
              <a:t> signaling in the striatum via  </a:t>
            </a:r>
            <a:r>
              <a:rPr lang="en-GB" b="1" dirty="0" err="1"/>
              <a:t>allosteric</a:t>
            </a:r>
            <a:r>
              <a:rPr lang="en-GB" b="1" dirty="0"/>
              <a:t> modulators</a:t>
            </a:r>
            <a:endParaRPr lang="en-GB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81200" y="1371600"/>
            <a:ext cx="4724400" cy="482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791200" y="533400"/>
            <a:ext cx="24384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An </a:t>
            </a:r>
            <a:r>
              <a:rPr lang="en-GB" dirty="0" err="1"/>
              <a:t>allosteric</a:t>
            </a:r>
            <a:r>
              <a:rPr lang="en-GB" dirty="0"/>
              <a:t> modulator can alter the response of an endogenous agonist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>M4 decreases GABA release </a:t>
            </a:r>
            <a:r>
              <a:rPr lang="en-GB" dirty="0" err="1"/>
              <a:t>SNr</a:t>
            </a:r>
            <a:endParaRPr lang="en-GB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57400" y="1676400"/>
            <a:ext cx="4181475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762000" y="6096000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Pedunculopontine Nuclei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4114800"/>
            <a:ext cx="7467600" cy="1143000"/>
          </a:xfrm>
        </p:spPr>
        <p:txBody>
          <a:bodyPr/>
          <a:lstStyle/>
          <a:p>
            <a:pPr algn="just">
              <a:buNone/>
            </a:pPr>
            <a:r>
              <a:rPr lang="en-GB" dirty="0"/>
              <a:t>   </a:t>
            </a:r>
            <a:r>
              <a:rPr lang="en-GB" sz="1800" dirty="0">
                <a:latin typeface="Arial" pitchFamily="34" charset="0"/>
                <a:cs typeface="Arial" pitchFamily="34" charset="0"/>
              </a:rPr>
              <a:t>The neurological subspecialty of “movement disorders” focuses on conditions characterized by excessive movements (hyperkinetic), poverty of movements (</a:t>
            </a:r>
            <a:r>
              <a:rPr lang="en-GB" sz="1800" dirty="0" err="1">
                <a:latin typeface="Arial" pitchFamily="34" charset="0"/>
                <a:cs typeface="Arial" pitchFamily="34" charset="0"/>
              </a:rPr>
              <a:t>hypokinetic</a:t>
            </a:r>
            <a:r>
              <a:rPr lang="en-GB" sz="1800" dirty="0">
                <a:latin typeface="Arial" pitchFamily="34" charset="0"/>
                <a:cs typeface="Arial" pitchFamily="34" charset="0"/>
              </a:rPr>
              <a:t>), and gait/balance disorders.</a:t>
            </a:r>
            <a:r>
              <a:rPr lang="en-GB" sz="1100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pic>
        <p:nvPicPr>
          <p:cNvPr id="4" name="Picture 2" descr="International Parkinson and Movement Disorder Societ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1600200"/>
            <a:ext cx="2981738" cy="228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 r="10617"/>
          <a:stretch>
            <a:fillRect/>
          </a:stretch>
        </p:blipFill>
        <p:spPr bwMode="auto">
          <a:xfrm>
            <a:off x="0" y="1752600"/>
            <a:ext cx="8887680" cy="334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Parkinson’s Disease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984248"/>
            <a:ext cx="7467600" cy="4645152"/>
          </a:xfrm>
        </p:spPr>
        <p:txBody>
          <a:bodyPr>
            <a:normAutofit/>
          </a:bodyPr>
          <a:lstStyle/>
          <a:p>
            <a:pPr algn="just"/>
            <a:r>
              <a:rPr lang="en-GB" sz="1900" b="1" dirty="0"/>
              <a:t>Second most common </a:t>
            </a:r>
            <a:r>
              <a:rPr lang="en-GB" sz="1900" dirty="0"/>
              <a:t>neurodegenerative disease with an incidence of </a:t>
            </a:r>
            <a:r>
              <a:rPr lang="en-GB" sz="1900" b="1" dirty="0"/>
              <a:t>1% over the age of 60</a:t>
            </a:r>
            <a:r>
              <a:rPr lang="en-GB" sz="1900" dirty="0"/>
              <a:t>.</a:t>
            </a:r>
          </a:p>
          <a:p>
            <a:pPr algn="just"/>
            <a:r>
              <a:rPr lang="en-GB" sz="1900" dirty="0"/>
              <a:t>Bradykinesia/</a:t>
            </a:r>
            <a:r>
              <a:rPr lang="en-GB" sz="1900" dirty="0" err="1"/>
              <a:t>hypokinesia</a:t>
            </a:r>
            <a:r>
              <a:rPr lang="en-GB" sz="1900" dirty="0"/>
              <a:t>(Decrease Dopamine)</a:t>
            </a:r>
          </a:p>
          <a:p>
            <a:pPr algn="just"/>
            <a:r>
              <a:rPr lang="en-GB" sz="1900" dirty="0"/>
              <a:t>Tremor &amp; rigidity (Increase Acetylcholine)</a:t>
            </a:r>
          </a:p>
          <a:p>
            <a:pPr algn="just"/>
            <a:r>
              <a:rPr lang="en-GB" sz="1900" dirty="0"/>
              <a:t>Difficulty to initiate the movement and stop it </a:t>
            </a:r>
          </a:p>
          <a:p>
            <a:pPr algn="just"/>
            <a:r>
              <a:rPr lang="en-GB" sz="1900" dirty="0"/>
              <a:t>Degeneration of nigrostriatal dopaminergic neurons. This results in a decline in dopamine release and a reduced stimulation of D1 and D2 receptors on MSNs(Medium Spiny Neurons) of the direct pathway and indirect pathway, respectively.</a:t>
            </a:r>
          </a:p>
          <a:p>
            <a:pPr algn="just"/>
            <a:r>
              <a:rPr lang="en-GB" sz="1900" dirty="0"/>
              <a:t>Striatal cholinergic interneurons involved</a:t>
            </a:r>
          </a:p>
          <a:p>
            <a:pPr algn="just">
              <a:buNone/>
            </a:pPr>
            <a:r>
              <a:rPr lang="en-GB" sz="1900" dirty="0"/>
              <a:t>           Nicotinic Receptor    </a:t>
            </a:r>
            <a:r>
              <a:rPr lang="en-GB" sz="1900" b="1" dirty="0"/>
              <a:t>(</a:t>
            </a:r>
            <a:r>
              <a:rPr lang="el-GR" sz="1900" b="1" dirty="0"/>
              <a:t>α4β2*, α6β2*,α7</a:t>
            </a:r>
            <a:r>
              <a:rPr lang="en-GB" sz="1900" dirty="0"/>
              <a:t>)</a:t>
            </a:r>
            <a:r>
              <a:rPr lang="en-GB" sz="1100" dirty="0">
                <a:solidFill>
                  <a:schemeClr val="accent3"/>
                </a:solidFill>
              </a:rPr>
              <a:t>4</a:t>
            </a:r>
          </a:p>
          <a:p>
            <a:pPr algn="just">
              <a:buNone/>
            </a:pPr>
            <a:r>
              <a:rPr lang="en-GB" dirty="0"/>
              <a:t>         </a:t>
            </a:r>
            <a:r>
              <a:rPr lang="en-GB" sz="1900" dirty="0"/>
              <a:t>Muscranic Receptor </a:t>
            </a:r>
            <a:r>
              <a:rPr lang="en-GB" sz="1900" b="1" dirty="0"/>
              <a:t>(M1, M4)</a:t>
            </a:r>
            <a:r>
              <a:rPr lang="en-GB" sz="1100" b="1" dirty="0">
                <a:solidFill>
                  <a:schemeClr val="accent3"/>
                </a:solidFill>
              </a:rPr>
              <a:t>5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0" y="228600"/>
            <a:ext cx="2895600" cy="1723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Nicotine Receptor targeting drug used in MDs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/>
              <a:t>Altinicline (SIB-1508Y)</a:t>
            </a:r>
          </a:p>
          <a:p>
            <a:r>
              <a:rPr lang="en-GB" dirty="0"/>
              <a:t>Target                     </a:t>
            </a:r>
            <a:r>
              <a:rPr lang="el-GR" dirty="0"/>
              <a:t>α4β2</a:t>
            </a:r>
            <a:endParaRPr lang="en-GB" dirty="0"/>
          </a:p>
          <a:p>
            <a:r>
              <a:rPr lang="en-GB" dirty="0"/>
              <a:t>Indication               Parkinson Disease</a:t>
            </a:r>
          </a:p>
          <a:p>
            <a:r>
              <a:rPr lang="en-GB" dirty="0"/>
              <a:t>Development          In Phase 2 clinical trail</a:t>
            </a:r>
          </a:p>
          <a:p>
            <a:endParaRPr lang="en-GB" dirty="0"/>
          </a:p>
          <a:p>
            <a:pPr>
              <a:buNone/>
            </a:pP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>
          <a:xfrm>
            <a:off x="1371600" y="5562600"/>
            <a:ext cx="7315200" cy="762000"/>
          </a:xfrm>
        </p:spPr>
        <p:txBody>
          <a:bodyPr/>
          <a:lstStyle/>
          <a:p>
            <a:r>
              <a:rPr lang="en-GB" sz="1100" dirty="0">
                <a:solidFill>
                  <a:schemeClr val="accent3"/>
                </a:solidFill>
              </a:rPr>
              <a:t>Schneider et al., 1998,Cosford et al., 2000,Parkinson Study Group, 2006, Rao et al., 2008</a:t>
            </a:r>
            <a:endParaRPr lang="en-US" sz="1100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28600"/>
            <a:ext cx="5867400" cy="609600"/>
          </a:xfrm>
        </p:spPr>
        <p:txBody>
          <a:bodyPr/>
          <a:lstStyle/>
          <a:p>
            <a:r>
              <a:rPr lang="en-GB" dirty="0"/>
              <a:t>Huntington’s disease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19800" y="762000"/>
            <a:ext cx="2590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81000" y="1066800"/>
            <a:ext cx="548640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algn="just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</a:pPr>
            <a:r>
              <a:rPr lang="en-GB" sz="1900" dirty="0"/>
              <a:t>Huntington's disease (HD) is caused by CAG repeat( &gt; 36 time) expansion within the HTT gene </a:t>
            </a:r>
          </a:p>
          <a:p>
            <a:pPr marL="274320" indent="-274320" algn="just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</a:pPr>
            <a:r>
              <a:rPr lang="en-GB" sz="1900" dirty="0"/>
              <a:t>Dysfunction and eventual loss of striatal medium spiny neurons. (</a:t>
            </a:r>
            <a:r>
              <a:rPr lang="en-GB" sz="1900" dirty="0" err="1"/>
              <a:t>GABAergic</a:t>
            </a:r>
            <a:r>
              <a:rPr lang="en-GB" sz="1900" dirty="0"/>
              <a:t> neuron)</a:t>
            </a:r>
          </a:p>
          <a:p>
            <a:pPr marL="274320" indent="-274320" algn="just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</a:pPr>
            <a:r>
              <a:rPr lang="en-GB" sz="1900" b="1" dirty="0" err="1"/>
              <a:t>NeuroProtective</a:t>
            </a:r>
            <a:r>
              <a:rPr lang="en-GB" sz="1900" b="1" dirty="0"/>
              <a:t> effect provided by </a:t>
            </a:r>
            <a:r>
              <a:rPr lang="el-GR" sz="1900" b="1" dirty="0"/>
              <a:t>α</a:t>
            </a:r>
            <a:r>
              <a:rPr lang="en-GB" sz="1900" b="1" dirty="0"/>
              <a:t>-7 </a:t>
            </a:r>
            <a:r>
              <a:rPr lang="en-GB" sz="1900" b="1" dirty="0" err="1"/>
              <a:t>nAchR</a:t>
            </a:r>
            <a:r>
              <a:rPr lang="en-GB" sz="1900" b="1" dirty="0"/>
              <a:t> Agonist</a:t>
            </a:r>
          </a:p>
          <a:p>
            <a:pPr marL="274320" indent="-274320" algn="just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GB" sz="1900" dirty="0"/>
              <a:t>1.Quinolinic acid injected into </a:t>
            </a:r>
            <a:r>
              <a:rPr lang="en-GB" sz="1900" dirty="0" err="1"/>
              <a:t>straitum</a:t>
            </a:r>
            <a:r>
              <a:rPr lang="en-GB" sz="1900" dirty="0"/>
              <a:t> induced early stage HD</a:t>
            </a:r>
          </a:p>
          <a:p>
            <a:r>
              <a:rPr lang="en-GB" sz="2000" dirty="0"/>
              <a:t>2.PHA 543613</a:t>
            </a:r>
            <a:r>
              <a:rPr lang="el-GR" sz="2000" dirty="0"/>
              <a:t>(</a:t>
            </a:r>
            <a:r>
              <a:rPr lang="en-GB" sz="2000" dirty="0"/>
              <a:t>potent </a:t>
            </a:r>
            <a:r>
              <a:rPr lang="el-GR" sz="2000" dirty="0"/>
              <a:t>α7</a:t>
            </a:r>
            <a:r>
              <a:rPr lang="en-GB" sz="2000" dirty="0" err="1"/>
              <a:t>nAChR</a:t>
            </a:r>
            <a:r>
              <a:rPr lang="en-GB" sz="2000" dirty="0"/>
              <a:t> agonist) given </a:t>
            </a:r>
            <a:r>
              <a:rPr lang="en-GB" sz="2000" dirty="0" err="1"/>
              <a:t>intraperitonially</a:t>
            </a:r>
            <a:r>
              <a:rPr lang="en-GB" sz="2000" dirty="0"/>
              <a:t> at 12mg/kg for 4day    </a:t>
            </a:r>
          </a:p>
          <a:p>
            <a:r>
              <a:rPr lang="en-GB" sz="2000" b="1" dirty="0"/>
              <a:t>Result:</a:t>
            </a:r>
          </a:p>
          <a:p>
            <a:r>
              <a:rPr lang="en-GB" sz="2000" dirty="0"/>
              <a:t>Improved neuronal survival in a rat model of Huntington’s disease.</a:t>
            </a:r>
            <a:r>
              <a:rPr lang="en-GB" sz="1100" dirty="0">
                <a:solidFill>
                  <a:schemeClr val="accent3"/>
                </a:solidFill>
              </a:rPr>
              <a:t>18</a:t>
            </a:r>
          </a:p>
        </p:txBody>
      </p:sp>
      <p:pic>
        <p:nvPicPr>
          <p:cNvPr id="6" name="Picture 5" descr="Hungtington chorea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3124200"/>
            <a:ext cx="2533650" cy="31242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Tardive Dyskinesia</a:t>
            </a:r>
          </a:p>
        </p:txBody>
      </p:sp>
      <p:pic>
        <p:nvPicPr>
          <p:cNvPr id="4" name="Content Placeholder 3" descr="tarvid dyskinesa.gif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800600" y="457200"/>
            <a:ext cx="3524250" cy="2381250"/>
          </a:xfrm>
        </p:spPr>
      </p:pic>
      <p:sp>
        <p:nvSpPr>
          <p:cNvPr id="5" name="Rectangle 4"/>
          <p:cNvSpPr/>
          <p:nvPr/>
        </p:nvSpPr>
        <p:spPr>
          <a:xfrm>
            <a:off x="381000" y="3124200"/>
            <a:ext cx="7848600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GB" dirty="0"/>
              <a:t>Antipsychotics are key in treating In schizophrenia and bipolar disorder .</a:t>
            </a:r>
          </a:p>
          <a:p>
            <a:pPr algn="just">
              <a:buFont typeface="Arial" pitchFamily="34" charset="0"/>
              <a:buChar char="•"/>
            </a:pPr>
            <a:r>
              <a:rPr lang="en-GB" dirty="0"/>
              <a:t>Antipsychotics drugs Blocking D2 dopamine receptors and reducing excess dopaminergic activity in brain regions linked to neurological disorders.</a:t>
            </a:r>
          </a:p>
          <a:p>
            <a:pPr algn="just">
              <a:buFont typeface="Arial" pitchFamily="34" charset="0"/>
              <a:buChar char="•"/>
            </a:pPr>
            <a:r>
              <a:rPr lang="en-GB" dirty="0"/>
              <a:t>However, they also affect dopaminergic systems associated with motor control, and induce side effects including </a:t>
            </a:r>
            <a:r>
              <a:rPr lang="en-GB" dirty="0" err="1"/>
              <a:t>tardive</a:t>
            </a:r>
            <a:r>
              <a:rPr lang="en-GB" dirty="0"/>
              <a:t> </a:t>
            </a:r>
            <a:r>
              <a:rPr lang="en-GB" dirty="0" err="1"/>
              <a:t>dyskinesia</a:t>
            </a:r>
            <a:r>
              <a:rPr lang="en-GB" dirty="0"/>
              <a:t> in </a:t>
            </a:r>
            <a:r>
              <a:rPr lang="en-GB" b="1" dirty="0"/>
              <a:t>30%</a:t>
            </a:r>
            <a:r>
              <a:rPr lang="en-GB" dirty="0"/>
              <a:t> of treated patients.</a:t>
            </a:r>
          </a:p>
          <a:p>
            <a:pPr algn="just">
              <a:buFont typeface="Arial" pitchFamily="34" charset="0"/>
              <a:buChar char="•"/>
            </a:pPr>
            <a:r>
              <a:rPr lang="en-GB" dirty="0"/>
              <a:t>Striatal cholinergic </a:t>
            </a:r>
            <a:r>
              <a:rPr lang="en-GB" dirty="0" err="1"/>
              <a:t>interneurons</a:t>
            </a:r>
            <a:r>
              <a:rPr lang="en-GB" dirty="0"/>
              <a:t>    </a:t>
            </a:r>
            <a:r>
              <a:rPr lang="el-GR" dirty="0"/>
              <a:t>β2*</a:t>
            </a:r>
            <a:r>
              <a:rPr lang="en-GB" dirty="0"/>
              <a:t> Nicotinic receptor.</a:t>
            </a:r>
            <a:r>
              <a:rPr lang="en-GB" sz="1100" dirty="0">
                <a:solidFill>
                  <a:schemeClr val="accent3"/>
                </a:solidFill>
              </a:rPr>
              <a:t>6</a:t>
            </a:r>
          </a:p>
          <a:p>
            <a:pPr algn="just">
              <a:buFont typeface="Arial" pitchFamily="34" charset="0"/>
              <a:buChar char="•"/>
            </a:pPr>
            <a:endParaRPr lang="en-GB" sz="1000" dirty="0"/>
          </a:p>
          <a:p>
            <a:pPr algn="just">
              <a:buFont typeface="Arial" pitchFamily="34" charset="0"/>
              <a:buChar char="•"/>
            </a:pPr>
            <a:r>
              <a:rPr lang="en-GB" dirty="0"/>
              <a:t>Animal experiments suggest that blockade of some DA receptors in the brain (e.g., in </a:t>
            </a:r>
            <a:r>
              <a:rPr lang="en-GB" b="1" dirty="0" err="1"/>
              <a:t>ventromedian</a:t>
            </a:r>
            <a:r>
              <a:rPr lang="en-GB" b="1" dirty="0"/>
              <a:t> striatum</a:t>
            </a:r>
            <a:r>
              <a:rPr lang="en-GB" dirty="0"/>
              <a:t>) may reduce  </a:t>
            </a:r>
            <a:r>
              <a:rPr lang="en-GB" dirty="0" err="1"/>
              <a:t>hyperkinesia</a:t>
            </a:r>
            <a:r>
              <a:rPr lang="en-GB" dirty="0"/>
              <a:t> and produce parkinsonism,</a:t>
            </a:r>
          </a:p>
          <a:p>
            <a:pPr algn="just">
              <a:buFont typeface="Arial" pitchFamily="34" charset="0"/>
              <a:buChar char="•"/>
            </a:pPr>
            <a:endParaRPr lang="en-GB" dirty="0"/>
          </a:p>
          <a:p>
            <a:pPr algn="just"/>
            <a:endParaRPr lang="en-GB" dirty="0"/>
          </a:p>
          <a:p>
            <a:pPr algn="just">
              <a:buClr>
                <a:schemeClr val="accent1"/>
              </a:buClr>
              <a:buFont typeface="Arial" pitchFamily="34" charset="0"/>
              <a:buChar char="•"/>
            </a:pPr>
            <a:endParaRPr lang="en-GB" dirty="0"/>
          </a:p>
          <a:p>
            <a:pPr algn="just"/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228600" y="1905000"/>
            <a:ext cx="4419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/>
              <a:t>Potentially irreversible late onset repetitive abnormal involuntary movements primarily of the face and limbs.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Tourette’s Syndrome</a:t>
            </a:r>
          </a:p>
        </p:txBody>
      </p:sp>
      <p:pic>
        <p:nvPicPr>
          <p:cNvPr id="4" name="Content Placeholder 3" descr="Tourette’s Syndrome.gif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5410200" y="381000"/>
            <a:ext cx="3000375" cy="2514600"/>
          </a:xfrm>
        </p:spPr>
      </p:pic>
      <p:sp>
        <p:nvSpPr>
          <p:cNvPr id="5" name="Rectangle 4"/>
          <p:cNvSpPr/>
          <p:nvPr/>
        </p:nvSpPr>
        <p:spPr>
          <a:xfrm>
            <a:off x="533400" y="1828800"/>
            <a:ext cx="4648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dirty="0"/>
              <a:t>Chronic multiple motor and vocal tics of early onset(childhood).</a:t>
            </a:r>
          </a:p>
          <a:p>
            <a:pPr>
              <a:buFont typeface="Arial" pitchFamily="34" charset="0"/>
              <a:buChar char="•"/>
            </a:pPr>
            <a:r>
              <a:rPr lang="en-GB" dirty="0"/>
              <a:t>Link with obsessive compulsive disorder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3048000"/>
            <a:ext cx="7315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GB" dirty="0"/>
              <a:t>Pathophysiology of the dopaminergic system is a major problem in Tourette’s syndrome, the motor symptoms are also linked to a </a:t>
            </a:r>
            <a:r>
              <a:rPr lang="en-GB" b="1" dirty="0"/>
              <a:t>dysfunction of the striatal cholinergic system</a:t>
            </a:r>
            <a:r>
              <a:rPr lang="en-GB" dirty="0"/>
              <a:t>.</a:t>
            </a:r>
          </a:p>
          <a:p>
            <a:pPr algn="just">
              <a:buFont typeface="Arial" pitchFamily="34" charset="0"/>
              <a:buChar char="•"/>
            </a:pPr>
            <a:r>
              <a:rPr lang="en-GB" dirty="0"/>
              <a:t>Preclinical evidence for this idea stems from studies showing that targeted ablation of </a:t>
            </a:r>
            <a:r>
              <a:rPr lang="en-GB" b="1" dirty="0"/>
              <a:t>50% of striatal cholinergic interneurons</a:t>
            </a:r>
            <a:r>
              <a:rPr lang="en-GB" dirty="0"/>
              <a:t> in mice led to ticlike stereotypies and a loss of coordination.</a:t>
            </a:r>
            <a:r>
              <a:rPr lang="en-GB" sz="1100" dirty="0">
                <a:solidFill>
                  <a:schemeClr val="accent3"/>
                </a:solidFill>
              </a:rPr>
              <a:t>7</a:t>
            </a:r>
          </a:p>
          <a:p>
            <a:pPr algn="just">
              <a:buFont typeface="Arial" pitchFamily="34" charset="0"/>
              <a:buChar char="•"/>
            </a:pPr>
            <a:r>
              <a:rPr lang="en-GB" dirty="0"/>
              <a:t>Clinically, there is a </a:t>
            </a:r>
            <a:r>
              <a:rPr lang="en-GB" b="1" dirty="0"/>
              <a:t>down regulation of striatal interneuron </a:t>
            </a:r>
            <a:r>
              <a:rPr lang="en-GB" dirty="0"/>
              <a:t>transcripts and a decreased number of cholinergic interneurons in Tourette’s syndrome brains.</a:t>
            </a:r>
            <a:r>
              <a:rPr lang="en-GB" sz="1100" dirty="0">
                <a:solidFill>
                  <a:schemeClr val="accent3"/>
                </a:solidFill>
              </a:rPr>
              <a:t>8</a:t>
            </a:r>
          </a:p>
          <a:p>
            <a:pPr algn="just">
              <a:buFont typeface="Arial" pitchFamily="34" charset="0"/>
              <a:buChar char="•"/>
            </a:pPr>
            <a:r>
              <a:rPr lang="en-GB" dirty="0"/>
              <a:t>Striatal cholinergic interneurons   </a:t>
            </a:r>
            <a:r>
              <a:rPr lang="el-GR" b="1" dirty="0"/>
              <a:t>β2*</a:t>
            </a:r>
            <a:r>
              <a:rPr lang="en-GB" b="1" dirty="0"/>
              <a:t> nicotinic receptor </a:t>
            </a:r>
            <a:r>
              <a:rPr lang="en-GB" sz="1100" dirty="0">
                <a:solidFill>
                  <a:schemeClr val="accent3"/>
                </a:solidFill>
              </a:rPr>
              <a:t>9,10</a:t>
            </a:r>
          </a:p>
          <a:p>
            <a:pPr algn="just"/>
            <a:endParaRPr lang="en-GB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09600"/>
            <a:ext cx="7467600" cy="1143000"/>
          </a:xfrm>
        </p:spPr>
        <p:txBody>
          <a:bodyPr/>
          <a:lstStyle/>
          <a:p>
            <a:r>
              <a:rPr lang="en-GB" dirty="0"/>
              <a:t>          Ataxia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2514600"/>
            <a:ext cx="7315200" cy="3959352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GB" sz="1800" dirty="0"/>
              <a:t>Ataxia is a motor disorder characterized by poor coordination of voluntary muscle movements.</a:t>
            </a:r>
          </a:p>
          <a:p>
            <a:pPr algn="just"/>
            <a:r>
              <a:rPr lang="en-GB" sz="1800" dirty="0"/>
              <a:t>Various </a:t>
            </a:r>
            <a:r>
              <a:rPr lang="en-GB" sz="1800" b="1" dirty="0"/>
              <a:t>genetic</a:t>
            </a:r>
            <a:r>
              <a:rPr lang="en-GB" sz="1800" dirty="0"/>
              <a:t> abnormalities that result in mitochondrial and other cellular deficits.</a:t>
            </a:r>
          </a:p>
          <a:p>
            <a:pPr algn="just"/>
            <a:r>
              <a:rPr lang="en-GB" sz="1800" b="1" dirty="0"/>
              <a:t>No specific therapeutic options </a:t>
            </a:r>
            <a:r>
              <a:rPr lang="en-GB" sz="1800" dirty="0"/>
              <a:t>for ataxia </a:t>
            </a:r>
          </a:p>
          <a:p>
            <a:pPr algn="just"/>
            <a:r>
              <a:rPr lang="en-GB" sz="1800" dirty="0"/>
              <a:t>Enhancing CNS cholinergic activity appear useful in some clinical trail but not cover all types of ataxia.</a:t>
            </a:r>
          </a:p>
          <a:p>
            <a:pPr algn="just"/>
            <a:r>
              <a:rPr lang="en-GB" sz="1800" dirty="0"/>
              <a:t>Several animal studies performed to find receptor subtype and location of the nAChRs involved</a:t>
            </a:r>
          </a:p>
          <a:p>
            <a:pPr algn="just">
              <a:buNone/>
            </a:pPr>
            <a:r>
              <a:rPr lang="en-GB" sz="1800" dirty="0"/>
              <a:t>1. Acute </a:t>
            </a:r>
            <a:r>
              <a:rPr lang="en-GB" sz="1800" dirty="0" err="1"/>
              <a:t>intracerebellar</a:t>
            </a:r>
            <a:r>
              <a:rPr lang="en-GB" sz="1800" dirty="0"/>
              <a:t> administration of nicotine or an α4β2* </a:t>
            </a:r>
            <a:r>
              <a:rPr lang="en-GB" sz="1800" dirty="0" err="1"/>
              <a:t>nAChR</a:t>
            </a:r>
            <a:r>
              <a:rPr lang="en-GB" sz="1800" dirty="0"/>
              <a:t> agonist reduced ethanol-induced ataxia </a:t>
            </a:r>
            <a:r>
              <a:rPr lang="en-GB" sz="1100" dirty="0"/>
              <a:t>11</a:t>
            </a:r>
            <a:r>
              <a:rPr lang="en-GB" sz="1800" dirty="0"/>
              <a:t> but α4β2* </a:t>
            </a:r>
            <a:r>
              <a:rPr lang="en-GB" sz="1800" dirty="0" err="1"/>
              <a:t>nAChR</a:t>
            </a:r>
            <a:r>
              <a:rPr lang="en-GB" sz="1800" dirty="0"/>
              <a:t> antagonist show no improvement.</a:t>
            </a:r>
            <a:r>
              <a:rPr lang="en-GB" sz="1200" dirty="0">
                <a:solidFill>
                  <a:schemeClr val="accent3"/>
                </a:solidFill>
              </a:rPr>
              <a:t>12</a:t>
            </a:r>
          </a:p>
          <a:p>
            <a:pPr>
              <a:buNone/>
            </a:pPr>
            <a:r>
              <a:rPr lang="en-GB" sz="1800" dirty="0"/>
              <a:t>2. Nicotine and the β2* selective </a:t>
            </a:r>
            <a:r>
              <a:rPr lang="en-GB" sz="1800" dirty="0" err="1"/>
              <a:t>nAChR</a:t>
            </a:r>
            <a:r>
              <a:rPr lang="en-GB" sz="1800" dirty="0"/>
              <a:t> agonist </a:t>
            </a:r>
            <a:r>
              <a:rPr lang="en-GB" sz="1800" dirty="0" err="1"/>
              <a:t>varenicline</a:t>
            </a:r>
            <a:r>
              <a:rPr lang="en-GB" sz="1800" dirty="0"/>
              <a:t> reduced ataxia in rats with a lesion of the </a:t>
            </a:r>
            <a:r>
              <a:rPr lang="en-GB" sz="1800" dirty="0" err="1"/>
              <a:t>olivocerebellar</a:t>
            </a:r>
            <a:r>
              <a:rPr lang="en-GB" sz="1800" dirty="0"/>
              <a:t> pathway.</a:t>
            </a:r>
            <a:r>
              <a:rPr lang="en-GB" sz="1200" dirty="0">
                <a:solidFill>
                  <a:schemeClr val="accent3"/>
                </a:solidFill>
              </a:rPr>
              <a:t>13</a:t>
            </a:r>
          </a:p>
          <a:p>
            <a:pPr>
              <a:buNone/>
            </a:pPr>
            <a:r>
              <a:rPr lang="en-GB" sz="1800" dirty="0"/>
              <a:t>3.</a:t>
            </a:r>
            <a:r>
              <a:rPr lang="el-GR" sz="1800" dirty="0"/>
              <a:t> α7 </a:t>
            </a:r>
            <a:r>
              <a:rPr lang="en-GB" sz="1800" dirty="0" err="1"/>
              <a:t>nAChR</a:t>
            </a:r>
            <a:r>
              <a:rPr lang="en-GB" sz="1800" dirty="0"/>
              <a:t> drugs administered into the cerebellum also attenuated ethanol-induced ataxia.</a:t>
            </a:r>
            <a:r>
              <a:rPr lang="en-GB" sz="1200" dirty="0">
                <a:solidFill>
                  <a:schemeClr val="accent3"/>
                </a:solidFill>
              </a:rPr>
              <a:t>14</a:t>
            </a:r>
          </a:p>
          <a:p>
            <a:pPr>
              <a:buNone/>
            </a:pPr>
            <a:endParaRPr lang="en-GB" sz="1800" dirty="0"/>
          </a:p>
        </p:txBody>
      </p:sp>
      <p:pic>
        <p:nvPicPr>
          <p:cNvPr id="4" name="Picture 3" descr="cerebeller ataxia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28600"/>
            <a:ext cx="3181350" cy="216217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7467600" cy="1143000"/>
          </a:xfrm>
        </p:spPr>
        <p:txBody>
          <a:bodyPr/>
          <a:lstStyle/>
          <a:p>
            <a:r>
              <a:rPr lang="en-GB" dirty="0"/>
              <a:t>              Dystonia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3200400"/>
            <a:ext cx="7848600" cy="3124200"/>
          </a:xfrm>
        </p:spPr>
        <p:txBody>
          <a:bodyPr>
            <a:normAutofit lnSpcReduction="10000"/>
          </a:bodyPr>
          <a:lstStyle/>
          <a:p>
            <a:pPr algn="just"/>
            <a:r>
              <a:rPr lang="en-GB" sz="1800" dirty="0"/>
              <a:t>Dystonia is a movement disorder characterized by </a:t>
            </a:r>
            <a:r>
              <a:rPr lang="en-GB" sz="1800" b="1" dirty="0"/>
              <a:t>twisted posturing</a:t>
            </a:r>
            <a:r>
              <a:rPr lang="en-GB" sz="1800" dirty="0"/>
              <a:t> due to abnormal muscle contraction.</a:t>
            </a:r>
          </a:p>
          <a:p>
            <a:pPr algn="just"/>
            <a:r>
              <a:rPr lang="en-GB" sz="1800" dirty="0"/>
              <a:t>Anticholinergic(M1, M2 and M3)</a:t>
            </a:r>
            <a:r>
              <a:rPr lang="en-GB" sz="1000" dirty="0"/>
              <a:t>16</a:t>
            </a:r>
            <a:r>
              <a:rPr lang="en-GB" sz="1800" dirty="0"/>
              <a:t> therapy is often beneficial in dystonia patients suggested an involvement of the cholinergic system in its Pathophysiology.</a:t>
            </a:r>
            <a:r>
              <a:rPr lang="en-GB" sz="1000" dirty="0"/>
              <a:t>15</a:t>
            </a:r>
          </a:p>
          <a:p>
            <a:pPr algn="just"/>
            <a:r>
              <a:rPr lang="en-GB" sz="1800" dirty="0"/>
              <a:t>Evidence from animal models of dystonia indicate a role for the basal ganglia, with a crucial involvement of the striatal cholinergic system.</a:t>
            </a:r>
            <a:r>
              <a:rPr lang="en-GB" sz="1100" dirty="0">
                <a:solidFill>
                  <a:schemeClr val="accent3"/>
                </a:solidFill>
              </a:rPr>
              <a:t>16</a:t>
            </a:r>
          </a:p>
          <a:p>
            <a:pPr algn="just"/>
            <a:r>
              <a:rPr lang="en-GB" sz="1800" dirty="0"/>
              <a:t>Elevated extracellular striatal acetylcholine was identified in a knock-in mouse model of human DYT1 dystonia (</a:t>
            </a:r>
            <a:r>
              <a:rPr lang="en-GB" sz="1800" dirty="0" err="1"/>
              <a:t>TorAE</a:t>
            </a:r>
            <a:r>
              <a:rPr lang="en-GB" sz="1800" dirty="0"/>
              <a:t>/+ mice), suggestive of a striatal </a:t>
            </a:r>
            <a:r>
              <a:rPr lang="en-GB" sz="1800" dirty="0" err="1"/>
              <a:t>hypercholinergic</a:t>
            </a:r>
            <a:r>
              <a:rPr lang="en-GB" sz="1800" dirty="0"/>
              <a:t> state.</a:t>
            </a:r>
            <a:r>
              <a:rPr lang="en-GB" sz="1100" dirty="0">
                <a:solidFill>
                  <a:schemeClr val="accent3"/>
                </a:solidFill>
              </a:rPr>
              <a:t>17</a:t>
            </a:r>
          </a:p>
        </p:txBody>
      </p:sp>
      <p:pic>
        <p:nvPicPr>
          <p:cNvPr id="4" name="Picture 3" descr="dystonia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304800"/>
            <a:ext cx="2981325" cy="238125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7467600" cy="1143000"/>
          </a:xfrm>
        </p:spPr>
        <p:txBody>
          <a:bodyPr/>
          <a:lstStyle/>
          <a:p>
            <a:r>
              <a:rPr lang="en-GB" dirty="0"/>
              <a:t>Restless Leg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2286000"/>
            <a:ext cx="7467600" cy="4343400"/>
          </a:xfrm>
        </p:spPr>
        <p:txBody>
          <a:bodyPr>
            <a:normAutofit fontScale="92500" lnSpcReduction="10000"/>
          </a:bodyPr>
          <a:lstStyle/>
          <a:p>
            <a:r>
              <a:rPr lang="en-GB" sz="1800" dirty="0"/>
              <a:t>Restless legs syndrome (RLS) is a common sensory motor neurological disorder that is characterised by an irresistible urge to move the legs.</a:t>
            </a:r>
          </a:p>
          <a:p>
            <a:r>
              <a:rPr lang="en-GB" sz="1800" dirty="0"/>
              <a:t>Mostly at night time .</a:t>
            </a:r>
          </a:p>
          <a:p>
            <a:r>
              <a:rPr lang="en-GB" sz="1800" dirty="0"/>
              <a:t>Contributing factor :</a:t>
            </a:r>
          </a:p>
          <a:p>
            <a:pPr>
              <a:buNone/>
            </a:pPr>
            <a:r>
              <a:rPr lang="en-GB" sz="1800" dirty="0"/>
              <a:t>    Iron deficiency anaemia</a:t>
            </a:r>
          </a:p>
          <a:p>
            <a:pPr>
              <a:buNone/>
            </a:pPr>
            <a:r>
              <a:rPr lang="en-GB" sz="1800" dirty="0"/>
              <a:t>    4 fold increase in pregnancy</a:t>
            </a:r>
          </a:p>
          <a:p>
            <a:pPr>
              <a:buNone/>
            </a:pPr>
            <a:r>
              <a:rPr lang="en-GB" sz="1800" dirty="0"/>
              <a:t>Experiment : 65 days </a:t>
            </a:r>
          </a:p>
          <a:p>
            <a:pPr>
              <a:buNone/>
            </a:pPr>
            <a:r>
              <a:rPr lang="en-GB" sz="1800" dirty="0"/>
              <a:t>Control group:</a:t>
            </a:r>
            <a:r>
              <a:rPr lang="fr-FR" sz="1800" dirty="0"/>
              <a:t> standard </a:t>
            </a:r>
            <a:r>
              <a:rPr lang="fr-FR" sz="1800" dirty="0" err="1"/>
              <a:t>iron</a:t>
            </a:r>
            <a:r>
              <a:rPr lang="fr-FR" sz="1800" dirty="0"/>
              <a:t>-</a:t>
            </a:r>
            <a:r>
              <a:rPr lang="fr-FR" sz="1800" dirty="0" err="1"/>
              <a:t>sufficient</a:t>
            </a:r>
            <a:r>
              <a:rPr lang="fr-FR" sz="1800" dirty="0"/>
              <a:t> </a:t>
            </a:r>
            <a:r>
              <a:rPr lang="fr-FR" sz="1800" dirty="0" err="1"/>
              <a:t>diet</a:t>
            </a:r>
            <a:r>
              <a:rPr lang="fr-FR" sz="1800" dirty="0"/>
              <a:t> (198 mg Fe/kg)</a:t>
            </a:r>
            <a:endParaRPr lang="en-GB" sz="1800" dirty="0"/>
          </a:p>
          <a:p>
            <a:pPr>
              <a:buNone/>
            </a:pPr>
            <a:r>
              <a:rPr lang="en-GB" sz="1800" dirty="0"/>
              <a:t>Groups I : low-iron diet; 3–5 mg Fe/kg  to rats plus offspring</a:t>
            </a:r>
          </a:p>
          <a:p>
            <a:pPr>
              <a:buNone/>
            </a:pPr>
            <a:r>
              <a:rPr lang="en-GB" sz="1800" dirty="0"/>
              <a:t>Groups II  : low-iron diet; 3–5 mg Fe/kg to rats but </a:t>
            </a:r>
          </a:p>
          <a:p>
            <a:pPr>
              <a:buNone/>
            </a:pPr>
            <a:r>
              <a:rPr lang="en-GB" sz="1800" dirty="0"/>
              <a:t>offspring given  </a:t>
            </a:r>
            <a:r>
              <a:rPr lang="fr-FR" sz="1800" dirty="0" err="1"/>
              <a:t>iron</a:t>
            </a:r>
            <a:r>
              <a:rPr lang="fr-FR" sz="1800" dirty="0"/>
              <a:t> </a:t>
            </a:r>
            <a:r>
              <a:rPr lang="fr-FR" sz="1800" dirty="0" err="1"/>
              <a:t>sufficient</a:t>
            </a:r>
            <a:r>
              <a:rPr lang="fr-FR" sz="1800" dirty="0"/>
              <a:t> </a:t>
            </a:r>
            <a:r>
              <a:rPr lang="fr-FR" sz="1800" dirty="0" err="1"/>
              <a:t>diet</a:t>
            </a:r>
            <a:r>
              <a:rPr lang="fr-FR" sz="1800" dirty="0"/>
              <a:t> (40–50 mg Fe/kg)</a:t>
            </a:r>
          </a:p>
          <a:p>
            <a:pPr>
              <a:buNone/>
            </a:pPr>
            <a:r>
              <a:rPr lang="fr-FR" sz="1800" dirty="0" err="1"/>
              <a:t>Result</a:t>
            </a:r>
            <a:r>
              <a:rPr lang="fr-FR" sz="1800" dirty="0"/>
              <a:t>:</a:t>
            </a:r>
            <a:r>
              <a:rPr lang="en-GB" sz="1800" dirty="0"/>
              <a:t> </a:t>
            </a:r>
          </a:p>
          <a:p>
            <a:pPr>
              <a:buNone/>
            </a:pPr>
            <a:r>
              <a:rPr lang="en-GB" sz="1800" dirty="0"/>
              <a:t>      D2 receptor  decreased in the putamen of RLS brains (more in    iron deficiency group) </a:t>
            </a:r>
            <a:r>
              <a:rPr lang="en-GB" sz="1200" dirty="0">
                <a:solidFill>
                  <a:schemeClr val="accent3"/>
                </a:solidFill>
              </a:rPr>
              <a:t>19</a:t>
            </a:r>
          </a:p>
        </p:txBody>
      </p:sp>
      <p:pic>
        <p:nvPicPr>
          <p:cNvPr id="4" name="Picture 3" descr="restless leg sybdrom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304800"/>
            <a:ext cx="3962400" cy="191152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95401" y="314689"/>
            <a:ext cx="6248400" cy="615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ClrTx/>
            </a:pPr>
            <a:r>
              <a:rPr lang="en-GB" u="sng" dirty="0">
                <a:hlinkClick r:id="rId2"/>
              </a:rPr>
              <a:t>Parkinson's disease and Parkinsonism</a:t>
            </a:r>
            <a:endParaRPr lang="en-GB" dirty="0"/>
          </a:p>
          <a:p>
            <a:pPr>
              <a:buClrTx/>
            </a:pPr>
            <a:r>
              <a:rPr lang="en-GB" u="sng" dirty="0">
                <a:hlinkClick r:id="rId3"/>
              </a:rPr>
              <a:t>Dystonia</a:t>
            </a:r>
            <a:endParaRPr lang="en-GB" dirty="0"/>
          </a:p>
          <a:p>
            <a:pPr>
              <a:buClrTx/>
            </a:pPr>
            <a:r>
              <a:rPr lang="en-GB" u="sng" dirty="0">
                <a:hlinkClick r:id="rId4"/>
              </a:rPr>
              <a:t>Chorea and Huntington's disease</a:t>
            </a:r>
            <a:endParaRPr lang="en-GB" dirty="0"/>
          </a:p>
          <a:p>
            <a:pPr>
              <a:buClrTx/>
            </a:pPr>
            <a:r>
              <a:rPr lang="en-GB" u="sng" dirty="0">
                <a:hlinkClick r:id="rId5"/>
              </a:rPr>
              <a:t>Ataxia</a:t>
            </a:r>
            <a:endParaRPr lang="en-GB" dirty="0"/>
          </a:p>
          <a:p>
            <a:pPr>
              <a:buClrTx/>
            </a:pPr>
            <a:r>
              <a:rPr lang="en-GB" u="sng" dirty="0">
                <a:hlinkClick r:id="rId6"/>
              </a:rPr>
              <a:t>Tremor and essential tremor</a:t>
            </a:r>
            <a:endParaRPr lang="en-GB" u="sng" dirty="0"/>
          </a:p>
          <a:p>
            <a:pPr>
              <a:buClrTx/>
            </a:pPr>
            <a:r>
              <a:rPr lang="en-GB" u="sng" dirty="0">
                <a:hlinkClick r:id="rId7"/>
              </a:rPr>
              <a:t>Tics and </a:t>
            </a:r>
            <a:r>
              <a:rPr lang="en-GB" u="sng" dirty="0" err="1">
                <a:hlinkClick r:id="rId7"/>
              </a:rPr>
              <a:t>Tourette</a:t>
            </a:r>
            <a:r>
              <a:rPr lang="en-GB" u="sng" dirty="0">
                <a:hlinkClick r:id="rId7"/>
              </a:rPr>
              <a:t> syndrome</a:t>
            </a:r>
            <a:endParaRPr lang="en-GB" dirty="0"/>
          </a:p>
          <a:p>
            <a:pPr>
              <a:buClrTx/>
            </a:pPr>
            <a:r>
              <a:rPr lang="en-GB" u="sng" dirty="0">
                <a:hlinkClick r:id="rId8"/>
              </a:rPr>
              <a:t>Restless legs syndrome</a:t>
            </a:r>
            <a:endParaRPr lang="en-GB" dirty="0"/>
          </a:p>
          <a:p>
            <a:pPr>
              <a:buClrTx/>
            </a:pPr>
            <a:r>
              <a:rPr lang="en-GB" u="sng" dirty="0">
                <a:hlinkClick r:id="rId9"/>
              </a:rPr>
              <a:t>Gait disorders</a:t>
            </a:r>
            <a:endParaRPr lang="en-GB" dirty="0"/>
          </a:p>
          <a:p>
            <a:pPr>
              <a:buClrTx/>
            </a:pPr>
            <a:r>
              <a:rPr lang="en-GB" u="sng" dirty="0">
                <a:hlinkClick r:id="rId10"/>
              </a:rPr>
              <a:t>Spasticity</a:t>
            </a:r>
            <a:endParaRPr lang="en-GB" dirty="0"/>
          </a:p>
          <a:p>
            <a:pPr>
              <a:buClrTx/>
            </a:pPr>
            <a:r>
              <a:rPr lang="en-GB" u="sng" dirty="0">
                <a:hlinkClick r:id="rId11"/>
              </a:rPr>
              <a:t>Stiff Person Spectrum Disorder</a:t>
            </a:r>
            <a:endParaRPr lang="en-GB" dirty="0"/>
          </a:p>
          <a:p>
            <a:endParaRPr lang="en-GB" dirty="0"/>
          </a:p>
        </p:txBody>
      </p:sp>
      <p:pic>
        <p:nvPicPr>
          <p:cNvPr id="4" name="Picture 2" descr="International Parkinson and Movement Disorder Society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181600" y="3048000"/>
            <a:ext cx="2676938" cy="2052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295400"/>
            <a:ext cx="6333950" cy="5239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n-GB" sz="1600" dirty="0"/>
              <a:t>Movement Disorders Emergencies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GB" sz="1600" dirty="0">
                <a:latin typeface="Arial" pitchFamily="34" charset="0"/>
                <a:cs typeface="Arial" pitchFamily="34" charset="0"/>
              </a:rPr>
              <a:t>RANG AND DALE’S Pharmacology 9th Edition by JAMES M. RITTER, ROD FLOWER, GRAEME HENDERSON, HUMPHREY P. RANG page 506-507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GB" sz="1600" dirty="0">
                <a:latin typeface="Arial" pitchFamily="34" charset="0"/>
                <a:cs typeface="Arial" pitchFamily="34" charset="0"/>
              </a:rPr>
              <a:t>Potential Therapeutic Application for Nicotinic Receptor Drugs in MD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de-DE" sz="1600" dirty="0">
                <a:latin typeface="Arial" pitchFamily="34" charset="0"/>
                <a:cs typeface="Arial" pitchFamily="34" charset="0"/>
              </a:rPr>
              <a:t>Stuckenholz V, Bacher M, Balzer-Geldsetzer M, et al. The α7 nAChR        agonist 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PNU-282987 reduces inflammation and MPTP-induced </a:t>
            </a:r>
            <a:r>
              <a:rPr lang="en-GB" sz="1600" dirty="0" err="1">
                <a:latin typeface="Arial" pitchFamily="34" charset="0"/>
                <a:cs typeface="Arial" pitchFamily="34" charset="0"/>
              </a:rPr>
              <a:t>nigral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   dopaminergic cell loss in mice. J </a:t>
            </a:r>
            <a:r>
              <a:rPr lang="en-GB" sz="1600" dirty="0" err="1">
                <a:latin typeface="Arial" pitchFamily="34" charset="0"/>
                <a:cs typeface="Arial" pitchFamily="34" charset="0"/>
              </a:rPr>
              <a:t>Parkinsons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 Dis. 2013;3(2):161–172.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GB" sz="1600" dirty="0"/>
              <a:t> </a:t>
            </a:r>
            <a:r>
              <a:rPr lang="en-GB" sz="1600" dirty="0" err="1">
                <a:latin typeface="Arial" pitchFamily="34" charset="0"/>
                <a:cs typeface="Arial" pitchFamily="34" charset="0"/>
              </a:rPr>
              <a:t>Ztaou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 S, Maurice N, </a:t>
            </a:r>
            <a:r>
              <a:rPr lang="en-GB" sz="1600" dirty="0" err="1">
                <a:latin typeface="Arial" pitchFamily="34" charset="0"/>
                <a:cs typeface="Arial" pitchFamily="34" charset="0"/>
              </a:rPr>
              <a:t>Camon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 J, et al. Involvement of striatal cholinergic interneurons and M1 and M4 </a:t>
            </a:r>
            <a:r>
              <a:rPr lang="en-GB" sz="1600" dirty="0" err="1">
                <a:latin typeface="Arial" pitchFamily="34" charset="0"/>
                <a:cs typeface="Arial" pitchFamily="34" charset="0"/>
              </a:rPr>
              <a:t>muscarinic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 receptors in motor symptoms of Parkinson’s disease. J </a:t>
            </a:r>
            <a:r>
              <a:rPr lang="en-GB" sz="1600" dirty="0" err="1">
                <a:latin typeface="Arial" pitchFamily="34" charset="0"/>
                <a:cs typeface="Arial" pitchFamily="34" charset="0"/>
              </a:rPr>
              <a:t>Neurosci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. 2016;36(35):9161–9172.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GB" sz="1600" dirty="0" err="1"/>
              <a:t>Quik</a:t>
            </a:r>
            <a:r>
              <a:rPr lang="en-GB" sz="1600" dirty="0"/>
              <a:t> M, Zhang D, Perez XA, </a:t>
            </a:r>
            <a:r>
              <a:rPr lang="en-GB" sz="1600" dirty="0" err="1"/>
              <a:t>Bordia</a:t>
            </a:r>
            <a:r>
              <a:rPr lang="en-GB" sz="1600" dirty="0"/>
              <a:t> T. Role for the nicotinic cholinergic system in movement disorders; therapeutic implications. </a:t>
            </a:r>
            <a:r>
              <a:rPr lang="en-GB" sz="1600" i="1" dirty="0" err="1"/>
              <a:t>Pharmacol</a:t>
            </a:r>
            <a:r>
              <a:rPr lang="en-GB" sz="1600" i="1" dirty="0"/>
              <a:t> </a:t>
            </a:r>
            <a:r>
              <a:rPr lang="en-GB" sz="1600" i="1" dirty="0" err="1"/>
              <a:t>Ther</a:t>
            </a:r>
            <a:r>
              <a:rPr lang="en-GB" sz="1600" i="1" dirty="0"/>
              <a:t>. </a:t>
            </a:r>
            <a:r>
              <a:rPr lang="en-GB" sz="1600" dirty="0"/>
              <a:t>2014;144(1):50–59.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GB" sz="1600" dirty="0" err="1">
                <a:latin typeface="Arial" pitchFamily="34" charset="0"/>
                <a:cs typeface="Arial" pitchFamily="34" charset="0"/>
              </a:rPr>
              <a:t>Xu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 M, </a:t>
            </a:r>
            <a:r>
              <a:rPr lang="en-GB" sz="1600" dirty="0" err="1">
                <a:latin typeface="Arial" pitchFamily="34" charset="0"/>
                <a:cs typeface="Arial" pitchFamily="34" charset="0"/>
              </a:rPr>
              <a:t>Kobets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 A, Du JC, et al. Targeted ablation of cholinergic interneurons in the </a:t>
            </a:r>
            <a:r>
              <a:rPr lang="en-GB" sz="1600" dirty="0" err="1">
                <a:latin typeface="Arial" pitchFamily="34" charset="0"/>
                <a:cs typeface="Arial" pitchFamily="34" charset="0"/>
              </a:rPr>
              <a:t>dorsolateral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 striatum produces </a:t>
            </a:r>
            <a:r>
              <a:rPr lang="en-GB" sz="1600" dirty="0" err="1">
                <a:latin typeface="Arial" pitchFamily="34" charset="0"/>
                <a:cs typeface="Arial" pitchFamily="34" charset="0"/>
              </a:rPr>
              <a:t>behavioral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 manifestations of </a:t>
            </a:r>
            <a:r>
              <a:rPr lang="en-GB" sz="1600" dirty="0" err="1">
                <a:latin typeface="Arial" pitchFamily="34" charset="0"/>
                <a:cs typeface="Arial" pitchFamily="34" charset="0"/>
              </a:rPr>
              <a:t>Tourette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 syndrome. Proc </a:t>
            </a:r>
            <a:r>
              <a:rPr lang="en-GB" sz="1600" dirty="0" err="1">
                <a:latin typeface="Arial" pitchFamily="34" charset="0"/>
                <a:cs typeface="Arial" pitchFamily="34" charset="0"/>
              </a:rPr>
              <a:t>Natl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latin typeface="Arial" pitchFamily="34" charset="0"/>
                <a:cs typeface="Arial" pitchFamily="34" charset="0"/>
              </a:rPr>
              <a:t>Acad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latin typeface="Arial" pitchFamily="34" charset="0"/>
                <a:cs typeface="Arial" pitchFamily="34" charset="0"/>
              </a:rPr>
              <a:t>Sci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 USA. 2015;112(3):893–898.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GB" sz="1600" dirty="0" err="1">
                <a:latin typeface="Arial" pitchFamily="34" charset="0"/>
                <a:cs typeface="Arial" pitchFamily="34" charset="0"/>
              </a:rPr>
              <a:t>Lennington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 JB, Coppola G, </a:t>
            </a:r>
            <a:r>
              <a:rPr lang="en-GB" sz="1600" dirty="0" err="1">
                <a:latin typeface="Arial" pitchFamily="34" charset="0"/>
                <a:cs typeface="Arial" pitchFamily="34" charset="0"/>
              </a:rPr>
              <a:t>Kataoka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-Sasaki Y, et al. </a:t>
            </a:r>
            <a:r>
              <a:rPr lang="en-GB" sz="1600" dirty="0" err="1">
                <a:latin typeface="Arial" pitchFamily="34" charset="0"/>
                <a:cs typeface="Arial" pitchFamily="34" charset="0"/>
              </a:rPr>
              <a:t>Transcriptome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 analysis of the human striatum in </a:t>
            </a:r>
            <a:r>
              <a:rPr lang="en-GB" sz="1600" dirty="0" err="1">
                <a:latin typeface="Arial" pitchFamily="34" charset="0"/>
                <a:cs typeface="Arial" pitchFamily="34" charset="0"/>
              </a:rPr>
              <a:t>Tourette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 syndrome. </a:t>
            </a:r>
            <a:r>
              <a:rPr lang="en-GB" sz="1600" dirty="0" err="1">
                <a:latin typeface="Arial" pitchFamily="34" charset="0"/>
                <a:cs typeface="Arial" pitchFamily="34" charset="0"/>
              </a:rPr>
              <a:t>Biol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 Psychiatry. 2016;79(5):372 382.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GB" sz="1600" dirty="0">
                <a:latin typeface="Arial" pitchFamily="34" charset="0"/>
                <a:cs typeface="Arial" pitchFamily="34" charset="0"/>
              </a:rPr>
              <a:t>Silver AA, </a:t>
            </a:r>
            <a:r>
              <a:rPr lang="en-GB" sz="1600" dirty="0" err="1">
                <a:latin typeface="Arial" pitchFamily="34" charset="0"/>
                <a:cs typeface="Arial" pitchFamily="34" charset="0"/>
              </a:rPr>
              <a:t>Shytle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 RD, </a:t>
            </a:r>
            <a:r>
              <a:rPr lang="en-GB" sz="1600" dirty="0" err="1">
                <a:latin typeface="Arial" pitchFamily="34" charset="0"/>
                <a:cs typeface="Arial" pitchFamily="34" charset="0"/>
              </a:rPr>
              <a:t>Sanberg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 PR. </a:t>
            </a:r>
            <a:r>
              <a:rPr lang="en-GB" sz="1600" dirty="0" err="1">
                <a:latin typeface="Arial" pitchFamily="34" charset="0"/>
                <a:cs typeface="Arial" pitchFamily="34" charset="0"/>
              </a:rPr>
              <a:t>Mecamylamine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 in Tourette’s syndrome: a two-year retrospective case study. J Child </a:t>
            </a:r>
            <a:r>
              <a:rPr lang="en-GB" sz="1600" dirty="0" err="1">
                <a:latin typeface="Arial" pitchFamily="34" charset="0"/>
                <a:cs typeface="Arial" pitchFamily="34" charset="0"/>
              </a:rPr>
              <a:t>Adolesc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latin typeface="Arial" pitchFamily="34" charset="0"/>
                <a:cs typeface="Arial" pitchFamily="34" charset="0"/>
              </a:rPr>
              <a:t>Psychopharmacol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. 2000;10(2):59–68.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GB" sz="1600" dirty="0">
                <a:latin typeface="Arial" pitchFamily="34" charset="0"/>
                <a:cs typeface="Arial" pitchFamily="34" charset="0"/>
              </a:rPr>
              <a:t>Silver AA, </a:t>
            </a:r>
            <a:r>
              <a:rPr lang="en-GB" sz="1600" dirty="0" err="1">
                <a:latin typeface="Arial" pitchFamily="34" charset="0"/>
                <a:cs typeface="Arial" pitchFamily="34" charset="0"/>
              </a:rPr>
              <a:t>Shytle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 RD, Sheehan KH, Sheehan DV, Ramos A, </a:t>
            </a:r>
            <a:r>
              <a:rPr lang="en-GB" sz="1600" dirty="0" err="1">
                <a:latin typeface="Arial" pitchFamily="34" charset="0"/>
                <a:cs typeface="Arial" pitchFamily="34" charset="0"/>
              </a:rPr>
              <a:t>Sanberg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 PR. Multicenter, double-blind, placebo-controlled study of </a:t>
            </a:r>
            <a:r>
              <a:rPr lang="en-GB" sz="1600" dirty="0" err="1">
                <a:latin typeface="Arial" pitchFamily="34" charset="0"/>
                <a:cs typeface="Arial" pitchFamily="34" charset="0"/>
              </a:rPr>
              <a:t>mecamylamine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1600" dirty="0" err="1">
                <a:latin typeface="Arial" pitchFamily="34" charset="0"/>
                <a:cs typeface="Arial" pitchFamily="34" charset="0"/>
              </a:rPr>
              <a:t>monotherapy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 for Tourette’s disorder. J Am </a:t>
            </a:r>
            <a:r>
              <a:rPr lang="en-GB" sz="1600" dirty="0" err="1">
                <a:latin typeface="Arial" pitchFamily="34" charset="0"/>
                <a:cs typeface="Arial" pitchFamily="34" charset="0"/>
              </a:rPr>
              <a:t>Acad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 Child </a:t>
            </a:r>
            <a:r>
              <a:rPr lang="en-GB" sz="1600" dirty="0" err="1">
                <a:latin typeface="Arial" pitchFamily="34" charset="0"/>
                <a:cs typeface="Arial" pitchFamily="34" charset="0"/>
              </a:rPr>
              <a:t>Adolesc</a:t>
            </a:r>
            <a:r>
              <a:rPr lang="en-GB" sz="1600" dirty="0">
                <a:latin typeface="Arial" pitchFamily="34" charset="0"/>
                <a:cs typeface="Arial" pitchFamily="34" charset="0"/>
              </a:rPr>
              <a:t> Psychiatry. 2001;40(9):1103–1110.</a:t>
            </a:r>
          </a:p>
          <a:p>
            <a:pPr marL="342900" indent="-342900">
              <a:buNone/>
            </a:pPr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342900" indent="-342900" algn="just">
              <a:lnSpc>
                <a:spcPct val="80000"/>
              </a:lnSpc>
              <a:buNone/>
            </a:pPr>
            <a:r>
              <a:rPr lang="en-GB" sz="1400" dirty="0">
                <a:latin typeface="Arial" pitchFamily="34" charset="0"/>
                <a:cs typeface="Arial" pitchFamily="34" charset="0"/>
              </a:rPr>
              <a:t>11. Al-</a:t>
            </a:r>
            <a:r>
              <a:rPr lang="en-GB" sz="1400" dirty="0" err="1">
                <a:latin typeface="Arial" pitchFamily="34" charset="0"/>
                <a:cs typeface="Arial" pitchFamily="34" charset="0"/>
              </a:rPr>
              <a:t>Rejaie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 S, Dar MS. </a:t>
            </a:r>
            <a:r>
              <a:rPr lang="en-GB" sz="1400" dirty="0" err="1">
                <a:latin typeface="Arial" pitchFamily="34" charset="0"/>
                <a:cs typeface="Arial" pitchFamily="34" charset="0"/>
              </a:rPr>
              <a:t>Behavioral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 interaction between nicotine and ethanol: Possible modulation by mouse </a:t>
            </a:r>
            <a:r>
              <a:rPr lang="en-GB" sz="1400" dirty="0" err="1">
                <a:latin typeface="Arial" pitchFamily="34" charset="0"/>
                <a:cs typeface="Arial" pitchFamily="34" charset="0"/>
              </a:rPr>
              <a:t>cerebellar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 glutamate. Alcohol </a:t>
            </a:r>
            <a:r>
              <a:rPr lang="en-GB" sz="1400" dirty="0" err="1">
                <a:latin typeface="Arial" pitchFamily="34" charset="0"/>
                <a:cs typeface="Arial" pitchFamily="34" charset="0"/>
              </a:rPr>
              <a:t>Clin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 Exp Res. 2006;30(7):1223–1233.</a:t>
            </a:r>
          </a:p>
          <a:p>
            <a:pPr marL="342900" indent="-342900" algn="just">
              <a:lnSpc>
                <a:spcPct val="80000"/>
              </a:lnSpc>
              <a:buNone/>
            </a:pPr>
            <a:r>
              <a:rPr lang="en-GB" sz="1400" dirty="0">
                <a:latin typeface="Arial" pitchFamily="34" charset="0"/>
                <a:cs typeface="Arial" pitchFamily="34" charset="0"/>
              </a:rPr>
              <a:t>12 </a:t>
            </a:r>
            <a:r>
              <a:rPr lang="en-GB" sz="1400" dirty="0" err="1">
                <a:latin typeface="Arial" pitchFamily="34" charset="0"/>
                <a:cs typeface="Arial" pitchFamily="34" charset="0"/>
              </a:rPr>
              <a:t>Taslim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 N, Al-</a:t>
            </a:r>
            <a:r>
              <a:rPr lang="en-GB" sz="1400" dirty="0" err="1">
                <a:latin typeface="Arial" pitchFamily="34" charset="0"/>
                <a:cs typeface="Arial" pitchFamily="34" charset="0"/>
              </a:rPr>
              <a:t>Rejaie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 S, </a:t>
            </a:r>
            <a:r>
              <a:rPr lang="en-GB" sz="1400" dirty="0" err="1">
                <a:latin typeface="Arial" pitchFamily="34" charset="0"/>
                <a:cs typeface="Arial" pitchFamily="34" charset="0"/>
              </a:rPr>
              <a:t>Saeed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 Dar M. Attenuation of ethanol-induced ataxia by alpha(4)beta(2) nicotinic acetylcholine receptor subtype in mouse cerebellum: A functional interaction. Neuroscience. 2008;157(1):204–213.</a:t>
            </a:r>
          </a:p>
          <a:p>
            <a:pPr marL="342900" indent="-342900" algn="just">
              <a:lnSpc>
                <a:spcPct val="80000"/>
              </a:lnSpc>
              <a:buNone/>
            </a:pPr>
            <a:r>
              <a:rPr lang="en-GB" sz="1400" dirty="0">
                <a:latin typeface="Arial" pitchFamily="34" charset="0"/>
                <a:cs typeface="Arial" pitchFamily="34" charset="0"/>
              </a:rPr>
              <a:t>13   </a:t>
            </a:r>
            <a:r>
              <a:rPr lang="en-GB" sz="1400" dirty="0" err="1">
                <a:latin typeface="Arial" pitchFamily="34" charset="0"/>
                <a:cs typeface="Arial" pitchFamily="34" charset="0"/>
              </a:rPr>
              <a:t>Wecker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 L, </a:t>
            </a:r>
            <a:r>
              <a:rPr lang="en-GB" sz="1400" dirty="0" err="1">
                <a:latin typeface="Arial" pitchFamily="34" charset="0"/>
                <a:cs typeface="Arial" pitchFamily="34" charset="0"/>
              </a:rPr>
              <a:t>Engberg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 ME, Philpot RM, et al. Neuronal nicotinic receptor agonists  improve gait and balance in </a:t>
            </a:r>
            <a:r>
              <a:rPr lang="en-GB" sz="1400" dirty="0" err="1">
                <a:latin typeface="Arial" pitchFamily="34" charset="0"/>
                <a:cs typeface="Arial" pitchFamily="34" charset="0"/>
              </a:rPr>
              <a:t>olivocerebellar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 ataxia. </a:t>
            </a:r>
            <a:r>
              <a:rPr lang="en-GB" sz="1400" dirty="0" err="1">
                <a:latin typeface="Arial" pitchFamily="34" charset="0"/>
                <a:cs typeface="Arial" pitchFamily="34" charset="0"/>
              </a:rPr>
              <a:t>Neuropharmacology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. 2013;73:75–86.</a:t>
            </a:r>
          </a:p>
          <a:p>
            <a:pPr marL="342900" indent="-342900" algn="just">
              <a:lnSpc>
                <a:spcPct val="80000"/>
              </a:lnSpc>
              <a:buNone/>
            </a:pPr>
            <a:r>
              <a:rPr lang="en-GB" sz="1400" dirty="0">
                <a:latin typeface="Arial" pitchFamily="34" charset="0"/>
                <a:cs typeface="Arial" pitchFamily="34" charset="0"/>
              </a:rPr>
              <a:t>14  </a:t>
            </a:r>
            <a:r>
              <a:rPr lang="en-GB" sz="1400" dirty="0" err="1">
                <a:latin typeface="Arial" pitchFamily="34" charset="0"/>
                <a:cs typeface="Arial" pitchFamily="34" charset="0"/>
              </a:rPr>
              <a:t>Taslim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 N, </a:t>
            </a:r>
            <a:r>
              <a:rPr lang="en-GB" sz="1400" dirty="0" err="1">
                <a:latin typeface="Arial" pitchFamily="34" charset="0"/>
                <a:cs typeface="Arial" pitchFamily="34" charset="0"/>
              </a:rPr>
              <a:t>Saeed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 Dar M. The role of nicotinic acetylcholine receptor (</a:t>
            </a:r>
            <a:r>
              <a:rPr lang="en-GB" sz="1400" dirty="0" err="1">
                <a:latin typeface="Arial" pitchFamily="34" charset="0"/>
                <a:cs typeface="Arial" pitchFamily="34" charset="0"/>
              </a:rPr>
              <a:t>nAChR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) α7 subtype in the functional interaction between nicotine and ethanol in mouse cerebellum. Alcohol </a:t>
            </a:r>
            <a:r>
              <a:rPr lang="en-GB" sz="1400" dirty="0" err="1">
                <a:latin typeface="Arial" pitchFamily="34" charset="0"/>
                <a:cs typeface="Arial" pitchFamily="34" charset="0"/>
              </a:rPr>
              <a:t>Clin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 Exp Res. 2011;35(3):540–549.</a:t>
            </a:r>
          </a:p>
          <a:p>
            <a:pPr>
              <a:buNone/>
            </a:pPr>
            <a:r>
              <a:rPr lang="en-GB" sz="1400" dirty="0">
                <a:latin typeface="Arial" pitchFamily="34" charset="0"/>
                <a:cs typeface="Arial" pitchFamily="34" charset="0"/>
              </a:rPr>
              <a:t>15  </a:t>
            </a:r>
            <a:r>
              <a:rPr lang="en-GB" sz="1400" dirty="0" err="1">
                <a:latin typeface="Arial" pitchFamily="34" charset="0"/>
                <a:cs typeface="Arial" pitchFamily="34" charset="0"/>
              </a:rPr>
              <a:t>Jankovic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 J. Medical treatment of dystonia. </a:t>
            </a:r>
            <a:r>
              <a:rPr lang="en-GB" sz="1400" dirty="0" err="1">
                <a:latin typeface="Arial" pitchFamily="34" charset="0"/>
                <a:cs typeface="Arial" pitchFamily="34" charset="0"/>
              </a:rPr>
              <a:t>Mov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1400" dirty="0" err="1">
                <a:latin typeface="Arial" pitchFamily="34" charset="0"/>
                <a:cs typeface="Arial" pitchFamily="34" charset="0"/>
              </a:rPr>
              <a:t>Disord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. 2013;28(7):1001–1012.</a:t>
            </a:r>
          </a:p>
          <a:p>
            <a:pPr algn="just">
              <a:buNone/>
            </a:pPr>
            <a:r>
              <a:rPr lang="en-GB" sz="1400" dirty="0">
                <a:latin typeface="Arial" pitchFamily="34" charset="0"/>
                <a:cs typeface="Arial" pitchFamily="34" charset="0"/>
              </a:rPr>
              <a:t>16  </a:t>
            </a:r>
            <a:r>
              <a:rPr lang="en-GB" sz="1400" dirty="0" err="1">
                <a:latin typeface="Arial" pitchFamily="34" charset="0"/>
                <a:cs typeface="Arial" pitchFamily="34" charset="0"/>
              </a:rPr>
              <a:t>Eskow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1400" dirty="0" err="1">
                <a:latin typeface="Arial" pitchFamily="34" charset="0"/>
                <a:cs typeface="Arial" pitchFamily="34" charset="0"/>
              </a:rPr>
              <a:t>Jaunarajs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 KL, </a:t>
            </a:r>
            <a:r>
              <a:rPr lang="en-GB" sz="1400" dirty="0" err="1">
                <a:latin typeface="Arial" pitchFamily="34" charset="0"/>
                <a:cs typeface="Arial" pitchFamily="34" charset="0"/>
              </a:rPr>
              <a:t>Bonsi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 P, </a:t>
            </a:r>
            <a:r>
              <a:rPr lang="en-GB" sz="1400" dirty="0" err="1">
                <a:latin typeface="Arial" pitchFamily="34" charset="0"/>
                <a:cs typeface="Arial" pitchFamily="34" charset="0"/>
              </a:rPr>
              <a:t>Chesselet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 MF, </a:t>
            </a:r>
            <a:r>
              <a:rPr lang="en-GB" sz="1400" dirty="0" err="1">
                <a:latin typeface="Arial" pitchFamily="34" charset="0"/>
                <a:cs typeface="Arial" pitchFamily="34" charset="0"/>
              </a:rPr>
              <a:t>Standaert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 DG, </a:t>
            </a:r>
            <a:r>
              <a:rPr lang="en-GB" sz="1400" dirty="0" err="1">
                <a:latin typeface="Arial" pitchFamily="34" charset="0"/>
                <a:cs typeface="Arial" pitchFamily="34" charset="0"/>
              </a:rPr>
              <a:t>Pisani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 A. Striatal cholinergic dysfunction as a unifying theme in the </a:t>
            </a:r>
            <a:r>
              <a:rPr lang="en-GB" sz="1400" dirty="0" err="1">
                <a:latin typeface="Arial" pitchFamily="34" charset="0"/>
                <a:cs typeface="Arial" pitchFamily="34" charset="0"/>
              </a:rPr>
              <a:t>pathophysiology 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of dystonia. Prog Neurobiol.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1400" dirty="0">
                <a:latin typeface="Arial" pitchFamily="34" charset="0"/>
                <a:cs typeface="Arial" pitchFamily="34" charset="0"/>
              </a:rPr>
              <a:t>2015;127–128:91–107.</a:t>
            </a:r>
            <a:endParaRPr lang="en-GB" sz="1400" dirty="0">
              <a:latin typeface="Arial" pitchFamily="34" charset="0"/>
              <a:cs typeface="Arial" pitchFamily="34" charset="0"/>
            </a:endParaRPr>
          </a:p>
          <a:p>
            <a:pPr algn="just">
              <a:buNone/>
            </a:pPr>
            <a:r>
              <a:rPr lang="en-GB" sz="1400" dirty="0">
                <a:latin typeface="Arial" pitchFamily="34" charset="0"/>
                <a:cs typeface="Arial" pitchFamily="34" charset="0"/>
              </a:rPr>
              <a:t>17 </a:t>
            </a:r>
            <a:r>
              <a:rPr lang="en-GB" sz="1400" dirty="0" err="1">
                <a:latin typeface="Arial" pitchFamily="34" charset="0"/>
                <a:cs typeface="Arial" pitchFamily="34" charset="0"/>
              </a:rPr>
              <a:t>Scarduzio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 M, Zimmerman CN, </a:t>
            </a:r>
            <a:r>
              <a:rPr lang="en-GB" sz="1400" dirty="0" err="1">
                <a:latin typeface="Arial" pitchFamily="34" charset="0"/>
                <a:cs typeface="Arial" pitchFamily="34" charset="0"/>
              </a:rPr>
              <a:t>Jaunarajs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 KL, Wang Q, </a:t>
            </a:r>
            <a:r>
              <a:rPr lang="en-GB" sz="1400" dirty="0" err="1">
                <a:latin typeface="Arial" pitchFamily="34" charset="0"/>
                <a:cs typeface="Arial" pitchFamily="34" charset="0"/>
              </a:rPr>
              <a:t>Standaert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 DG, McMahon LL. Strength of cholinergic tone dictates the polarity of dopamine D2 receptor modulation of striatal cholinergic interneuron excitability in DYT1 dystonia. Exp Neurol. 2017;295:162–175.</a:t>
            </a:r>
          </a:p>
          <a:p>
            <a:pPr algn="just">
              <a:buNone/>
            </a:pPr>
            <a:r>
              <a:rPr lang="en-GB" sz="1400" dirty="0">
                <a:latin typeface="Arial" pitchFamily="34" charset="0"/>
                <a:cs typeface="Arial" pitchFamily="34" charset="0"/>
              </a:rPr>
              <a:t>18  Alpha-7 nicotinic acetylcholine receptor agonist treatment in a rat model of Huntington’s disease and involvement of </a:t>
            </a:r>
            <a:r>
              <a:rPr lang="en-GB" sz="1400" dirty="0" err="1">
                <a:latin typeface="Arial" pitchFamily="34" charset="0"/>
                <a:cs typeface="Arial" pitchFamily="34" charset="0"/>
              </a:rPr>
              <a:t>heme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 oxygenase-1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>
              <a:buNone/>
            </a:pPr>
            <a:r>
              <a:rPr lang="en-GB" sz="1400" dirty="0">
                <a:latin typeface="Arial" pitchFamily="34" charset="0"/>
                <a:cs typeface="Arial" pitchFamily="34" charset="0"/>
              </a:rPr>
              <a:t>19  Altered </a:t>
            </a:r>
            <a:r>
              <a:rPr lang="en-GB" sz="1400" dirty="0" err="1">
                <a:latin typeface="Arial" pitchFamily="34" charset="0"/>
                <a:cs typeface="Arial" pitchFamily="34" charset="0"/>
              </a:rPr>
              <a:t>dopaminergic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 profile in the putamen and </a:t>
            </a:r>
            <a:r>
              <a:rPr lang="en-GB" sz="1400" dirty="0" err="1">
                <a:latin typeface="Arial" pitchFamily="34" charset="0"/>
                <a:cs typeface="Arial" pitchFamily="34" charset="0"/>
              </a:rPr>
              <a:t>substantia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1400" dirty="0" err="1">
                <a:latin typeface="Arial" pitchFamily="34" charset="0"/>
                <a:cs typeface="Arial" pitchFamily="34" charset="0"/>
              </a:rPr>
              <a:t>nigra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 in restless leg syndrome</a:t>
            </a:r>
          </a:p>
          <a:p>
            <a:pPr>
              <a:buNone/>
            </a:pPr>
            <a:endParaRPr lang="en-GB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err="1"/>
              <a:t>Hypokinetic</a:t>
            </a:r>
            <a:r>
              <a:rPr lang="en-US" sz="3200" dirty="0"/>
              <a:t>     &amp;     Hyperkinetic</a:t>
            </a:r>
            <a:br>
              <a:rPr lang="en-US" sz="3200" dirty="0"/>
            </a:br>
            <a:r>
              <a:rPr lang="en-US" sz="3200" dirty="0"/>
              <a:t>Movement Disorders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200400" cy="4873752"/>
          </a:xfrm>
        </p:spPr>
        <p:txBody>
          <a:bodyPr/>
          <a:lstStyle/>
          <a:p>
            <a:pPr>
              <a:buNone/>
            </a:pPr>
            <a:r>
              <a:rPr lang="en-GB" dirty="0"/>
              <a:t>     Hypokinetic  </a:t>
            </a:r>
          </a:p>
          <a:p>
            <a:pPr>
              <a:buNone/>
            </a:pPr>
            <a:endParaRPr lang="en-GB" dirty="0"/>
          </a:p>
          <a:p>
            <a:pPr>
              <a:buNone/>
            </a:pPr>
            <a:r>
              <a:rPr lang="en-US" dirty="0"/>
              <a:t>Parkinson’s disease</a:t>
            </a:r>
          </a:p>
          <a:p>
            <a:pPr>
              <a:buNone/>
            </a:pPr>
            <a:r>
              <a:rPr lang="en-US" dirty="0"/>
              <a:t>Parkinson’s Plus </a:t>
            </a:r>
          </a:p>
          <a:p>
            <a:pPr>
              <a:buNone/>
            </a:pPr>
            <a:r>
              <a:rPr lang="en-US" dirty="0"/>
              <a:t>Syndromes</a:t>
            </a:r>
          </a:p>
          <a:p>
            <a:pPr>
              <a:buNone/>
            </a:pP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3733800" y="1600200"/>
            <a:ext cx="35052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sz="2400" dirty="0"/>
              <a:t>Hyperkinetic </a:t>
            </a:r>
          </a:p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0000"/>
            </a:pPr>
            <a:endParaRPr lang="en-US" sz="2400" dirty="0"/>
          </a:p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sz="2400" dirty="0"/>
              <a:t>Tremor</a:t>
            </a:r>
          </a:p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sz="2400" dirty="0" err="1"/>
              <a:t>Dystonia</a:t>
            </a:r>
            <a:endParaRPr lang="en-US" sz="2400" dirty="0"/>
          </a:p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sz="2400" dirty="0" err="1"/>
              <a:t>Myoclonus</a:t>
            </a:r>
            <a:endParaRPr lang="en-US" sz="2400" dirty="0"/>
          </a:p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sz="2400" dirty="0"/>
              <a:t>Chorea</a:t>
            </a:r>
          </a:p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sz="2400" dirty="0"/>
              <a:t>Tics</a:t>
            </a:r>
          </a:p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sz="2400" dirty="0" err="1"/>
              <a:t>Akathisia</a:t>
            </a:r>
            <a:r>
              <a:rPr lang="en-US" sz="2400" dirty="0"/>
              <a:t>(how to stop)</a:t>
            </a:r>
          </a:p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sz="2400" dirty="0"/>
              <a:t>RLS</a:t>
            </a:r>
          </a:p>
        </p:txBody>
      </p:sp>
      <p:sp>
        <p:nvSpPr>
          <p:cNvPr id="5" name="Right Arrow 4"/>
          <p:cNvSpPr/>
          <p:nvPr/>
        </p:nvSpPr>
        <p:spPr>
          <a:xfrm>
            <a:off x="609600" y="1752600"/>
            <a:ext cx="2286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ight Arrow 5"/>
          <p:cNvSpPr/>
          <p:nvPr/>
        </p:nvSpPr>
        <p:spPr>
          <a:xfrm>
            <a:off x="4343400" y="1752600"/>
            <a:ext cx="2286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Distribution of Acetylcholine in Brain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endParaRPr lang="en-GB" dirty="0"/>
          </a:p>
          <a:p>
            <a:r>
              <a:rPr lang="en-GB" dirty="0"/>
              <a:t>All parts of Fore-Brain(including cortex)</a:t>
            </a:r>
          </a:p>
          <a:p>
            <a:r>
              <a:rPr lang="en-GB" dirty="0"/>
              <a:t>Mid-Brain</a:t>
            </a:r>
          </a:p>
          <a:p>
            <a:r>
              <a:rPr lang="en-GB" dirty="0"/>
              <a:t>Brain stem</a:t>
            </a:r>
          </a:p>
          <a:p>
            <a:r>
              <a:rPr lang="en-GB" dirty="0"/>
              <a:t>Little in cerebellum</a:t>
            </a:r>
          </a:p>
          <a:p>
            <a:pPr algn="just">
              <a:buNone/>
            </a:pPr>
            <a:endParaRPr lang="en-GB" dirty="0"/>
          </a:p>
          <a:p>
            <a:pPr algn="just">
              <a:buNone/>
            </a:pPr>
            <a:r>
              <a:rPr lang="en-GB" dirty="0"/>
              <a:t>   Marker used to identify cholinergic neuron  in Brain are Choline Acetyltransferase labelled with immunofluorescence.</a:t>
            </a:r>
            <a:r>
              <a:rPr lang="en-GB" sz="1000" dirty="0">
                <a:solidFill>
                  <a:srgbClr val="C00000"/>
                </a:solidFill>
              </a:rPr>
              <a:t>2</a:t>
            </a:r>
          </a:p>
          <a:p>
            <a:pPr algn="just">
              <a:buNone/>
            </a:pPr>
            <a:endParaRPr lang="en-GB" dirty="0"/>
          </a:p>
          <a:p>
            <a:pPr algn="just">
              <a:buNone/>
            </a:pPr>
            <a:r>
              <a:rPr lang="en-GB" dirty="0"/>
              <a:t>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09800" y="685800"/>
            <a:ext cx="427498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838200" y="5257800"/>
            <a:ext cx="7086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GB" dirty="0"/>
              <a:t>Cholinergic neurons in the forebrain and brain stem send diffuse projections to many parts of the brain.</a:t>
            </a:r>
            <a:r>
              <a:rPr lang="en-GB" sz="1000" dirty="0"/>
              <a:t>2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endParaRPr lang="en-GB" dirty="0"/>
          </a:p>
          <a:p>
            <a:pPr algn="just"/>
            <a:r>
              <a:rPr lang="en-GB" dirty="0"/>
              <a:t>Acetylcholine (</a:t>
            </a:r>
            <a:r>
              <a:rPr lang="en-GB" dirty="0" err="1"/>
              <a:t>ACh</a:t>
            </a:r>
            <a:r>
              <a:rPr lang="en-GB" dirty="0"/>
              <a:t>) released from cholinergic </a:t>
            </a:r>
            <a:r>
              <a:rPr lang="en-GB" dirty="0" err="1"/>
              <a:t>interneurons</a:t>
            </a:r>
            <a:r>
              <a:rPr lang="en-GB" dirty="0"/>
              <a:t> (</a:t>
            </a:r>
            <a:r>
              <a:rPr lang="en-GB" dirty="0" err="1"/>
              <a:t>ChI</a:t>
            </a:r>
            <a:r>
              <a:rPr lang="en-GB" dirty="0"/>
              <a:t>) acting through nicotinic (</a:t>
            </a:r>
            <a:r>
              <a:rPr lang="en-GB" dirty="0" err="1"/>
              <a:t>nAChR</a:t>
            </a:r>
            <a:r>
              <a:rPr lang="en-GB" dirty="0"/>
              <a:t>) and </a:t>
            </a:r>
            <a:r>
              <a:rPr lang="en-GB" dirty="0" err="1"/>
              <a:t>muscarinic</a:t>
            </a:r>
            <a:r>
              <a:rPr lang="en-GB" dirty="0"/>
              <a:t> acetylcholine receptors (</a:t>
            </a:r>
            <a:r>
              <a:rPr lang="en-GB" dirty="0" err="1"/>
              <a:t>mAChRs</a:t>
            </a:r>
            <a:r>
              <a:rPr lang="en-GB" dirty="0"/>
              <a:t>) in the striatum have been thought to be central for the potent cholinergic regulation of basal ganglia (BG) activity / motor </a:t>
            </a:r>
            <a:r>
              <a:rPr lang="en-GB" dirty="0" err="1"/>
              <a:t>behaviors</a:t>
            </a:r>
            <a:r>
              <a:rPr lang="en-GB" dirty="0"/>
              <a:t>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Nicotinic Acetylcholine Receptor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GB" sz="1800" dirty="0"/>
              <a:t>nAChRs are members of the Cys-loop gene super family of ligand-gated ion channels.</a:t>
            </a:r>
          </a:p>
          <a:p>
            <a:pPr algn="just"/>
            <a:r>
              <a:rPr lang="en-GB" sz="1800" dirty="0"/>
              <a:t>They consist of complexes of five subunits around a central hydrophilic pore or channel.</a:t>
            </a:r>
          </a:p>
          <a:p>
            <a:pPr algn="just">
              <a:buNone/>
            </a:pPr>
            <a:r>
              <a:rPr lang="en-GB" sz="1800" dirty="0"/>
              <a:t>   Twelve distinct neuronal nAChR subunits have been identified to date and fall into two major subclasses, including α (α2 to α10) and β (β2 to β4) subunits.</a:t>
            </a:r>
          </a:p>
        </p:txBody>
      </p:sp>
      <p:pic>
        <p:nvPicPr>
          <p:cNvPr id="4" name="Picture 3" descr="nicotinic receptor.jpg"/>
          <p:cNvPicPr>
            <a:picLocks noChangeAspect="1"/>
          </p:cNvPicPr>
          <p:nvPr/>
        </p:nvPicPr>
        <p:blipFill>
          <a:blip r:embed="rId2"/>
          <a:srcRect l="53543" r="8766" b="43111"/>
          <a:stretch>
            <a:fillRect/>
          </a:stretch>
        </p:blipFill>
        <p:spPr>
          <a:xfrm>
            <a:off x="5486400" y="4572000"/>
            <a:ext cx="2743200" cy="1905000"/>
          </a:xfrm>
          <a:prstGeom prst="rect">
            <a:avLst/>
          </a:prstGeom>
        </p:spPr>
      </p:pic>
      <p:pic>
        <p:nvPicPr>
          <p:cNvPr id="5" name="Content Placeholder 3" descr="nicotinic receptor.jpg"/>
          <p:cNvPicPr>
            <a:picLocks noChangeAspect="1"/>
          </p:cNvPicPr>
          <p:nvPr/>
        </p:nvPicPr>
        <p:blipFill>
          <a:blip r:embed="rId2"/>
          <a:srcRect l="3061" t="64644" r="78572"/>
          <a:stretch>
            <a:fillRect/>
          </a:stretch>
        </p:blipFill>
        <p:spPr>
          <a:xfrm>
            <a:off x="1066800" y="4800600"/>
            <a:ext cx="1600200" cy="1632197"/>
          </a:xfrm>
          <a:prstGeom prst="rect">
            <a:avLst/>
          </a:prstGeom>
        </p:spPr>
      </p:pic>
      <p:pic>
        <p:nvPicPr>
          <p:cNvPr id="6" name="Picture 5" descr="nicotinic receptor.jpg"/>
          <p:cNvPicPr>
            <a:picLocks noChangeAspect="1"/>
          </p:cNvPicPr>
          <p:nvPr/>
        </p:nvPicPr>
        <p:blipFill>
          <a:blip r:embed="rId2"/>
          <a:srcRect l="52500" t="66525" r="31667"/>
          <a:stretch>
            <a:fillRect/>
          </a:stretch>
        </p:blipFill>
        <p:spPr>
          <a:xfrm>
            <a:off x="4191000" y="5029200"/>
            <a:ext cx="1447800" cy="13930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3000" y="4267200"/>
            <a:ext cx="1447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Homomeric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53000" y="41910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Heteromeric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 err="1"/>
              <a:t>muscarinic</a:t>
            </a:r>
            <a:r>
              <a:rPr lang="en-GB" dirty="0"/>
              <a:t> acetylcholine receptors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Belong to family A or class 1 GPCRs   (M1-M5)</a:t>
            </a:r>
          </a:p>
          <a:p>
            <a:r>
              <a:rPr lang="en-GB" dirty="0"/>
              <a:t>Distributed throughout the brain</a:t>
            </a:r>
          </a:p>
          <a:p>
            <a:pPr>
              <a:buNone/>
            </a:pPr>
            <a:r>
              <a:rPr lang="en-GB" dirty="0"/>
              <a:t>M1 : Cortex and hippocampus</a:t>
            </a:r>
          </a:p>
          <a:p>
            <a:pPr>
              <a:buNone/>
            </a:pPr>
            <a:r>
              <a:rPr lang="en-GB" dirty="0"/>
              <a:t>M2 &amp; M3 : Not highly expressed in CNS as other</a:t>
            </a:r>
          </a:p>
          <a:p>
            <a:pPr>
              <a:buNone/>
            </a:pPr>
            <a:r>
              <a:rPr lang="en-GB" dirty="0"/>
              <a:t>M4:Straitum</a:t>
            </a:r>
          </a:p>
          <a:p>
            <a:pPr>
              <a:buNone/>
            </a:pPr>
            <a:r>
              <a:rPr lang="en-GB" dirty="0"/>
              <a:t>M5: heavily expressed in mid-brain</a:t>
            </a:r>
          </a:p>
          <a:p>
            <a:pPr algn="just"/>
            <a:r>
              <a:rPr lang="en-GB" sz="1800" dirty="0" err="1"/>
              <a:t>ACh</a:t>
            </a:r>
            <a:r>
              <a:rPr lang="en-GB" sz="1800" dirty="0"/>
              <a:t> activation of </a:t>
            </a:r>
            <a:r>
              <a:rPr lang="en-GB" sz="1800" dirty="0" err="1"/>
              <a:t>mAChRs</a:t>
            </a:r>
            <a:r>
              <a:rPr lang="en-GB" sz="1800" dirty="0"/>
              <a:t> has multiple actions </a:t>
            </a:r>
          </a:p>
          <a:p>
            <a:pPr algn="just">
              <a:buNone/>
            </a:pPr>
            <a:r>
              <a:rPr lang="en-GB" sz="1800" dirty="0"/>
              <a:t>    Oppose dopamine (DA) release, signaling, and related motor </a:t>
            </a:r>
            <a:r>
              <a:rPr lang="en-GB" sz="1800" dirty="0" err="1"/>
              <a:t>behaviors</a:t>
            </a:r>
            <a:r>
              <a:rPr lang="en-GB" sz="1800" dirty="0"/>
              <a:t>, and maintain the balance of DA and </a:t>
            </a:r>
            <a:r>
              <a:rPr lang="en-GB" sz="1800" dirty="0" err="1"/>
              <a:t>ACh</a:t>
            </a:r>
            <a:r>
              <a:rPr lang="en-GB" sz="1800" dirty="0"/>
              <a:t>  in the striatum is critical for maintaining normal motor function.</a:t>
            </a:r>
          </a:p>
          <a:p>
            <a:pPr algn="just"/>
            <a:r>
              <a:rPr lang="en-GB" sz="1800" dirty="0"/>
              <a:t>              M1,M4 and M5 (therapeutic benefit) </a:t>
            </a:r>
          </a:p>
          <a:p>
            <a:r>
              <a:rPr lang="en-GB" sz="1800" dirty="0"/>
              <a:t>M1 : pro-cognitive effects while having modest effects on locomotion</a:t>
            </a:r>
          </a:p>
          <a:p>
            <a:r>
              <a:rPr lang="en-GB" sz="1800" dirty="0"/>
              <a:t>M5 : excitatory effects on DA neurons in the </a:t>
            </a:r>
            <a:r>
              <a:rPr lang="en-GB" sz="1800" dirty="0" err="1"/>
              <a:t>SNc</a:t>
            </a:r>
            <a:r>
              <a:rPr lang="en-GB" sz="1800" dirty="0"/>
              <a:t> while reducing DA release from </a:t>
            </a:r>
            <a:r>
              <a:rPr lang="en-GB" sz="1800" dirty="0" err="1"/>
              <a:t>SNc</a:t>
            </a:r>
            <a:r>
              <a:rPr lang="en-GB" sz="1800" dirty="0"/>
              <a:t> </a:t>
            </a:r>
            <a:r>
              <a:rPr lang="en-GB" sz="1800" b="1" dirty="0"/>
              <a:t>terminals</a:t>
            </a:r>
            <a:r>
              <a:rPr lang="en-GB" sz="1800" dirty="0"/>
              <a:t> in the striatum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1169</TotalTime>
  <Words>1807</Words>
  <Application>Microsoft Office PowerPoint</Application>
  <PresentationFormat>On-screen Show (4:3)</PresentationFormat>
  <Paragraphs>165</Paragraphs>
  <Slides>33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Oriel</vt:lpstr>
      <vt:lpstr>Role of Acetylcholine in Movement Disorders </vt:lpstr>
      <vt:lpstr>PowerPoint Presentation</vt:lpstr>
      <vt:lpstr>PowerPoint Presentation</vt:lpstr>
      <vt:lpstr>Hypokinetic     &amp;     Hyperkinetic Movement Disorders</vt:lpstr>
      <vt:lpstr>Distribution of Acetylcholine in Brain</vt:lpstr>
      <vt:lpstr>PowerPoint Presentation</vt:lpstr>
      <vt:lpstr>PowerPoint Presentation</vt:lpstr>
      <vt:lpstr>Nicotinic Acetylcholine Receptor</vt:lpstr>
      <vt:lpstr>    muscarinic acetylcholine receptors</vt:lpstr>
      <vt:lpstr>PowerPoint Presentation</vt:lpstr>
      <vt:lpstr>PowerPoint Presentation</vt:lpstr>
      <vt:lpstr>Basal Ganglia</vt:lpstr>
      <vt:lpstr>PowerPoint Presentation</vt:lpstr>
      <vt:lpstr>PowerPoint Presentation</vt:lpstr>
      <vt:lpstr>primary striatal neurotransmitter systems</vt:lpstr>
      <vt:lpstr>PowerPoint Presentation</vt:lpstr>
      <vt:lpstr>M4 location in Basal ganglia  </vt:lpstr>
      <vt:lpstr>    M4 reduces glutamatergic signaling in the striatum via  allosteric modulators</vt:lpstr>
      <vt:lpstr>   M4 decreases GABA release SNr</vt:lpstr>
      <vt:lpstr>PowerPoint Presentation</vt:lpstr>
      <vt:lpstr>Parkinson’s Disease</vt:lpstr>
      <vt:lpstr>Nicotine Receptor targeting drug used in MDs</vt:lpstr>
      <vt:lpstr>Huntington’s disease</vt:lpstr>
      <vt:lpstr>Tardive Dyskinesia</vt:lpstr>
      <vt:lpstr>Tourette’s Syndrome</vt:lpstr>
      <vt:lpstr>          Ataxia</vt:lpstr>
      <vt:lpstr>              Dystonia</vt:lpstr>
      <vt:lpstr>Restless Leg Syndrome</vt:lpstr>
      <vt:lpstr>PowerPoint Presentation</vt:lpstr>
      <vt:lpstr>PowerPoint Presentation</vt:lpstr>
      <vt:lpstr>References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Awais</dc:creator>
  <cp:lastModifiedBy>Alamgeer</cp:lastModifiedBy>
  <cp:revision>141</cp:revision>
  <dcterms:created xsi:type="dcterms:W3CDTF">2006-08-16T00:00:00Z</dcterms:created>
  <dcterms:modified xsi:type="dcterms:W3CDTF">2020-12-01T07:48:04Z</dcterms:modified>
</cp:coreProperties>
</file>