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308" r:id="rId2"/>
    <p:sldId id="274" r:id="rId3"/>
    <p:sldId id="304" r:id="rId4"/>
    <p:sldId id="278" r:id="rId5"/>
    <p:sldId id="279" r:id="rId6"/>
    <p:sldId id="305" r:id="rId7"/>
    <p:sldId id="280" r:id="rId8"/>
    <p:sldId id="281" r:id="rId9"/>
    <p:sldId id="306" r:id="rId10"/>
    <p:sldId id="307" r:id="rId11"/>
    <p:sldId id="282" r:id="rId12"/>
    <p:sldId id="283" r:id="rId13"/>
    <p:sldId id="284" r:id="rId14"/>
    <p:sldId id="285" r:id="rId15"/>
    <p:sldId id="286" r:id="rId16"/>
    <p:sldId id="287" r:id="rId17"/>
    <p:sldId id="289" r:id="rId18"/>
    <p:sldId id="290" r:id="rId19"/>
    <p:sldId id="292" r:id="rId20"/>
    <p:sldId id="298" r:id="rId21"/>
    <p:sldId id="300" r:id="rId2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t>3/11/2020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t>3/11/2020</a:t>
            </a:fld>
            <a:endParaRPr lang="en-US"/>
          </a:p>
        </p:txBody>
      </p:sp>
      <p:sp>
        <p:nvSpPr>
          <p:cNvPr id="9" name="Slide Number Placeholder 8"/>
          <p:cNvSpPr>
            <a:spLocks noGrp="1"/>
          </p:cNvSpPr>
          <p:nvPr>
            <p:ph type="sldNum" sz="quarter" idx="11"/>
          </p:nvPr>
        </p:nvSpPr>
        <p:spPr/>
        <p:txBody>
          <a:bodyPr/>
          <a:lstStyle/>
          <a:p>
            <a:fld id="{B6F15528-21DE-4FAA-801E-634DDDAF4B2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t>3/11/2020</a:t>
            </a:fld>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752600"/>
            <a:ext cx="8382000" cy="2293620"/>
          </a:xfrm>
        </p:spPr>
        <p:txBody>
          <a:bodyPr/>
          <a:lstStyle/>
          <a:p>
            <a:pPr algn="ctr"/>
            <a:r>
              <a:rPr lang="en-US" sz="4000" dirty="0" smtClean="0">
                <a:solidFill>
                  <a:schemeClr val="tx1"/>
                </a:solidFill>
                <a:latin typeface="Algerian" pitchFamily="82" charset="0"/>
              </a:rPr>
              <a:t>Reclamation and management of saline soils</a:t>
            </a:r>
            <a:endParaRPr lang="en-US" sz="4000" dirty="0">
              <a:solidFill>
                <a:schemeClr val="tx1"/>
              </a:solidFill>
              <a:latin typeface="Algerian" pitchFamily="82" charset="0"/>
            </a:endParaRPr>
          </a:p>
        </p:txBody>
      </p:sp>
    </p:spTree>
    <p:extLst>
      <p:ext uri="{BB962C8B-B14F-4D97-AF65-F5344CB8AC3E}">
        <p14:creationId xmlns:p14="http://schemas.microsoft.com/office/powerpoint/2010/main" val="4264003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36" y="457200"/>
            <a:ext cx="8456930" cy="1292662"/>
          </a:xfrm>
        </p:spPr>
        <p:txBody>
          <a:bodyPr/>
          <a:lstStyle/>
          <a:p>
            <a:pPr algn="ctr"/>
            <a:r>
              <a:rPr lang="en-US" sz="2800" b="1" spc="-5" dirty="0">
                <a:latin typeface="Times New Roman" pitchFamily="18" charset="0"/>
                <a:cs typeface="Times New Roman" pitchFamily="18" charset="0"/>
              </a:rPr>
              <a:t>Various management practices based on reducing the salt zone for  seed germination and seedling</a:t>
            </a:r>
            <a:r>
              <a:rPr lang="en-US" sz="2800" b="1" spc="-10" dirty="0">
                <a:latin typeface="Times New Roman" pitchFamily="18" charset="0"/>
                <a:cs typeface="Times New Roman" pitchFamily="18" charset="0"/>
              </a:rPr>
              <a:t> </a:t>
            </a:r>
            <a:r>
              <a:rPr lang="en-US" sz="2800" b="1" spc="-5" dirty="0" smtClean="0">
                <a:latin typeface="Times New Roman" pitchFamily="18" charset="0"/>
                <a:cs typeface="Times New Roman" pitchFamily="18" charset="0"/>
              </a:rPr>
              <a:t>establishment</a:t>
            </a:r>
            <a:endParaRPr lang="en-US" sz="2800" b="1" dirty="0">
              <a:latin typeface="Times New Roman" pitchFamily="18" charset="0"/>
              <a:cs typeface="Times New Roman" pitchFamily="18" charset="0"/>
            </a:endParaRPr>
          </a:p>
        </p:txBody>
      </p:sp>
      <p:sp>
        <p:nvSpPr>
          <p:cNvPr id="3" name="Text Placeholder 2"/>
          <p:cNvSpPr>
            <a:spLocks noGrp="1"/>
          </p:cNvSpPr>
          <p:nvPr>
            <p:ph idx="1"/>
          </p:nvPr>
        </p:nvSpPr>
        <p:spPr>
          <a:xfrm>
            <a:off x="228600" y="2209800"/>
            <a:ext cx="8345170" cy="2215991"/>
          </a:xfrm>
        </p:spPr>
        <p:txBody>
          <a:bodyPr>
            <a:normAutofit lnSpcReduction="10000"/>
          </a:bodyPr>
          <a:lstStyle/>
          <a:p>
            <a:pPr marL="355600" marR="5080" indent="-342900" algn="just">
              <a:lnSpc>
                <a:spcPct val="100000"/>
              </a:lnSpc>
              <a:buFont typeface="Arial" pitchFamily="34" charset="0"/>
              <a:buChar char="•"/>
            </a:pPr>
            <a:r>
              <a:rPr lang="en-US" sz="2400" b="0" spc="-5" dirty="0">
                <a:latin typeface="Times New Roman" pitchFamily="18" charset="0"/>
                <a:cs typeface="Times New Roman" pitchFamily="18" charset="0"/>
              </a:rPr>
              <a:t>E</a:t>
            </a:r>
            <a:r>
              <a:rPr lang="en-US" sz="2400" b="0" spc="-5" dirty="0" smtClean="0">
                <a:uFill>
                  <a:solidFill>
                    <a:srgbClr val="0000CC"/>
                  </a:solidFill>
                </a:uFill>
                <a:latin typeface="Times New Roman" pitchFamily="18" charset="0"/>
                <a:cs typeface="Times New Roman" pitchFamily="18" charset="0"/>
              </a:rPr>
              <a:t>arly </a:t>
            </a:r>
            <a:r>
              <a:rPr lang="en-US" sz="2400" b="0" spc="-5" dirty="0">
                <a:uFill>
                  <a:solidFill>
                    <a:srgbClr val="0000CC"/>
                  </a:solidFill>
                </a:uFill>
                <a:latin typeface="Times New Roman" pitchFamily="18" charset="0"/>
                <a:cs typeface="Times New Roman" pitchFamily="18" charset="0"/>
              </a:rPr>
              <a:t>seedling establishment and </a:t>
            </a:r>
            <a:r>
              <a:rPr lang="en-US" sz="2400" b="0" spc="-5" dirty="0" err="1">
                <a:uFill>
                  <a:solidFill>
                    <a:srgbClr val="0000CC"/>
                  </a:solidFill>
                </a:uFill>
                <a:latin typeface="Times New Roman" pitchFamily="18" charset="0"/>
                <a:cs typeface="Times New Roman" pitchFamily="18" charset="0"/>
              </a:rPr>
              <a:t>tillering</a:t>
            </a:r>
            <a:r>
              <a:rPr lang="en-US" sz="2400" b="0" spc="-5" dirty="0">
                <a:uFill>
                  <a:solidFill>
                    <a:srgbClr val="0000CC"/>
                  </a:solidFill>
                </a:uFill>
                <a:latin typeface="Times New Roman" pitchFamily="18" charset="0"/>
                <a:cs typeface="Times New Roman" pitchFamily="18" charset="0"/>
              </a:rPr>
              <a:t> </a:t>
            </a:r>
            <a:r>
              <a:rPr lang="en-US" sz="2400" b="0" spc="-5" dirty="0" smtClean="0">
                <a:uFill>
                  <a:solidFill>
                    <a:srgbClr val="0000CC"/>
                  </a:solidFill>
                </a:uFill>
                <a:latin typeface="Times New Roman" pitchFamily="18" charset="0"/>
                <a:cs typeface="Times New Roman" pitchFamily="18" charset="0"/>
              </a:rPr>
              <a:t>phase</a:t>
            </a:r>
            <a:r>
              <a:rPr lang="en-US" sz="2400" b="0" spc="-5" dirty="0" smtClean="0">
                <a:latin typeface="Times New Roman" pitchFamily="18" charset="0"/>
                <a:cs typeface="Times New Roman" pitchFamily="18" charset="0"/>
              </a:rPr>
              <a:t>: The </a:t>
            </a:r>
            <a:r>
              <a:rPr lang="en-US" sz="2400" b="0" spc="-5" dirty="0">
                <a:latin typeface="Times New Roman" pitchFamily="18" charset="0"/>
                <a:cs typeface="Times New Roman" pitchFamily="18" charset="0"/>
              </a:rPr>
              <a:t>most  sensitive stages </a:t>
            </a:r>
            <a:r>
              <a:rPr lang="en-US" sz="2400" b="0" dirty="0">
                <a:latin typeface="Times New Roman" pitchFamily="18" charset="0"/>
                <a:cs typeface="Times New Roman" pitchFamily="18" charset="0"/>
              </a:rPr>
              <a:t>to </a:t>
            </a:r>
            <a:r>
              <a:rPr lang="en-US" sz="2400" b="0" spc="-5" dirty="0" smtClean="0">
                <a:latin typeface="Times New Roman" pitchFamily="18" charset="0"/>
                <a:cs typeface="Times New Roman" pitchFamily="18" charset="0"/>
              </a:rPr>
              <a:t>salinity</a:t>
            </a:r>
          </a:p>
          <a:p>
            <a:pPr marL="355600" marR="5080" indent="-342900" algn="just">
              <a:lnSpc>
                <a:spcPct val="100000"/>
              </a:lnSpc>
              <a:buFont typeface="Arial" pitchFamily="34" charset="0"/>
              <a:buChar char="•"/>
            </a:pPr>
            <a:r>
              <a:rPr lang="en-US" sz="2400" b="0" spc="-5" dirty="0" smtClean="0">
                <a:latin typeface="Times New Roman" pitchFamily="18" charset="0"/>
                <a:cs typeface="Times New Roman" pitchFamily="18" charset="0"/>
              </a:rPr>
              <a:t> </a:t>
            </a:r>
            <a:r>
              <a:rPr lang="en-US" sz="2400" b="0" spc="-5" dirty="0">
                <a:latin typeface="Times New Roman" pitchFamily="18" charset="0"/>
                <a:cs typeface="Times New Roman" pitchFamily="18" charset="0"/>
              </a:rPr>
              <a:t>Any management practice that could provide </a:t>
            </a:r>
            <a:r>
              <a:rPr lang="en-US" sz="2400" b="0" spc="-5" dirty="0" smtClean="0">
                <a:latin typeface="Times New Roman" pitchFamily="18" charset="0"/>
                <a:cs typeface="Times New Roman" pitchFamily="18" charset="0"/>
              </a:rPr>
              <a:t>an </a:t>
            </a:r>
            <a:r>
              <a:rPr lang="en-US" sz="2400" b="0" spc="-5" dirty="0">
                <a:latin typeface="Times New Roman" pitchFamily="18" charset="0"/>
                <a:cs typeface="Times New Roman" pitchFamily="18" charset="0"/>
              </a:rPr>
              <a:t>environment of reduced salt concentration during these stages would  mitigate the salinity </a:t>
            </a:r>
            <a:r>
              <a:rPr lang="en-US" sz="2400" b="0" spc="-5" dirty="0" smtClean="0">
                <a:latin typeface="Times New Roman" pitchFamily="18" charset="0"/>
                <a:cs typeface="Times New Roman" pitchFamily="18" charset="0"/>
              </a:rPr>
              <a:t>effects</a:t>
            </a:r>
          </a:p>
          <a:p>
            <a:pPr marL="355600" marR="5080" indent="-342900" algn="just">
              <a:lnSpc>
                <a:spcPct val="100000"/>
              </a:lnSpc>
              <a:buFont typeface="Arial" pitchFamily="34" charset="0"/>
              <a:buChar char="•"/>
            </a:pPr>
            <a:r>
              <a:rPr lang="en-US" sz="2400" b="0" spc="-5" dirty="0" smtClean="0">
                <a:latin typeface="Times New Roman" pitchFamily="18" charset="0"/>
                <a:cs typeface="Times New Roman" pitchFamily="18" charset="0"/>
              </a:rPr>
              <a:t> Promotion of plant density</a:t>
            </a:r>
            <a:endParaRPr lang="en-US" sz="2400" b="0" dirty="0">
              <a:latin typeface="Times New Roman" pitchFamily="18" charset="0"/>
              <a:cs typeface="Times New Roman" pitchFamily="18" charset="0"/>
            </a:endParaRPr>
          </a:p>
        </p:txBody>
      </p:sp>
    </p:spTree>
    <p:extLst>
      <p:ext uri="{BB962C8B-B14F-4D97-AF65-F5344CB8AC3E}">
        <p14:creationId xmlns:p14="http://schemas.microsoft.com/office/powerpoint/2010/main" val="1508680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12105" y="1295400"/>
            <a:ext cx="8422295" cy="1576072"/>
          </a:xfrm>
          <a:prstGeom prst="rect">
            <a:avLst/>
          </a:prstGeom>
          <a:ln w="9344">
            <a:solidFill>
              <a:srgbClr val="D24716"/>
            </a:solidFill>
          </a:ln>
        </p:spPr>
        <p:txBody>
          <a:bodyPr vert="horz" wrap="square" lIns="0" tIns="46990" rIns="0" bIns="0" rtlCol="0">
            <a:spAutoFit/>
          </a:bodyPr>
          <a:lstStyle/>
          <a:p>
            <a:pPr marL="90170" marR="92710">
              <a:lnSpc>
                <a:spcPct val="100000"/>
              </a:lnSpc>
              <a:spcBef>
                <a:spcPts val="370"/>
              </a:spcBef>
              <a:tabLst>
                <a:tab pos="5177790" algn="l"/>
                <a:tab pos="6764020" algn="l"/>
              </a:tabLst>
            </a:pPr>
            <a:r>
              <a:rPr lang="en-US" sz="2400" b="1" spc="-5" dirty="0" smtClean="0">
                <a:latin typeface="Times New Roman" pitchFamily="18" charset="0"/>
                <a:cs typeface="Times New Roman" pitchFamily="18" charset="0"/>
              </a:rPr>
              <a:t>1: </a:t>
            </a:r>
            <a:r>
              <a:rPr sz="2400" b="1" u="heavy" spc="-5" dirty="0" smtClean="0">
                <a:solidFill>
                  <a:srgbClr val="0000CC"/>
                </a:solidFill>
                <a:uFill>
                  <a:solidFill>
                    <a:srgbClr val="0000CC"/>
                  </a:solidFill>
                </a:uFill>
                <a:latin typeface="Times New Roman" pitchFamily="18" charset="0"/>
                <a:cs typeface="Times New Roman" pitchFamily="18" charset="0"/>
              </a:rPr>
              <a:t>Scraping </a:t>
            </a:r>
            <a:r>
              <a:rPr sz="2400" b="1" u="heavy" spc="-5" dirty="0">
                <a:solidFill>
                  <a:srgbClr val="0000CC"/>
                </a:solidFill>
                <a:uFill>
                  <a:solidFill>
                    <a:srgbClr val="0000CC"/>
                  </a:solidFill>
                </a:uFill>
                <a:latin typeface="Times New Roman" pitchFamily="18" charset="0"/>
                <a:cs typeface="Times New Roman" pitchFamily="18" charset="0"/>
              </a:rPr>
              <a:t>and removal of</a:t>
            </a:r>
            <a:r>
              <a:rPr sz="2400" b="1" u="heavy" spc="75" dirty="0">
                <a:solidFill>
                  <a:srgbClr val="0000CC"/>
                </a:solidFill>
                <a:uFill>
                  <a:solidFill>
                    <a:srgbClr val="0000CC"/>
                  </a:solidFill>
                </a:uFill>
                <a:latin typeface="Times New Roman" pitchFamily="18" charset="0"/>
                <a:cs typeface="Times New Roman" pitchFamily="18" charset="0"/>
              </a:rPr>
              <a:t> </a:t>
            </a:r>
            <a:r>
              <a:rPr sz="2400" b="1" u="heavy" spc="-5" dirty="0">
                <a:solidFill>
                  <a:srgbClr val="0000CC"/>
                </a:solidFill>
                <a:uFill>
                  <a:solidFill>
                    <a:srgbClr val="0000CC"/>
                  </a:solidFill>
                </a:uFill>
                <a:latin typeface="Times New Roman" pitchFamily="18" charset="0"/>
                <a:cs typeface="Times New Roman" pitchFamily="18" charset="0"/>
              </a:rPr>
              <a:t>surface</a:t>
            </a:r>
            <a:r>
              <a:rPr sz="2400" b="1" u="heavy" spc="10" dirty="0">
                <a:solidFill>
                  <a:srgbClr val="0000CC"/>
                </a:solidFill>
                <a:uFill>
                  <a:solidFill>
                    <a:srgbClr val="0000CC"/>
                  </a:solidFill>
                </a:uFill>
                <a:latin typeface="Times New Roman" pitchFamily="18" charset="0"/>
                <a:cs typeface="Times New Roman" pitchFamily="18" charset="0"/>
              </a:rPr>
              <a:t> </a:t>
            </a:r>
            <a:r>
              <a:rPr sz="2400" b="1" u="heavy" spc="5" dirty="0" smtClean="0">
                <a:solidFill>
                  <a:srgbClr val="0000CC"/>
                </a:solidFill>
                <a:uFill>
                  <a:solidFill>
                    <a:srgbClr val="0000CC"/>
                  </a:solidFill>
                </a:uFill>
                <a:latin typeface="Times New Roman" pitchFamily="18" charset="0"/>
                <a:cs typeface="Times New Roman" pitchFamily="18" charset="0"/>
              </a:rPr>
              <a:t>soil</a:t>
            </a:r>
            <a:r>
              <a:rPr lang="en-US" sz="2400" b="1" spc="5" dirty="0" smtClean="0">
                <a:latin typeface="Times New Roman" pitchFamily="18" charset="0"/>
                <a:cs typeface="Times New Roman" pitchFamily="18" charset="0"/>
              </a:rPr>
              <a:t>:</a:t>
            </a:r>
          </a:p>
          <a:p>
            <a:pPr marL="90170" marR="92710">
              <a:lnSpc>
                <a:spcPct val="100000"/>
              </a:lnSpc>
              <a:spcBef>
                <a:spcPts val="370"/>
              </a:spcBef>
              <a:tabLst>
                <a:tab pos="5177790" algn="l"/>
                <a:tab pos="6764020" algn="l"/>
              </a:tabLst>
            </a:pPr>
            <a:r>
              <a:rPr sz="2400" spc="-10" dirty="0" smtClean="0">
                <a:latin typeface="Times New Roman" pitchFamily="18" charset="0"/>
                <a:cs typeface="Times New Roman" pitchFamily="18" charset="0"/>
              </a:rPr>
              <a:t>Due </a:t>
            </a:r>
            <a:r>
              <a:rPr sz="2400" dirty="0">
                <a:latin typeface="Times New Roman" pitchFamily="18" charset="0"/>
                <a:cs typeface="Times New Roman" pitchFamily="18" charset="0"/>
              </a:rPr>
              <a:t>to </a:t>
            </a:r>
            <a:r>
              <a:rPr sz="2400" spc="-5" dirty="0">
                <a:latin typeface="Times New Roman" pitchFamily="18" charset="0"/>
                <a:cs typeface="Times New Roman" pitchFamily="18" charset="0"/>
              </a:rPr>
              <a:t>continuous evaporation  the salt concentration is the highest in the</a:t>
            </a:r>
            <a:r>
              <a:rPr sz="2400" spc="70" dirty="0">
                <a:latin typeface="Times New Roman" pitchFamily="18" charset="0"/>
                <a:cs typeface="Times New Roman" pitchFamily="18" charset="0"/>
              </a:rPr>
              <a:t> </a:t>
            </a:r>
            <a:r>
              <a:rPr sz="2400" spc="-5" dirty="0">
                <a:latin typeface="Times New Roman" pitchFamily="18" charset="0"/>
                <a:cs typeface="Times New Roman" pitchFamily="18" charset="0"/>
              </a:rPr>
              <a:t>surface</a:t>
            </a:r>
            <a:r>
              <a:rPr sz="2400" spc="10" dirty="0">
                <a:latin typeface="Times New Roman" pitchFamily="18" charset="0"/>
                <a:cs typeface="Times New Roman" pitchFamily="18" charset="0"/>
              </a:rPr>
              <a:t> </a:t>
            </a:r>
            <a:r>
              <a:rPr sz="2400" spc="-5" dirty="0" smtClean="0">
                <a:latin typeface="Times New Roman" pitchFamily="18" charset="0"/>
                <a:cs typeface="Times New Roman" pitchFamily="18" charset="0"/>
              </a:rPr>
              <a:t>soil.</a:t>
            </a:r>
            <a:r>
              <a:rPr lang="en-US" sz="2400" spc="-5"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The </a:t>
            </a:r>
            <a:r>
              <a:rPr sz="2400" spc="-5" dirty="0">
                <a:uFill>
                  <a:solidFill>
                    <a:srgbClr val="0000CC"/>
                  </a:solidFill>
                </a:uFill>
                <a:latin typeface="Times New Roman" pitchFamily="18" charset="0"/>
                <a:cs typeface="Times New Roman" pitchFamily="18" charset="0"/>
              </a:rPr>
              <a:t>top soil</a:t>
            </a:r>
            <a:r>
              <a:rPr sz="2400" spc="-5" dirty="0">
                <a:latin typeface="Times New Roman" pitchFamily="18" charset="0"/>
                <a:cs typeface="Times New Roman" pitchFamily="18" charset="0"/>
              </a:rPr>
              <a:t> can be </a:t>
            </a:r>
            <a:r>
              <a:rPr sz="2400" spc="-5" dirty="0">
                <a:uFill>
                  <a:solidFill>
                    <a:srgbClr val="0000CC"/>
                  </a:solidFill>
                </a:uFill>
                <a:latin typeface="Times New Roman" pitchFamily="18" charset="0"/>
                <a:cs typeface="Times New Roman" pitchFamily="18" charset="0"/>
              </a:rPr>
              <a:t> </a:t>
            </a:r>
            <a:r>
              <a:rPr sz="2400" spc="-5" dirty="0" smtClean="0">
                <a:uFill>
                  <a:solidFill>
                    <a:srgbClr val="0000CC"/>
                  </a:solidFill>
                </a:uFill>
                <a:latin typeface="Times New Roman" pitchFamily="18" charset="0"/>
                <a:cs typeface="Times New Roman" pitchFamily="18" charset="0"/>
              </a:rPr>
              <a:t>scraped</a:t>
            </a:r>
            <a:r>
              <a:rPr lang="en-US" sz="2400" spc="-5" dirty="0" smtClean="0">
                <a:uFill>
                  <a:solidFill>
                    <a:srgbClr val="0000CC"/>
                  </a:solidFill>
                </a:uFill>
                <a:latin typeface="Times New Roman" pitchFamily="18" charset="0"/>
                <a:cs typeface="Times New Roman" pitchFamily="18" charset="0"/>
              </a:rPr>
              <a:t> </a:t>
            </a:r>
            <a:r>
              <a:rPr sz="2400" spc="-5" dirty="0" smtClean="0">
                <a:uFill>
                  <a:solidFill>
                    <a:srgbClr val="0000CC"/>
                  </a:solidFill>
                </a:uFill>
                <a:latin typeface="Times New Roman" pitchFamily="18" charset="0"/>
                <a:cs typeface="Times New Roman" pitchFamily="18" charset="0"/>
              </a:rPr>
              <a:t>and </a:t>
            </a:r>
            <a:r>
              <a:rPr sz="2400" spc="-5" dirty="0">
                <a:uFill>
                  <a:solidFill>
                    <a:srgbClr val="0000CC"/>
                  </a:solidFill>
                </a:uFill>
                <a:latin typeface="Times New Roman" pitchFamily="18" charset="0"/>
                <a:cs typeface="Times New Roman" pitchFamily="18" charset="0"/>
              </a:rPr>
              <a:t>transported out of the </a:t>
            </a:r>
            <a:r>
              <a:rPr sz="2400" spc="5" dirty="0">
                <a:uFill>
                  <a:solidFill>
                    <a:srgbClr val="0000CC"/>
                  </a:solidFill>
                </a:uFill>
                <a:latin typeface="Times New Roman" pitchFamily="18" charset="0"/>
                <a:cs typeface="Times New Roman" pitchFamily="18" charset="0"/>
              </a:rPr>
              <a:t>field</a:t>
            </a:r>
            <a:r>
              <a:rPr sz="2400" spc="5" dirty="0" smtClean="0">
                <a:latin typeface="Times New Roman" pitchFamily="18" charset="0"/>
                <a:cs typeface="Times New Roman" pitchFamily="18" charset="0"/>
              </a:rPr>
              <a:t>.</a:t>
            </a:r>
            <a:endParaRPr sz="2400" dirty="0">
              <a:latin typeface="Times New Roman" pitchFamily="18" charset="0"/>
              <a:cs typeface="Times New Roman" pitchFamily="18" charset="0"/>
            </a:endParaRPr>
          </a:p>
        </p:txBody>
      </p:sp>
      <p:sp>
        <p:nvSpPr>
          <p:cNvPr id="4" name="object 4"/>
          <p:cNvSpPr txBox="1"/>
          <p:nvPr/>
        </p:nvSpPr>
        <p:spPr>
          <a:xfrm>
            <a:off x="77469" y="3352800"/>
            <a:ext cx="8304531" cy="1502976"/>
          </a:xfrm>
          <a:prstGeom prst="rect">
            <a:avLst/>
          </a:prstGeom>
        </p:spPr>
        <p:txBody>
          <a:bodyPr vert="horz" wrap="square" lIns="0" tIns="12700" rIns="0" bIns="0" rtlCol="0">
            <a:spAutoFit/>
          </a:bodyPr>
          <a:lstStyle/>
          <a:p>
            <a:pPr marL="12700" marR="5080">
              <a:lnSpc>
                <a:spcPct val="100000"/>
              </a:lnSpc>
              <a:spcBef>
                <a:spcPts val="100"/>
              </a:spcBef>
            </a:pPr>
            <a:r>
              <a:rPr lang="en-US" sz="2400" b="1" spc="-5" dirty="0" smtClean="0">
                <a:latin typeface="Times New Roman" pitchFamily="18" charset="0"/>
                <a:cs typeface="Times New Roman" pitchFamily="18" charset="0"/>
              </a:rPr>
              <a:t> </a:t>
            </a:r>
            <a:r>
              <a:rPr sz="2400" b="1" spc="-5" dirty="0" smtClean="0">
                <a:latin typeface="Times New Roman" pitchFamily="18" charset="0"/>
                <a:cs typeface="Times New Roman" pitchFamily="18" charset="0"/>
              </a:rPr>
              <a:t>2</a:t>
            </a:r>
            <a:r>
              <a:rPr lang="en-US" sz="2400" b="1" spc="-5" dirty="0" smtClean="0">
                <a:latin typeface="Times New Roman" pitchFamily="18" charset="0"/>
                <a:cs typeface="Times New Roman" pitchFamily="18" charset="0"/>
              </a:rPr>
              <a:t>:</a:t>
            </a:r>
            <a:r>
              <a:rPr sz="2400" b="1" u="heavy" spc="-5" dirty="0" smtClean="0">
                <a:solidFill>
                  <a:srgbClr val="0000CC"/>
                </a:solidFill>
                <a:uFill>
                  <a:solidFill>
                    <a:srgbClr val="0000CC"/>
                  </a:solidFill>
                </a:uFill>
                <a:latin typeface="Times New Roman" pitchFamily="18" charset="0"/>
                <a:cs typeface="Times New Roman" pitchFamily="18" charset="0"/>
              </a:rPr>
              <a:t> </a:t>
            </a:r>
            <a:r>
              <a:rPr sz="2400" b="1" u="heavy" spc="-5" dirty="0">
                <a:solidFill>
                  <a:srgbClr val="0000CC"/>
                </a:solidFill>
                <a:uFill>
                  <a:solidFill>
                    <a:srgbClr val="0000CC"/>
                  </a:solidFill>
                </a:uFill>
                <a:latin typeface="Times New Roman" pitchFamily="18" charset="0"/>
                <a:cs typeface="Times New Roman" pitchFamily="18" charset="0"/>
              </a:rPr>
              <a:t>Pre-sowing irrigation </a:t>
            </a:r>
            <a:r>
              <a:rPr sz="2400" b="1" u="heavy" dirty="0">
                <a:solidFill>
                  <a:srgbClr val="0000CC"/>
                </a:solidFill>
                <a:uFill>
                  <a:solidFill>
                    <a:srgbClr val="0000CC"/>
                  </a:solidFill>
                </a:uFill>
                <a:latin typeface="Times New Roman" pitchFamily="18" charset="0"/>
                <a:cs typeface="Times New Roman" pitchFamily="18" charset="0"/>
              </a:rPr>
              <a:t>with </a:t>
            </a:r>
            <a:r>
              <a:rPr sz="2400" b="1" u="heavy" spc="-5" dirty="0">
                <a:solidFill>
                  <a:srgbClr val="0000CC"/>
                </a:solidFill>
                <a:uFill>
                  <a:solidFill>
                    <a:srgbClr val="0000CC"/>
                  </a:solidFill>
                </a:uFill>
                <a:latin typeface="Times New Roman" pitchFamily="18" charset="0"/>
                <a:cs typeface="Times New Roman" pitchFamily="18" charset="0"/>
              </a:rPr>
              <a:t>good quality </a:t>
            </a:r>
            <a:r>
              <a:rPr sz="2400" b="1" u="heavy" spc="5" dirty="0">
                <a:solidFill>
                  <a:srgbClr val="0000CC"/>
                </a:solidFill>
                <a:uFill>
                  <a:solidFill>
                    <a:srgbClr val="0000CC"/>
                  </a:solidFill>
                </a:uFill>
                <a:latin typeface="Times New Roman" pitchFamily="18" charset="0"/>
                <a:cs typeface="Times New Roman" pitchFamily="18" charset="0"/>
              </a:rPr>
              <a:t>water</a:t>
            </a:r>
            <a:r>
              <a:rPr sz="2400" b="1" spc="5" dirty="0">
                <a:latin typeface="Times New Roman" pitchFamily="18" charset="0"/>
                <a:cs typeface="Times New Roman" pitchFamily="18" charset="0"/>
              </a:rPr>
              <a:t>: </a:t>
            </a:r>
            <a:endParaRPr lang="en-US" sz="2400" b="1" spc="5" dirty="0" smtClean="0">
              <a:latin typeface="Times New Roman" pitchFamily="18" charset="0"/>
              <a:cs typeface="Times New Roman" pitchFamily="18" charset="0"/>
            </a:endParaRPr>
          </a:p>
          <a:p>
            <a:pPr marL="12700" marR="5080" algn="just">
              <a:lnSpc>
                <a:spcPct val="100000"/>
              </a:lnSpc>
              <a:spcBef>
                <a:spcPts val="100"/>
              </a:spcBef>
            </a:pPr>
            <a:r>
              <a:rPr sz="2400" spc="-5" dirty="0" smtClean="0">
                <a:latin typeface="Times New Roman" pitchFamily="18" charset="0"/>
                <a:cs typeface="Times New Roman" pitchFamily="18" charset="0"/>
              </a:rPr>
              <a:t>Where </a:t>
            </a:r>
            <a:r>
              <a:rPr sz="2400" spc="-5" dirty="0">
                <a:latin typeface="Times New Roman" pitchFamily="18" charset="0"/>
                <a:cs typeface="Times New Roman" pitchFamily="18" charset="0"/>
              </a:rPr>
              <a:t>available,  irrigation with </a:t>
            </a:r>
            <a:r>
              <a:rPr sz="2400" spc="-5" dirty="0">
                <a:uFill>
                  <a:solidFill>
                    <a:srgbClr val="0000CC"/>
                  </a:solidFill>
                </a:uFill>
                <a:latin typeface="Times New Roman" pitchFamily="18" charset="0"/>
                <a:cs typeface="Times New Roman" pitchFamily="18" charset="0"/>
              </a:rPr>
              <a:t>good quality water prior </a:t>
            </a:r>
            <a:r>
              <a:rPr sz="2400" dirty="0">
                <a:uFill>
                  <a:solidFill>
                    <a:srgbClr val="0000CC"/>
                  </a:solidFill>
                </a:uFill>
                <a:latin typeface="Times New Roman" pitchFamily="18" charset="0"/>
                <a:cs typeface="Times New Roman" pitchFamily="18" charset="0"/>
              </a:rPr>
              <a:t>to </a:t>
            </a:r>
            <a:r>
              <a:rPr sz="2400" spc="-5" dirty="0">
                <a:uFill>
                  <a:solidFill>
                    <a:srgbClr val="0000CC"/>
                  </a:solidFill>
                </a:uFill>
                <a:latin typeface="Times New Roman" pitchFamily="18" charset="0"/>
                <a:cs typeface="Times New Roman" pitchFamily="18" charset="0"/>
              </a:rPr>
              <a:t>sowing helps leach salts</a:t>
            </a:r>
            <a:r>
              <a:rPr sz="2400" spc="-5" dirty="0">
                <a:latin typeface="Times New Roman" pitchFamily="18" charset="0"/>
                <a:cs typeface="Times New Roman" pitchFamily="18" charset="0"/>
              </a:rPr>
              <a:t> from the  top soil. This helps in promoting better seed germination and seedling  establishment. </a:t>
            </a:r>
            <a:endParaRPr sz="2400" dirty="0">
              <a:latin typeface="Times New Roman" pitchFamily="18" charset="0"/>
              <a:cs typeface="Times New Roman" pitchFamily="18" charset="0"/>
            </a:endParaRPr>
          </a:p>
        </p:txBody>
      </p:sp>
      <p:sp>
        <p:nvSpPr>
          <p:cNvPr id="5" name="TextBox 4"/>
          <p:cNvSpPr txBox="1"/>
          <p:nvPr/>
        </p:nvSpPr>
        <p:spPr>
          <a:xfrm>
            <a:off x="2590800" y="304799"/>
            <a:ext cx="3429000" cy="584775"/>
          </a:xfrm>
          <a:prstGeom prst="rect">
            <a:avLst/>
          </a:prstGeom>
          <a:noFill/>
        </p:spPr>
        <p:txBody>
          <a:bodyPr wrap="square" rtlCol="0">
            <a:spAutoFit/>
          </a:bodyPr>
          <a:lstStyle/>
          <a:p>
            <a:pPr algn="ctr"/>
            <a:r>
              <a:rPr lang="en-US" sz="3200" b="1" dirty="0" smtClean="0">
                <a:latin typeface="Times New Roman" pitchFamily="18" charset="0"/>
                <a:cs typeface="Times New Roman" pitchFamily="18" charset="0"/>
              </a:rPr>
              <a:t>Techniques</a:t>
            </a:r>
            <a:endParaRPr lang="en-US" sz="3200" b="1"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4789" y="228600"/>
            <a:ext cx="8266430" cy="6337632"/>
          </a:xfrm>
          <a:prstGeom prst="rect">
            <a:avLst/>
          </a:prstGeom>
        </p:spPr>
        <p:txBody>
          <a:bodyPr vert="horz" wrap="square" lIns="0" tIns="12700" rIns="0" bIns="0" rtlCol="0">
            <a:spAutoFit/>
          </a:bodyPr>
          <a:lstStyle/>
          <a:p>
            <a:pPr marL="50800" algn="just">
              <a:lnSpc>
                <a:spcPct val="100000"/>
              </a:lnSpc>
              <a:spcBef>
                <a:spcPts val="100"/>
              </a:spcBef>
            </a:pPr>
            <a:r>
              <a:rPr sz="2400" b="1" spc="-5" dirty="0" smtClean="0">
                <a:latin typeface="Times New Roman" pitchFamily="18" charset="0"/>
                <a:cs typeface="Times New Roman" pitchFamily="18" charset="0"/>
              </a:rPr>
              <a:t>3</a:t>
            </a:r>
            <a:r>
              <a:rPr sz="2400" b="1" spc="-5" dirty="0">
                <a:latin typeface="Times New Roman" pitchFamily="18" charset="0"/>
                <a:cs typeface="Times New Roman" pitchFamily="18" charset="0"/>
              </a:rPr>
              <a:t>.</a:t>
            </a:r>
            <a:r>
              <a:rPr sz="2400" b="1" spc="-5" dirty="0">
                <a:solidFill>
                  <a:srgbClr val="0000CC"/>
                </a:solidFill>
                <a:latin typeface="Times New Roman" pitchFamily="18" charset="0"/>
                <a:cs typeface="Times New Roman" pitchFamily="18" charset="0"/>
              </a:rPr>
              <a:t> </a:t>
            </a:r>
            <a:r>
              <a:rPr sz="2400" b="1" u="heavy" spc="-5" dirty="0">
                <a:solidFill>
                  <a:srgbClr val="0000CC"/>
                </a:solidFill>
                <a:uFill>
                  <a:solidFill>
                    <a:srgbClr val="0000CC"/>
                  </a:solidFill>
                </a:uFill>
                <a:latin typeface="Times New Roman" pitchFamily="18" charset="0"/>
                <a:cs typeface="Times New Roman" pitchFamily="18" charset="0"/>
              </a:rPr>
              <a:t>Appropriate use of ridges </a:t>
            </a:r>
            <a:r>
              <a:rPr sz="2400" b="1" u="heavy" dirty="0">
                <a:solidFill>
                  <a:srgbClr val="0000CC"/>
                </a:solidFill>
                <a:uFill>
                  <a:solidFill>
                    <a:srgbClr val="0000CC"/>
                  </a:solidFill>
                </a:uFill>
                <a:latin typeface="Times New Roman" pitchFamily="18" charset="0"/>
                <a:cs typeface="Times New Roman" pitchFamily="18" charset="0"/>
              </a:rPr>
              <a:t>or </a:t>
            </a:r>
            <a:r>
              <a:rPr sz="2400" b="1" u="heavy" spc="-5" dirty="0">
                <a:solidFill>
                  <a:srgbClr val="0000CC"/>
                </a:solidFill>
                <a:uFill>
                  <a:solidFill>
                    <a:srgbClr val="0000CC"/>
                  </a:solidFill>
                </a:uFill>
                <a:latin typeface="Times New Roman" pitchFamily="18" charset="0"/>
                <a:cs typeface="Times New Roman" pitchFamily="18" charset="0"/>
              </a:rPr>
              <a:t>beds for</a:t>
            </a:r>
            <a:r>
              <a:rPr sz="2400" b="1" u="heavy" spc="10" dirty="0">
                <a:solidFill>
                  <a:srgbClr val="0000CC"/>
                </a:solidFill>
                <a:uFill>
                  <a:solidFill>
                    <a:srgbClr val="0000CC"/>
                  </a:solidFill>
                </a:uFill>
                <a:latin typeface="Times New Roman" pitchFamily="18" charset="0"/>
                <a:cs typeface="Times New Roman" pitchFamily="18" charset="0"/>
              </a:rPr>
              <a:t> </a:t>
            </a:r>
            <a:r>
              <a:rPr sz="2400" b="1" u="heavy" spc="-5" dirty="0">
                <a:solidFill>
                  <a:srgbClr val="0000CC"/>
                </a:solidFill>
                <a:uFill>
                  <a:solidFill>
                    <a:srgbClr val="0000CC"/>
                  </a:solidFill>
                </a:uFill>
                <a:latin typeface="Times New Roman" pitchFamily="18" charset="0"/>
                <a:cs typeface="Times New Roman" pitchFamily="18" charset="0"/>
              </a:rPr>
              <a:t>planting:</a:t>
            </a:r>
            <a:endParaRPr sz="2400" dirty="0">
              <a:latin typeface="Times New Roman" pitchFamily="18" charset="0"/>
              <a:cs typeface="Times New Roman" pitchFamily="18" charset="0"/>
            </a:endParaRPr>
          </a:p>
          <a:p>
            <a:pPr algn="just">
              <a:lnSpc>
                <a:spcPct val="100000"/>
              </a:lnSpc>
              <a:spcBef>
                <a:spcPts val="5"/>
              </a:spcBef>
            </a:pPr>
            <a:endParaRPr sz="2500" dirty="0">
              <a:latin typeface="Times New Roman" pitchFamily="18" charset="0"/>
              <a:cs typeface="Times New Roman" pitchFamily="18" charset="0"/>
            </a:endParaRPr>
          </a:p>
          <a:p>
            <a:pPr marL="393700" marR="734060" indent="-342900" algn="just">
              <a:lnSpc>
                <a:spcPct val="100000"/>
              </a:lnSpc>
              <a:buFont typeface="Wingdings" pitchFamily="2" charset="2"/>
              <a:buChar char="Ø"/>
            </a:pPr>
            <a:r>
              <a:rPr sz="2400" spc="-5" dirty="0">
                <a:latin typeface="Times New Roman" pitchFamily="18" charset="0"/>
                <a:cs typeface="Times New Roman" pitchFamily="18" charset="0"/>
              </a:rPr>
              <a:t>The impact of salinity may be minimized by </a:t>
            </a:r>
            <a:r>
              <a:rPr sz="2400" spc="-5" dirty="0">
                <a:uFill>
                  <a:solidFill>
                    <a:srgbClr val="0000CC"/>
                  </a:solidFill>
                </a:uFill>
                <a:latin typeface="Times New Roman" pitchFamily="18" charset="0"/>
                <a:cs typeface="Times New Roman" pitchFamily="18" charset="0"/>
              </a:rPr>
              <a:t>appropriately placing the </a:t>
            </a:r>
            <a:r>
              <a:rPr sz="2400" spc="-5" dirty="0">
                <a:latin typeface="Times New Roman" pitchFamily="18" charset="0"/>
                <a:cs typeface="Times New Roman" pitchFamily="18" charset="0"/>
              </a:rPr>
              <a:t> </a:t>
            </a:r>
            <a:r>
              <a:rPr sz="2400" spc="-5" dirty="0">
                <a:uFill>
                  <a:solidFill>
                    <a:srgbClr val="0000CC"/>
                  </a:solidFill>
                </a:uFill>
                <a:latin typeface="Times New Roman" pitchFamily="18" charset="0"/>
                <a:cs typeface="Times New Roman" pitchFamily="18" charset="0"/>
              </a:rPr>
              <a:t>seeds (or plants) on </a:t>
            </a:r>
            <a:r>
              <a:rPr sz="2400" spc="-5" dirty="0" smtClean="0">
                <a:uFill>
                  <a:solidFill>
                    <a:srgbClr val="0000CC"/>
                  </a:solidFill>
                </a:uFill>
                <a:latin typeface="Times New Roman" pitchFamily="18" charset="0"/>
                <a:cs typeface="Times New Roman" pitchFamily="18" charset="0"/>
              </a:rPr>
              <a:t>ridges</a:t>
            </a:r>
            <a:endParaRPr lang="en-US" sz="2400" spc="-5" dirty="0" smtClean="0">
              <a:uFill>
                <a:solidFill>
                  <a:srgbClr val="0000CC"/>
                </a:solidFill>
              </a:uFill>
              <a:latin typeface="Times New Roman" pitchFamily="18" charset="0"/>
              <a:cs typeface="Times New Roman" pitchFamily="18" charset="0"/>
            </a:endParaRPr>
          </a:p>
          <a:p>
            <a:pPr marL="393700" marR="734060" indent="-342900" algn="just">
              <a:lnSpc>
                <a:spcPct val="100000"/>
              </a:lnSpc>
              <a:buFont typeface="Wingdings" pitchFamily="2" charset="2"/>
              <a:buChar char="Ø"/>
            </a:pPr>
            <a:endParaRPr lang="en-US" sz="2400" dirty="0">
              <a:latin typeface="Times New Roman" pitchFamily="18" charset="0"/>
              <a:cs typeface="Times New Roman" pitchFamily="18" charset="0"/>
            </a:endParaRPr>
          </a:p>
          <a:p>
            <a:pPr marL="393700" marR="734060" indent="-342900" algn="just">
              <a:lnSpc>
                <a:spcPct val="100000"/>
              </a:lnSpc>
              <a:buFont typeface="Wingdings" pitchFamily="2" charset="2"/>
              <a:buChar char="Ø"/>
            </a:pPr>
            <a:r>
              <a:rPr sz="2400" spc="-5" dirty="0" smtClean="0">
                <a:latin typeface="Times New Roman" pitchFamily="18" charset="0"/>
                <a:cs typeface="Times New Roman" pitchFamily="18" charset="0"/>
              </a:rPr>
              <a:t>Where </a:t>
            </a:r>
            <a:r>
              <a:rPr sz="2400" spc="-5" dirty="0">
                <a:latin typeface="Times New Roman" pitchFamily="18" charset="0"/>
                <a:cs typeface="Times New Roman" pitchFamily="18" charset="0"/>
              </a:rPr>
              <a:t>exactly the seeds should be planted on the ridge or bed will  </a:t>
            </a:r>
            <a:r>
              <a:rPr sz="2400" spc="-10" dirty="0">
                <a:latin typeface="Times New Roman" pitchFamily="18" charset="0"/>
                <a:cs typeface="Times New Roman" pitchFamily="18" charset="0"/>
              </a:rPr>
              <a:t>depend </a:t>
            </a:r>
            <a:r>
              <a:rPr sz="2400" spc="-5" dirty="0">
                <a:latin typeface="Times New Roman" pitchFamily="18" charset="0"/>
                <a:cs typeface="Times New Roman" pitchFamily="18" charset="0"/>
              </a:rPr>
              <a:t>on the irrigation</a:t>
            </a:r>
            <a:r>
              <a:rPr sz="2400" dirty="0">
                <a:latin typeface="Times New Roman" pitchFamily="18" charset="0"/>
                <a:cs typeface="Times New Roman" pitchFamily="18" charset="0"/>
              </a:rPr>
              <a:t> </a:t>
            </a:r>
            <a:r>
              <a:rPr sz="2400" spc="-10" dirty="0" smtClean="0">
                <a:latin typeface="Times New Roman" pitchFamily="18" charset="0"/>
                <a:cs typeface="Times New Roman" pitchFamily="18" charset="0"/>
              </a:rPr>
              <a:t>design</a:t>
            </a:r>
            <a:endParaRPr sz="2400" dirty="0">
              <a:latin typeface="Times New Roman" pitchFamily="18" charset="0"/>
              <a:cs typeface="Times New Roman" pitchFamily="18" charset="0"/>
            </a:endParaRPr>
          </a:p>
          <a:p>
            <a:pPr algn="just">
              <a:lnSpc>
                <a:spcPct val="100000"/>
              </a:lnSpc>
              <a:spcBef>
                <a:spcPts val="5"/>
              </a:spcBef>
            </a:pPr>
            <a:endParaRPr sz="2500" dirty="0">
              <a:latin typeface="Times New Roman" pitchFamily="18" charset="0"/>
              <a:cs typeface="Times New Roman" pitchFamily="18" charset="0"/>
            </a:endParaRPr>
          </a:p>
          <a:p>
            <a:pPr marL="393700" marR="145415" indent="-342900" algn="just">
              <a:lnSpc>
                <a:spcPct val="100000"/>
              </a:lnSpc>
              <a:buFont typeface="Wingdings" pitchFamily="2" charset="2"/>
              <a:buChar char="Ø"/>
              <a:tabLst>
                <a:tab pos="363220" algn="l"/>
              </a:tabLst>
            </a:pPr>
            <a:r>
              <a:rPr sz="2400" spc="-5" dirty="0">
                <a:latin typeface="Times New Roman" pitchFamily="18" charset="0"/>
                <a:cs typeface="Times New Roman" pitchFamily="18" charset="0"/>
              </a:rPr>
              <a:t>If the crop planted </a:t>
            </a:r>
            <a:r>
              <a:rPr sz="2400" spc="-10" dirty="0">
                <a:latin typeface="Times New Roman" pitchFamily="18" charset="0"/>
                <a:cs typeface="Times New Roman" pitchFamily="18" charset="0"/>
              </a:rPr>
              <a:t>on </a:t>
            </a:r>
            <a:r>
              <a:rPr sz="2400" spc="-5" dirty="0">
                <a:latin typeface="Times New Roman" pitchFamily="18" charset="0"/>
                <a:cs typeface="Times New Roman" pitchFamily="18" charset="0"/>
              </a:rPr>
              <a:t>ridges would be </a:t>
            </a:r>
            <a:r>
              <a:rPr sz="2400" spc="-5" dirty="0">
                <a:uFill>
                  <a:solidFill>
                    <a:srgbClr val="0000CC"/>
                  </a:solidFill>
                </a:uFill>
                <a:latin typeface="Times New Roman" pitchFamily="18" charset="0"/>
                <a:cs typeface="Times New Roman" pitchFamily="18" charset="0"/>
              </a:rPr>
              <a:t>irrigated </a:t>
            </a:r>
            <a:r>
              <a:rPr sz="2400" dirty="0">
                <a:uFill>
                  <a:solidFill>
                    <a:srgbClr val="0000CC"/>
                  </a:solidFill>
                </a:uFill>
                <a:latin typeface="Times New Roman" pitchFamily="18" charset="0"/>
                <a:cs typeface="Times New Roman" pitchFamily="18" charset="0"/>
              </a:rPr>
              <a:t>via </a:t>
            </a:r>
            <a:r>
              <a:rPr sz="2400" spc="-5" dirty="0">
                <a:uFill>
                  <a:solidFill>
                    <a:srgbClr val="0000CC"/>
                  </a:solidFill>
                </a:uFill>
                <a:latin typeface="Times New Roman" pitchFamily="18" charset="0"/>
                <a:cs typeface="Times New Roman" pitchFamily="18" charset="0"/>
              </a:rPr>
              <a:t>furrows</a:t>
            </a:r>
            <a:r>
              <a:rPr sz="2400" spc="-5" dirty="0">
                <a:latin typeface="Times New Roman" pitchFamily="18" charset="0"/>
                <a:cs typeface="Times New Roman" pitchFamily="18" charset="0"/>
              </a:rPr>
              <a:t> </a:t>
            </a:r>
            <a:r>
              <a:rPr sz="2400" spc="-10" dirty="0">
                <a:latin typeface="Times New Roman" pitchFamily="18" charset="0"/>
                <a:cs typeface="Times New Roman" pitchFamily="18" charset="0"/>
              </a:rPr>
              <a:t>on </a:t>
            </a:r>
            <a:r>
              <a:rPr sz="2400" spc="-5" dirty="0">
                <a:latin typeface="Times New Roman" pitchFamily="18" charset="0"/>
                <a:cs typeface="Times New Roman" pitchFamily="18" charset="0"/>
              </a:rPr>
              <a:t>both  sides of the ridge, it is better </a:t>
            </a:r>
            <a:r>
              <a:rPr sz="2400" dirty="0">
                <a:latin typeface="Times New Roman" pitchFamily="18" charset="0"/>
                <a:cs typeface="Times New Roman" pitchFamily="18" charset="0"/>
              </a:rPr>
              <a:t>to </a:t>
            </a:r>
            <a:r>
              <a:rPr sz="2400" spc="-5" dirty="0">
                <a:uFill>
                  <a:solidFill>
                    <a:srgbClr val="0000CC"/>
                  </a:solidFill>
                </a:uFill>
                <a:latin typeface="Times New Roman" pitchFamily="18" charset="0"/>
                <a:cs typeface="Times New Roman" pitchFamily="18" charset="0"/>
              </a:rPr>
              <a:t>place plants on the ridge </a:t>
            </a:r>
            <a:r>
              <a:rPr sz="2400" spc="-5" dirty="0" smtClean="0">
                <a:uFill>
                  <a:solidFill>
                    <a:srgbClr val="0000CC"/>
                  </a:solidFill>
                </a:uFill>
                <a:latin typeface="Times New Roman" pitchFamily="18" charset="0"/>
                <a:cs typeface="Times New Roman" pitchFamily="18" charset="0"/>
              </a:rPr>
              <a:t>shoulders</a:t>
            </a:r>
            <a:r>
              <a:rPr lang="en-US" sz="2400" spc="-5" dirty="0">
                <a:latin typeface="Times New Roman" pitchFamily="18" charset="0"/>
                <a:cs typeface="Times New Roman" pitchFamily="18" charset="0"/>
              </a:rPr>
              <a:t> </a:t>
            </a:r>
            <a:r>
              <a:rPr sz="2400" spc="-5" dirty="0" smtClean="0">
                <a:latin typeface="Times New Roman" pitchFamily="18" charset="0"/>
                <a:cs typeface="Times New Roman" pitchFamily="18" charset="0"/>
              </a:rPr>
              <a:t>rather  </a:t>
            </a:r>
            <a:r>
              <a:rPr sz="2400" spc="-5" dirty="0">
                <a:latin typeface="Times New Roman" pitchFamily="18" charset="0"/>
                <a:cs typeface="Times New Roman" pitchFamily="18" charset="0"/>
              </a:rPr>
              <a:t>than the ridge top because water evaporation will concentrate </a:t>
            </a:r>
            <a:r>
              <a:rPr sz="2400" dirty="0">
                <a:latin typeface="Times New Roman" pitchFamily="18" charset="0"/>
                <a:cs typeface="Times New Roman" pitchFamily="18" charset="0"/>
              </a:rPr>
              <a:t>more </a:t>
            </a:r>
            <a:r>
              <a:rPr sz="2400" spc="-5" dirty="0">
                <a:latin typeface="Times New Roman" pitchFamily="18" charset="0"/>
                <a:cs typeface="Times New Roman" pitchFamily="18" charset="0"/>
              </a:rPr>
              <a:t>salts  on the ridge top or center of the</a:t>
            </a:r>
            <a:r>
              <a:rPr sz="2400" dirty="0">
                <a:latin typeface="Times New Roman" pitchFamily="18" charset="0"/>
                <a:cs typeface="Times New Roman" pitchFamily="18" charset="0"/>
              </a:rPr>
              <a:t> </a:t>
            </a:r>
            <a:r>
              <a:rPr sz="2400" spc="-5" dirty="0" smtClean="0">
                <a:latin typeface="Times New Roman" pitchFamily="18" charset="0"/>
                <a:cs typeface="Times New Roman" pitchFamily="18" charset="0"/>
              </a:rPr>
              <a:t>bed</a:t>
            </a:r>
            <a:endParaRPr sz="2400" dirty="0">
              <a:latin typeface="Times New Roman" pitchFamily="18" charset="0"/>
              <a:cs typeface="Times New Roman" pitchFamily="18" charset="0"/>
            </a:endParaRPr>
          </a:p>
          <a:p>
            <a:pPr marL="342900" indent="-342900" algn="just">
              <a:lnSpc>
                <a:spcPct val="100000"/>
              </a:lnSpc>
              <a:spcBef>
                <a:spcPts val="5"/>
              </a:spcBef>
              <a:buFont typeface="Wingdings" pitchFamily="2" charset="2"/>
              <a:buChar char="Ø"/>
            </a:pPr>
            <a:endParaRPr sz="2500" dirty="0">
              <a:latin typeface="Times New Roman" pitchFamily="18" charset="0"/>
              <a:cs typeface="Times New Roman" pitchFamily="18" charset="0"/>
            </a:endParaRPr>
          </a:p>
          <a:p>
            <a:pPr marL="393700" marR="43180" indent="-342900" algn="just">
              <a:lnSpc>
                <a:spcPct val="100000"/>
              </a:lnSpc>
              <a:buFont typeface="Wingdings" pitchFamily="2" charset="2"/>
              <a:buChar char="Ø"/>
              <a:tabLst>
                <a:tab pos="363220" algn="l"/>
              </a:tabLst>
            </a:pPr>
            <a:r>
              <a:rPr sz="2400" spc="-5" dirty="0">
                <a:latin typeface="Times New Roman" pitchFamily="18" charset="0"/>
                <a:cs typeface="Times New Roman" pitchFamily="18" charset="0"/>
              </a:rPr>
              <a:t>If the </a:t>
            </a:r>
            <a:r>
              <a:rPr sz="2400" spc="-5" dirty="0">
                <a:uFill>
                  <a:solidFill>
                    <a:srgbClr val="0000CC"/>
                  </a:solidFill>
                </a:uFill>
                <a:latin typeface="Times New Roman" pitchFamily="18" charset="0"/>
                <a:cs typeface="Times New Roman" pitchFamily="18" charset="0"/>
              </a:rPr>
              <a:t>crop is irrigated via alternate furrows,</a:t>
            </a:r>
            <a:r>
              <a:rPr sz="2400" spc="-5" dirty="0">
                <a:latin typeface="Times New Roman" pitchFamily="18" charset="0"/>
                <a:cs typeface="Times New Roman" pitchFamily="18" charset="0"/>
              </a:rPr>
              <a:t> then it </a:t>
            </a:r>
            <a:r>
              <a:rPr sz="2400" dirty="0">
                <a:latin typeface="Times New Roman" pitchFamily="18" charset="0"/>
                <a:cs typeface="Times New Roman" pitchFamily="18" charset="0"/>
              </a:rPr>
              <a:t>is </a:t>
            </a:r>
            <a:r>
              <a:rPr sz="2400" spc="-5" dirty="0">
                <a:latin typeface="Times New Roman" pitchFamily="18" charset="0"/>
                <a:cs typeface="Times New Roman" pitchFamily="18" charset="0"/>
              </a:rPr>
              <a:t>better </a:t>
            </a:r>
            <a:r>
              <a:rPr sz="2400" dirty="0">
                <a:latin typeface="Times New Roman" pitchFamily="18" charset="0"/>
                <a:cs typeface="Times New Roman" pitchFamily="18" charset="0"/>
              </a:rPr>
              <a:t>to </a:t>
            </a:r>
            <a:r>
              <a:rPr sz="2400" spc="-5" dirty="0">
                <a:latin typeface="Times New Roman" pitchFamily="18" charset="0"/>
                <a:cs typeface="Times New Roman" pitchFamily="18" charset="0"/>
              </a:rPr>
              <a:t>plant only  on one shoulder of the ridge closer </a:t>
            </a:r>
            <a:r>
              <a:rPr sz="2400" dirty="0">
                <a:latin typeface="Times New Roman" pitchFamily="18" charset="0"/>
                <a:cs typeface="Times New Roman" pitchFamily="18" charset="0"/>
              </a:rPr>
              <a:t>to </a:t>
            </a:r>
            <a:r>
              <a:rPr sz="2400" spc="-5" dirty="0">
                <a:latin typeface="Times New Roman" pitchFamily="18" charset="0"/>
                <a:cs typeface="Times New Roman" pitchFamily="18" charset="0"/>
              </a:rPr>
              <a:t>the furrow that will have</a:t>
            </a:r>
            <a:r>
              <a:rPr sz="2400" spc="45" dirty="0">
                <a:latin typeface="Times New Roman" pitchFamily="18" charset="0"/>
                <a:cs typeface="Times New Roman" pitchFamily="18" charset="0"/>
              </a:rPr>
              <a:t> </a:t>
            </a:r>
            <a:r>
              <a:rPr sz="2400" spc="15" dirty="0" smtClean="0">
                <a:latin typeface="Times New Roman" pitchFamily="18" charset="0"/>
                <a:cs typeface="Times New Roman" pitchFamily="18" charset="0"/>
              </a:rPr>
              <a:t>water</a:t>
            </a:r>
            <a:endParaRPr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8576" y="804866"/>
            <a:ext cx="8325178" cy="5109940"/>
          </a:xfrm>
          <a:prstGeom prst="rect">
            <a:avLst/>
          </a:prstGeom>
          <a:blipFill>
            <a:blip r:embed="rId2" cstate="print"/>
            <a:stretch>
              <a:fillRect/>
            </a:stretch>
          </a:blipFill>
        </p:spPr>
        <p:txBody>
          <a:bodyPr wrap="square" lIns="0" tIns="0" rIns="0" bIns="0" rtlCol="0"/>
          <a:lstStyle/>
          <a:p>
            <a:endParaRPr sz="2000">
              <a:latin typeface="Times New Roman" pitchFamily="18" charset="0"/>
              <a:cs typeface="Times New Roman" pitchFamily="18" charset="0"/>
            </a:endParaRPr>
          </a:p>
        </p:txBody>
      </p:sp>
      <p:sp>
        <p:nvSpPr>
          <p:cNvPr id="3" name="object 3"/>
          <p:cNvSpPr txBox="1"/>
          <p:nvPr/>
        </p:nvSpPr>
        <p:spPr>
          <a:xfrm>
            <a:off x="229870" y="5891529"/>
            <a:ext cx="8022590" cy="936154"/>
          </a:xfrm>
          <a:prstGeom prst="rect">
            <a:avLst/>
          </a:prstGeom>
        </p:spPr>
        <p:txBody>
          <a:bodyPr vert="horz" wrap="square" lIns="0" tIns="12700" rIns="0" bIns="0" rtlCol="0">
            <a:spAutoFit/>
          </a:bodyPr>
          <a:lstStyle/>
          <a:p>
            <a:pPr marL="12700" marR="153670">
              <a:lnSpc>
                <a:spcPct val="100000"/>
              </a:lnSpc>
              <a:spcBef>
                <a:spcPts val="100"/>
              </a:spcBef>
            </a:pPr>
            <a:r>
              <a:rPr sz="2000" b="1" spc="-5" dirty="0">
                <a:latin typeface="Times New Roman" pitchFamily="18" charset="0"/>
                <a:cs typeface="Times New Roman" pitchFamily="18" charset="0"/>
              </a:rPr>
              <a:t>Microtopography </a:t>
            </a:r>
            <a:r>
              <a:rPr sz="2000" b="1" dirty="0">
                <a:latin typeface="Times New Roman" pitchFamily="18" charset="0"/>
                <a:cs typeface="Times New Roman" pitchFamily="18" charset="0"/>
              </a:rPr>
              <a:t>of </a:t>
            </a:r>
            <a:r>
              <a:rPr sz="2000" b="1" spc="-5" dirty="0">
                <a:latin typeface="Times New Roman" pitchFamily="18" charset="0"/>
                <a:cs typeface="Times New Roman" pitchFamily="18" charset="0"/>
              </a:rPr>
              <a:t>ridge and furrow </a:t>
            </a:r>
            <a:r>
              <a:rPr sz="2000" b="1" spc="-10" dirty="0">
                <a:latin typeface="Times New Roman" pitchFamily="18" charset="0"/>
                <a:cs typeface="Times New Roman" pitchFamily="18" charset="0"/>
              </a:rPr>
              <a:t>systems </a:t>
            </a:r>
            <a:r>
              <a:rPr sz="2000" b="1" spc="-5" dirty="0">
                <a:latin typeface="Times New Roman" pitchFamily="18" charset="0"/>
                <a:cs typeface="Times New Roman" pitchFamily="18" charset="0"/>
              </a:rPr>
              <a:t>designed </a:t>
            </a:r>
            <a:r>
              <a:rPr sz="2000" b="1" dirty="0">
                <a:latin typeface="Times New Roman" pitchFamily="18" charset="0"/>
                <a:cs typeface="Times New Roman" pitchFamily="18" charset="0"/>
              </a:rPr>
              <a:t>to </a:t>
            </a:r>
            <a:r>
              <a:rPr sz="2000" b="1" spc="-15" dirty="0">
                <a:latin typeface="Times New Roman" pitchFamily="18" charset="0"/>
                <a:cs typeface="Times New Roman" pitchFamily="18" charset="0"/>
              </a:rPr>
              <a:t>avoid </a:t>
            </a:r>
            <a:r>
              <a:rPr sz="2000" b="1" spc="-5" dirty="0">
                <a:latin typeface="Times New Roman" pitchFamily="18" charset="0"/>
                <a:cs typeface="Times New Roman" pitchFamily="18" charset="0"/>
              </a:rPr>
              <a:t>salinity  </a:t>
            </a:r>
            <a:r>
              <a:rPr sz="2000" b="1" spc="-10" dirty="0">
                <a:latin typeface="Times New Roman" pitchFamily="18" charset="0"/>
                <a:cs typeface="Times New Roman" pitchFamily="18" charset="0"/>
              </a:rPr>
              <a:t>damage </a:t>
            </a:r>
            <a:r>
              <a:rPr sz="2000" b="1" dirty="0">
                <a:latin typeface="Times New Roman" pitchFamily="18" charset="0"/>
                <a:cs typeface="Times New Roman" pitchFamily="18" charset="0"/>
              </a:rPr>
              <a:t>to </a:t>
            </a:r>
            <a:r>
              <a:rPr sz="2000" b="1" spc="-5" dirty="0">
                <a:latin typeface="Times New Roman" pitchFamily="18" charset="0"/>
                <a:cs typeface="Times New Roman" pitchFamily="18" charset="0"/>
              </a:rPr>
              <a:t>crops: </a:t>
            </a:r>
            <a:r>
              <a:rPr sz="2000" b="1" spc="5" dirty="0">
                <a:latin typeface="Times New Roman" pitchFamily="18" charset="0"/>
                <a:cs typeface="Times New Roman" pitchFamily="18" charset="0"/>
              </a:rPr>
              <a:t>(a</a:t>
            </a:r>
            <a:r>
              <a:rPr sz="2000" b="1" spc="5" dirty="0">
                <a:uFill>
                  <a:solidFill>
                    <a:srgbClr val="0000CC"/>
                  </a:solidFill>
                </a:uFill>
                <a:latin typeface="Times New Roman" pitchFamily="18" charset="0"/>
                <a:cs typeface="Times New Roman" pitchFamily="18" charset="0"/>
              </a:rPr>
              <a:t>) </a:t>
            </a:r>
            <a:r>
              <a:rPr sz="2000" b="1" spc="-5" dirty="0">
                <a:uFill>
                  <a:solidFill>
                    <a:srgbClr val="0000CC"/>
                  </a:solidFill>
                </a:uFill>
                <a:latin typeface="Times New Roman" pitchFamily="18" charset="0"/>
                <a:cs typeface="Times New Roman" pitchFamily="18" charset="0"/>
              </a:rPr>
              <a:t>paired crop </a:t>
            </a:r>
            <a:r>
              <a:rPr sz="2000" b="1" spc="10" dirty="0">
                <a:uFill>
                  <a:solidFill>
                    <a:srgbClr val="0000CC"/>
                  </a:solidFill>
                </a:uFill>
                <a:latin typeface="Times New Roman" pitchFamily="18" charset="0"/>
                <a:cs typeface="Times New Roman" pitchFamily="18" charset="0"/>
              </a:rPr>
              <a:t>rows </a:t>
            </a:r>
            <a:r>
              <a:rPr sz="2000" b="1" dirty="0">
                <a:uFill>
                  <a:solidFill>
                    <a:srgbClr val="0000CC"/>
                  </a:solidFill>
                </a:uFill>
                <a:latin typeface="Times New Roman" pitchFamily="18" charset="0"/>
                <a:cs typeface="Times New Roman" pitchFamily="18" charset="0"/>
              </a:rPr>
              <a:t>on </a:t>
            </a:r>
            <a:r>
              <a:rPr sz="2000" b="1" spc="-5" dirty="0">
                <a:uFill>
                  <a:solidFill>
                    <a:srgbClr val="0000CC"/>
                  </a:solidFill>
                </a:uFill>
                <a:latin typeface="Times New Roman" pitchFamily="18" charset="0"/>
                <a:cs typeface="Times New Roman" pitchFamily="18" charset="0"/>
              </a:rPr>
              <a:t>broadly sloping</a:t>
            </a:r>
            <a:r>
              <a:rPr sz="2000" b="1" spc="-20" dirty="0">
                <a:uFill>
                  <a:solidFill>
                    <a:srgbClr val="0000CC"/>
                  </a:solidFill>
                </a:uFill>
                <a:latin typeface="Times New Roman" pitchFamily="18" charset="0"/>
                <a:cs typeface="Times New Roman" pitchFamily="18" charset="0"/>
              </a:rPr>
              <a:t> </a:t>
            </a:r>
            <a:r>
              <a:rPr sz="2000" b="1" dirty="0" smtClean="0">
                <a:uFill>
                  <a:solidFill>
                    <a:srgbClr val="0000CC"/>
                  </a:solidFill>
                </a:uFill>
                <a:latin typeface="Times New Roman" pitchFamily="18" charset="0"/>
                <a:cs typeface="Times New Roman" pitchFamily="18" charset="0"/>
              </a:rPr>
              <a:t>ridges</a:t>
            </a:r>
            <a:endParaRPr sz="2000" dirty="0">
              <a:latin typeface="Times New Roman" pitchFamily="18" charset="0"/>
              <a:cs typeface="Times New Roman" pitchFamily="18" charset="0"/>
            </a:endParaRPr>
          </a:p>
          <a:p>
            <a:pPr marL="716280">
              <a:lnSpc>
                <a:spcPct val="100000"/>
              </a:lnSpc>
              <a:spcBef>
                <a:spcPts val="10"/>
              </a:spcBef>
            </a:pPr>
            <a:r>
              <a:rPr lang="en-US" sz="2000" b="1" dirty="0" smtClean="0">
                <a:latin typeface="Times New Roman" pitchFamily="18" charset="0"/>
                <a:cs typeface="Times New Roman" pitchFamily="18" charset="0"/>
              </a:rPr>
              <a:t>                    </a:t>
            </a:r>
            <a:r>
              <a:rPr sz="2000" b="1" dirty="0" smtClean="0">
                <a:latin typeface="Times New Roman" pitchFamily="18" charset="0"/>
                <a:cs typeface="Times New Roman" pitchFamily="18" charset="0"/>
              </a:rPr>
              <a:t>(</a:t>
            </a:r>
            <a:r>
              <a:rPr sz="2000" b="1" dirty="0">
                <a:latin typeface="Times New Roman" pitchFamily="18" charset="0"/>
                <a:cs typeface="Times New Roman" pitchFamily="18" charset="0"/>
              </a:rPr>
              <a:t>b</a:t>
            </a:r>
            <a:r>
              <a:rPr sz="2000" b="1" dirty="0">
                <a:uFill>
                  <a:solidFill>
                    <a:srgbClr val="0000CC"/>
                  </a:solidFill>
                </a:uFill>
                <a:latin typeface="Times New Roman" pitchFamily="18" charset="0"/>
                <a:cs typeface="Times New Roman" pitchFamily="18" charset="0"/>
              </a:rPr>
              <a:t>) </a:t>
            </a:r>
            <a:r>
              <a:rPr sz="2000" b="1" spc="-5" dirty="0">
                <a:uFill>
                  <a:solidFill>
                    <a:srgbClr val="0000CC"/>
                  </a:solidFill>
                </a:uFill>
                <a:latin typeface="Times New Roman" pitchFamily="18" charset="0"/>
                <a:cs typeface="Times New Roman" pitchFamily="18" charset="0"/>
              </a:rPr>
              <a:t>single crop </a:t>
            </a:r>
            <a:r>
              <a:rPr sz="2000" b="1" spc="15" dirty="0">
                <a:uFill>
                  <a:solidFill>
                    <a:srgbClr val="0000CC"/>
                  </a:solidFill>
                </a:uFill>
                <a:latin typeface="Times New Roman" pitchFamily="18" charset="0"/>
                <a:cs typeface="Times New Roman" pitchFamily="18" charset="0"/>
              </a:rPr>
              <a:t>rows </a:t>
            </a:r>
            <a:r>
              <a:rPr sz="2000" b="1" dirty="0">
                <a:uFill>
                  <a:solidFill>
                    <a:srgbClr val="0000CC"/>
                  </a:solidFill>
                </a:uFill>
                <a:latin typeface="Times New Roman" pitchFamily="18" charset="0"/>
                <a:cs typeface="Times New Roman" pitchFamily="18" charset="0"/>
              </a:rPr>
              <a:t>on </a:t>
            </a:r>
            <a:r>
              <a:rPr sz="2000" b="1" spc="-5" dirty="0">
                <a:uFill>
                  <a:solidFill>
                    <a:srgbClr val="0000CC"/>
                  </a:solidFill>
                </a:uFill>
                <a:latin typeface="Times New Roman" pitchFamily="18" charset="0"/>
                <a:cs typeface="Times New Roman" pitchFamily="18" charset="0"/>
              </a:rPr>
              <a:t>asymmetric </a:t>
            </a:r>
            <a:r>
              <a:rPr sz="2000" b="1" spc="-5" dirty="0" smtClean="0">
                <a:uFill>
                  <a:solidFill>
                    <a:srgbClr val="0000CC"/>
                  </a:solidFill>
                </a:uFill>
                <a:latin typeface="Times New Roman" pitchFamily="18" charset="0"/>
                <a:cs typeface="Times New Roman" pitchFamily="18" charset="0"/>
              </a:rPr>
              <a:t>ridges</a:t>
            </a:r>
            <a:endParaRPr sz="2000" dirty="0">
              <a:latin typeface="Times New Roman" pitchFamily="18" charset="0"/>
              <a:cs typeface="Times New Roman" pitchFamily="18" charset="0"/>
            </a:endParaRPr>
          </a:p>
        </p:txBody>
      </p:sp>
      <p:sp>
        <p:nvSpPr>
          <p:cNvPr id="4" name="object 4"/>
          <p:cNvSpPr txBox="1">
            <a:spLocks noGrp="1"/>
          </p:cNvSpPr>
          <p:nvPr>
            <p:ph type="title"/>
          </p:nvPr>
        </p:nvSpPr>
        <p:spPr>
          <a:xfrm>
            <a:off x="687069" y="262890"/>
            <a:ext cx="7804784" cy="628377"/>
          </a:xfrm>
          <a:prstGeom prst="rect">
            <a:avLst/>
          </a:prstGeom>
        </p:spPr>
        <p:txBody>
          <a:bodyPr vert="horz" wrap="square" lIns="0" tIns="12700" rIns="0" bIns="0" rtlCol="0">
            <a:spAutoFit/>
          </a:bodyPr>
          <a:lstStyle/>
          <a:p>
            <a:pPr marL="12700" marR="5080">
              <a:lnSpc>
                <a:spcPct val="100000"/>
              </a:lnSpc>
              <a:spcBef>
                <a:spcPts val="100"/>
              </a:spcBef>
            </a:pPr>
            <a:r>
              <a:rPr sz="2000" spc="-5" dirty="0">
                <a:solidFill>
                  <a:srgbClr val="000000"/>
                </a:solidFill>
                <a:latin typeface="Times New Roman" pitchFamily="18" charset="0"/>
                <a:cs typeface="Times New Roman" pitchFamily="18" charset="0"/>
              </a:rPr>
              <a:t>Sloping beds </a:t>
            </a:r>
            <a:r>
              <a:rPr sz="2000" spc="-10" dirty="0">
                <a:solidFill>
                  <a:srgbClr val="000000"/>
                </a:solidFill>
                <a:latin typeface="Times New Roman" pitchFamily="18" charset="0"/>
                <a:cs typeface="Times New Roman" pitchFamily="18" charset="0"/>
              </a:rPr>
              <a:t>may </a:t>
            </a:r>
            <a:r>
              <a:rPr sz="2000" spc="-5" dirty="0">
                <a:solidFill>
                  <a:srgbClr val="000000"/>
                </a:solidFill>
                <a:latin typeface="Times New Roman" pitchFamily="18" charset="0"/>
                <a:cs typeface="Times New Roman" pitchFamily="18" charset="0"/>
              </a:rPr>
              <a:t>be slightly </a:t>
            </a:r>
            <a:r>
              <a:rPr sz="2000" spc="-10" dirty="0">
                <a:solidFill>
                  <a:srgbClr val="000000"/>
                </a:solidFill>
                <a:latin typeface="Times New Roman" pitchFamily="18" charset="0"/>
                <a:cs typeface="Times New Roman" pitchFamily="18" charset="0"/>
              </a:rPr>
              <a:t>better </a:t>
            </a:r>
            <a:r>
              <a:rPr sz="2000" dirty="0">
                <a:solidFill>
                  <a:srgbClr val="000000"/>
                </a:solidFill>
                <a:latin typeface="Times New Roman" pitchFamily="18" charset="0"/>
                <a:cs typeface="Times New Roman" pitchFamily="18" charset="0"/>
              </a:rPr>
              <a:t>on </a:t>
            </a:r>
            <a:r>
              <a:rPr sz="2000" spc="-5" dirty="0">
                <a:solidFill>
                  <a:srgbClr val="000000"/>
                </a:solidFill>
                <a:latin typeface="Times New Roman" pitchFamily="18" charset="0"/>
                <a:cs typeface="Times New Roman" pitchFamily="18" charset="0"/>
              </a:rPr>
              <a:t>highly saline soils because </a:t>
            </a:r>
            <a:r>
              <a:rPr sz="2000" spc="-10" dirty="0">
                <a:solidFill>
                  <a:srgbClr val="000000"/>
                </a:solidFill>
                <a:latin typeface="Times New Roman" pitchFamily="18" charset="0"/>
                <a:cs typeface="Times New Roman" pitchFamily="18" charset="0"/>
              </a:rPr>
              <a:t>seed  can </a:t>
            </a:r>
            <a:r>
              <a:rPr sz="2000" spc="-5" dirty="0">
                <a:solidFill>
                  <a:srgbClr val="000000"/>
                </a:solidFill>
                <a:latin typeface="Times New Roman" pitchFamily="18" charset="0"/>
                <a:cs typeface="Times New Roman" pitchFamily="18" charset="0"/>
              </a:rPr>
              <a:t>be planted </a:t>
            </a:r>
            <a:r>
              <a:rPr sz="2000" dirty="0">
                <a:solidFill>
                  <a:srgbClr val="000000"/>
                </a:solidFill>
                <a:latin typeface="Times New Roman" pitchFamily="18" charset="0"/>
                <a:cs typeface="Times New Roman" pitchFamily="18" charset="0"/>
              </a:rPr>
              <a:t>on </a:t>
            </a:r>
            <a:r>
              <a:rPr sz="2000" spc="-5" dirty="0">
                <a:solidFill>
                  <a:srgbClr val="000000"/>
                </a:solidFill>
                <a:latin typeface="Times New Roman" pitchFamily="18" charset="0"/>
                <a:cs typeface="Times New Roman" pitchFamily="18" charset="0"/>
              </a:rPr>
              <a:t>the slope below </a:t>
            </a:r>
            <a:r>
              <a:rPr sz="2000" dirty="0">
                <a:solidFill>
                  <a:srgbClr val="000000"/>
                </a:solidFill>
                <a:latin typeface="Times New Roman" pitchFamily="18" charset="0"/>
                <a:cs typeface="Times New Roman" pitchFamily="18" charset="0"/>
              </a:rPr>
              <a:t>the </a:t>
            </a:r>
            <a:r>
              <a:rPr sz="2000" spc="-5" dirty="0">
                <a:solidFill>
                  <a:srgbClr val="000000"/>
                </a:solidFill>
                <a:latin typeface="Times New Roman" pitchFamily="18" charset="0"/>
                <a:cs typeface="Times New Roman" pitchFamily="18" charset="0"/>
              </a:rPr>
              <a:t>zone </a:t>
            </a:r>
            <a:r>
              <a:rPr sz="2000" dirty="0">
                <a:solidFill>
                  <a:srgbClr val="000000"/>
                </a:solidFill>
                <a:latin typeface="Times New Roman" pitchFamily="18" charset="0"/>
                <a:cs typeface="Times New Roman" pitchFamily="18" charset="0"/>
              </a:rPr>
              <a:t>of </a:t>
            </a:r>
            <a:r>
              <a:rPr sz="2000" spc="-5" dirty="0">
                <a:solidFill>
                  <a:srgbClr val="000000"/>
                </a:solidFill>
                <a:latin typeface="Times New Roman" pitchFamily="18" charset="0"/>
                <a:cs typeface="Times New Roman" pitchFamily="18" charset="0"/>
              </a:rPr>
              <a:t>salt</a:t>
            </a:r>
            <a:r>
              <a:rPr sz="2000" spc="65" dirty="0">
                <a:solidFill>
                  <a:srgbClr val="000000"/>
                </a:solidFill>
                <a:latin typeface="Times New Roman" pitchFamily="18" charset="0"/>
                <a:cs typeface="Times New Roman" pitchFamily="18" charset="0"/>
              </a:rPr>
              <a:t> </a:t>
            </a:r>
            <a:r>
              <a:rPr sz="2000" spc="-5" dirty="0">
                <a:solidFill>
                  <a:srgbClr val="000000"/>
                </a:solidFill>
                <a:latin typeface="Times New Roman" pitchFamily="18" charset="0"/>
                <a:cs typeface="Times New Roman" pitchFamily="18" charset="0"/>
              </a:rPr>
              <a:t>accumulation.</a:t>
            </a:r>
            <a:endParaRPr sz="200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393546" y="1752600"/>
            <a:ext cx="5486500" cy="3733800"/>
          </a:xfrm>
          <a:prstGeom prst="rect">
            <a:avLst/>
          </a:prstGeom>
          <a:blipFill>
            <a:blip r:embed="rId2" cstate="print"/>
            <a:stretch>
              <a:fillRect/>
            </a:stretch>
          </a:blipFill>
        </p:spPr>
        <p:txBody>
          <a:bodyPr wrap="square" lIns="0" tIns="0" rIns="0" bIns="0" rtlCol="0"/>
          <a:lstStyle/>
          <a:p>
            <a:endParaRPr sz="2000">
              <a:latin typeface="Times New Roman" pitchFamily="18" charset="0"/>
              <a:cs typeface="Times New Roman" pitchFamily="18" charset="0"/>
            </a:endParaRPr>
          </a:p>
        </p:txBody>
      </p:sp>
      <p:sp>
        <p:nvSpPr>
          <p:cNvPr id="3" name="object 3"/>
          <p:cNvSpPr txBox="1">
            <a:spLocks noGrp="1"/>
          </p:cNvSpPr>
          <p:nvPr>
            <p:ph type="title"/>
          </p:nvPr>
        </p:nvSpPr>
        <p:spPr>
          <a:xfrm>
            <a:off x="306070" y="185420"/>
            <a:ext cx="8300084" cy="1243930"/>
          </a:xfrm>
          <a:prstGeom prst="rect">
            <a:avLst/>
          </a:prstGeom>
        </p:spPr>
        <p:txBody>
          <a:bodyPr vert="horz" wrap="square" lIns="0" tIns="12700" rIns="0" bIns="0" rtlCol="0">
            <a:spAutoFit/>
          </a:bodyPr>
          <a:lstStyle/>
          <a:p>
            <a:pPr marL="12700" marR="5080">
              <a:lnSpc>
                <a:spcPct val="100000"/>
              </a:lnSpc>
              <a:spcBef>
                <a:spcPts val="100"/>
              </a:spcBef>
            </a:pPr>
            <a:r>
              <a:rPr sz="2000" b="0" spc="-5" dirty="0">
                <a:solidFill>
                  <a:schemeClr val="tx1"/>
                </a:solidFill>
                <a:latin typeface="Times New Roman" pitchFamily="18" charset="0"/>
                <a:cs typeface="Times New Roman" pitchFamily="18" charset="0"/>
              </a:rPr>
              <a:t>Certain </a:t>
            </a:r>
            <a:r>
              <a:rPr sz="2000" b="0" spc="-10" dirty="0">
                <a:solidFill>
                  <a:schemeClr val="tx1"/>
                </a:solidFill>
                <a:latin typeface="Times New Roman" pitchFamily="18" charset="0"/>
                <a:cs typeface="Times New Roman" pitchFamily="18" charset="0"/>
              </a:rPr>
              <a:t>modifications of </a:t>
            </a:r>
            <a:r>
              <a:rPr sz="2000" b="0" spc="-5" dirty="0">
                <a:solidFill>
                  <a:schemeClr val="tx1"/>
                </a:solidFill>
                <a:latin typeface="Times New Roman" pitchFamily="18" charset="0"/>
                <a:cs typeface="Times New Roman" pitchFamily="18" charset="0"/>
              </a:rPr>
              <a:t>the furrow </a:t>
            </a:r>
            <a:r>
              <a:rPr sz="2000" b="0" spc="-10" dirty="0">
                <a:solidFill>
                  <a:schemeClr val="tx1"/>
                </a:solidFill>
                <a:latin typeface="Times New Roman" pitchFamily="18" charset="0"/>
                <a:cs typeface="Times New Roman" pitchFamily="18" charset="0"/>
              </a:rPr>
              <a:t>irrigation </a:t>
            </a:r>
            <a:r>
              <a:rPr sz="2000" b="0" spc="-5" dirty="0">
                <a:solidFill>
                  <a:schemeClr val="tx1"/>
                </a:solidFill>
                <a:latin typeface="Times New Roman" pitchFamily="18" charset="0"/>
                <a:cs typeface="Times New Roman" pitchFamily="18" charset="0"/>
              </a:rPr>
              <a:t>method </a:t>
            </a:r>
            <a:r>
              <a:rPr sz="2000" b="0" spc="-10" dirty="0">
                <a:solidFill>
                  <a:schemeClr val="tx1"/>
                </a:solidFill>
                <a:latin typeface="Times New Roman" pitchFamily="18" charset="0"/>
                <a:cs typeface="Times New Roman" pitchFamily="18" charset="0"/>
              </a:rPr>
              <a:t>including planting </a:t>
            </a:r>
            <a:r>
              <a:rPr sz="2000" b="0" spc="-5" dirty="0">
                <a:solidFill>
                  <a:schemeClr val="tx1"/>
                </a:solidFill>
                <a:latin typeface="Times New Roman" pitchFamily="18" charset="0"/>
                <a:cs typeface="Times New Roman" pitchFamily="18" charset="0"/>
              </a:rPr>
              <a:t>in  </a:t>
            </a:r>
            <a:r>
              <a:rPr sz="2000" b="0" spc="-10" dirty="0">
                <a:solidFill>
                  <a:schemeClr val="tx1"/>
                </a:solidFill>
                <a:latin typeface="Times New Roman" pitchFamily="18" charset="0"/>
                <a:cs typeface="Times New Roman" pitchFamily="18" charset="0"/>
              </a:rPr>
              <a:t>single/double rows </a:t>
            </a:r>
            <a:r>
              <a:rPr sz="2000" b="0" spc="-5" dirty="0">
                <a:solidFill>
                  <a:schemeClr val="tx1"/>
                </a:solidFill>
                <a:latin typeface="Times New Roman" pitchFamily="18" charset="0"/>
                <a:cs typeface="Times New Roman" pitchFamily="18" charset="0"/>
              </a:rPr>
              <a:t>or </a:t>
            </a:r>
            <a:r>
              <a:rPr sz="2000" dirty="0">
                <a:solidFill>
                  <a:schemeClr val="tx1"/>
                </a:solidFill>
                <a:latin typeface="Times New Roman" pitchFamily="18" charset="0"/>
                <a:cs typeface="Times New Roman" pitchFamily="18" charset="0"/>
              </a:rPr>
              <a:t>on </a:t>
            </a:r>
            <a:r>
              <a:rPr sz="2000" spc="-5" dirty="0">
                <a:solidFill>
                  <a:schemeClr val="tx1"/>
                </a:solidFill>
                <a:latin typeface="Times New Roman" pitchFamily="18" charset="0"/>
                <a:cs typeface="Times New Roman" pitchFamily="18" charset="0"/>
              </a:rPr>
              <a:t>sloping </a:t>
            </a:r>
            <a:r>
              <a:rPr sz="2000" dirty="0">
                <a:solidFill>
                  <a:schemeClr val="tx1"/>
                </a:solidFill>
                <a:latin typeface="Times New Roman" pitchFamily="18" charset="0"/>
                <a:cs typeface="Times New Roman" pitchFamily="18" charset="0"/>
              </a:rPr>
              <a:t>beds</a:t>
            </a:r>
            <a:r>
              <a:rPr sz="2000" b="0" dirty="0">
                <a:solidFill>
                  <a:schemeClr val="tx1"/>
                </a:solidFill>
                <a:latin typeface="Times New Roman" pitchFamily="18" charset="0"/>
                <a:cs typeface="Times New Roman" pitchFamily="18" charset="0"/>
              </a:rPr>
              <a:t>, </a:t>
            </a:r>
            <a:r>
              <a:rPr sz="2000" b="0" spc="-5" dirty="0">
                <a:solidFill>
                  <a:schemeClr val="tx1"/>
                </a:solidFill>
                <a:latin typeface="Times New Roman" pitchFamily="18" charset="0"/>
                <a:cs typeface="Times New Roman" pitchFamily="18" charset="0"/>
              </a:rPr>
              <a:t>are helpful in getting </a:t>
            </a:r>
            <a:r>
              <a:rPr sz="2000" b="0" spc="-10" dirty="0">
                <a:solidFill>
                  <a:schemeClr val="tx1"/>
                </a:solidFill>
                <a:latin typeface="Times New Roman" pitchFamily="18" charset="0"/>
                <a:cs typeface="Times New Roman" pitchFamily="18" charset="0"/>
              </a:rPr>
              <a:t>better stands under  </a:t>
            </a:r>
            <a:r>
              <a:rPr sz="2000" b="0" spc="-5" dirty="0">
                <a:solidFill>
                  <a:schemeClr val="tx1"/>
                </a:solidFill>
                <a:latin typeface="Times New Roman" pitchFamily="18" charset="0"/>
                <a:cs typeface="Times New Roman" pitchFamily="18" charset="0"/>
              </a:rPr>
              <a:t>saline </a:t>
            </a:r>
            <a:r>
              <a:rPr sz="2000" b="0" spc="-10" dirty="0">
                <a:solidFill>
                  <a:schemeClr val="tx1"/>
                </a:solidFill>
                <a:latin typeface="Times New Roman" pitchFamily="18" charset="0"/>
                <a:cs typeface="Times New Roman" pitchFamily="18" charset="0"/>
              </a:rPr>
              <a:t>conditions. </a:t>
            </a:r>
            <a:r>
              <a:rPr sz="2000" b="0" spc="-5" dirty="0">
                <a:solidFill>
                  <a:schemeClr val="tx1"/>
                </a:solidFill>
                <a:latin typeface="Times New Roman" pitchFamily="18" charset="0"/>
                <a:cs typeface="Times New Roman" pitchFamily="18" charset="0"/>
              </a:rPr>
              <a:t>With </a:t>
            </a:r>
            <a:r>
              <a:rPr sz="2000" spc="-5" dirty="0">
                <a:solidFill>
                  <a:schemeClr val="tx1"/>
                </a:solidFill>
                <a:latin typeface="Times New Roman" pitchFamily="18" charset="0"/>
                <a:cs typeface="Times New Roman" pitchFamily="18" charset="0"/>
              </a:rPr>
              <a:t>double </a:t>
            </a:r>
            <a:r>
              <a:rPr sz="2000" dirty="0">
                <a:solidFill>
                  <a:schemeClr val="tx1"/>
                </a:solidFill>
                <a:latin typeface="Times New Roman" pitchFamily="18" charset="0"/>
                <a:cs typeface="Times New Roman" pitchFamily="18" charset="0"/>
              </a:rPr>
              <a:t>beds</a:t>
            </a:r>
            <a:r>
              <a:rPr sz="2000" b="0" dirty="0">
                <a:solidFill>
                  <a:schemeClr val="tx1"/>
                </a:solidFill>
                <a:latin typeface="Times New Roman" pitchFamily="18" charset="0"/>
                <a:cs typeface="Times New Roman" pitchFamily="18" charset="0"/>
              </a:rPr>
              <a:t>, most </a:t>
            </a:r>
            <a:r>
              <a:rPr sz="2000" b="0" spc="-5" dirty="0">
                <a:solidFill>
                  <a:schemeClr val="tx1"/>
                </a:solidFill>
                <a:latin typeface="Times New Roman" pitchFamily="18" charset="0"/>
                <a:cs typeface="Times New Roman" pitchFamily="18" charset="0"/>
              </a:rPr>
              <a:t>of the salts accumulate in the centre of  the </a:t>
            </a:r>
            <a:r>
              <a:rPr sz="2000" b="0" spc="-10" dirty="0">
                <a:solidFill>
                  <a:schemeClr val="tx1"/>
                </a:solidFill>
                <a:latin typeface="Times New Roman" pitchFamily="18" charset="0"/>
                <a:cs typeface="Times New Roman" pitchFamily="18" charset="0"/>
              </a:rPr>
              <a:t>bed </a:t>
            </a:r>
            <a:r>
              <a:rPr sz="2000" spc="-10" dirty="0">
                <a:solidFill>
                  <a:schemeClr val="tx1"/>
                </a:solidFill>
                <a:latin typeface="Times New Roman" pitchFamily="18" charset="0"/>
                <a:cs typeface="Times New Roman" pitchFamily="18" charset="0"/>
              </a:rPr>
              <a:t>leaving </a:t>
            </a:r>
            <a:r>
              <a:rPr sz="2000" dirty="0">
                <a:solidFill>
                  <a:schemeClr val="tx1"/>
                </a:solidFill>
                <a:latin typeface="Times New Roman" pitchFamily="18" charset="0"/>
                <a:cs typeface="Times New Roman" pitchFamily="18" charset="0"/>
              </a:rPr>
              <a:t>the </a:t>
            </a:r>
            <a:r>
              <a:rPr sz="2000" spc="-5" dirty="0">
                <a:solidFill>
                  <a:schemeClr val="tx1"/>
                </a:solidFill>
                <a:latin typeface="Times New Roman" pitchFamily="18" charset="0"/>
                <a:cs typeface="Times New Roman" pitchFamily="18" charset="0"/>
              </a:rPr>
              <a:t>edges </a:t>
            </a:r>
            <a:r>
              <a:rPr sz="2000" spc="-10" dirty="0">
                <a:solidFill>
                  <a:schemeClr val="tx1"/>
                </a:solidFill>
                <a:latin typeface="Times New Roman" pitchFamily="18" charset="0"/>
                <a:cs typeface="Times New Roman" pitchFamily="18" charset="0"/>
              </a:rPr>
              <a:t>relatively </a:t>
            </a:r>
            <a:r>
              <a:rPr sz="2000" spc="-5" dirty="0">
                <a:solidFill>
                  <a:schemeClr val="tx1"/>
                </a:solidFill>
                <a:latin typeface="Times New Roman" pitchFamily="18" charset="0"/>
                <a:cs typeface="Times New Roman" pitchFamily="18" charset="0"/>
              </a:rPr>
              <a:t>free of</a:t>
            </a:r>
            <a:r>
              <a:rPr sz="2000" spc="15" dirty="0">
                <a:solidFill>
                  <a:schemeClr val="tx1"/>
                </a:solidFill>
                <a:latin typeface="Times New Roman" pitchFamily="18" charset="0"/>
                <a:cs typeface="Times New Roman" pitchFamily="18" charset="0"/>
              </a:rPr>
              <a:t> </a:t>
            </a:r>
            <a:r>
              <a:rPr sz="2000" dirty="0">
                <a:solidFill>
                  <a:schemeClr val="tx1"/>
                </a:solidFill>
                <a:latin typeface="Times New Roman" pitchFamily="18" charset="0"/>
                <a:cs typeface="Times New Roman" pitchFamily="18" charset="0"/>
              </a:rPr>
              <a:t>salts</a:t>
            </a:r>
            <a:r>
              <a:rPr sz="2000" b="0" dirty="0">
                <a:solidFill>
                  <a:schemeClr val="tx1"/>
                </a:solidFill>
                <a:latin typeface="Times New Roman" pitchFamily="18" charset="0"/>
                <a:cs typeface="Times New Roman" pitchFamily="18" charset="0"/>
              </a:rPr>
              <a:t>.</a:t>
            </a:r>
            <a:endParaRPr sz="2000">
              <a:solidFill>
                <a:schemeClr val="tx1"/>
              </a:solidFill>
              <a:latin typeface="Times New Roman" pitchFamily="18" charset="0"/>
              <a:cs typeface="Times New Roman" pitchFamily="18" charset="0"/>
            </a:endParaRPr>
          </a:p>
        </p:txBody>
      </p:sp>
      <p:sp>
        <p:nvSpPr>
          <p:cNvPr id="4" name="object 4"/>
          <p:cNvSpPr txBox="1"/>
          <p:nvPr/>
        </p:nvSpPr>
        <p:spPr>
          <a:xfrm>
            <a:off x="306070" y="5715000"/>
            <a:ext cx="7925434" cy="936154"/>
          </a:xfrm>
          <a:prstGeom prst="rect">
            <a:avLst/>
          </a:prstGeom>
        </p:spPr>
        <p:txBody>
          <a:bodyPr vert="horz" wrap="square" lIns="0" tIns="12700" rIns="0" bIns="0" rtlCol="0">
            <a:spAutoFit/>
          </a:bodyPr>
          <a:lstStyle/>
          <a:p>
            <a:pPr marL="12700" marR="5080" algn="just">
              <a:lnSpc>
                <a:spcPct val="100000"/>
              </a:lnSpc>
              <a:spcBef>
                <a:spcPts val="100"/>
              </a:spcBef>
            </a:pPr>
            <a:r>
              <a:rPr sz="2000" b="1" dirty="0">
                <a:latin typeface="Times New Roman" pitchFamily="18" charset="0"/>
                <a:cs typeface="Times New Roman" pitchFamily="18" charset="0"/>
              </a:rPr>
              <a:t>The </a:t>
            </a:r>
            <a:r>
              <a:rPr sz="2000" b="1" spc="-10" dirty="0">
                <a:latin typeface="Times New Roman" pitchFamily="18" charset="0"/>
                <a:cs typeface="Times New Roman" pitchFamily="18" charset="0"/>
              </a:rPr>
              <a:t>pattern </a:t>
            </a:r>
            <a:r>
              <a:rPr sz="2000" b="1" spc="-5" dirty="0">
                <a:latin typeface="Times New Roman" pitchFamily="18" charset="0"/>
                <a:cs typeface="Times New Roman" pitchFamily="18" charset="0"/>
              </a:rPr>
              <a:t>of salt </a:t>
            </a:r>
            <a:r>
              <a:rPr sz="2000" b="1" dirty="0">
                <a:latin typeface="Times New Roman" pitchFamily="18" charset="0"/>
                <a:cs typeface="Times New Roman" pitchFamily="18" charset="0"/>
              </a:rPr>
              <a:t>built up </a:t>
            </a:r>
            <a:r>
              <a:rPr sz="2000" b="1" spc="-5" dirty="0">
                <a:latin typeface="Times New Roman" pitchFamily="18" charset="0"/>
                <a:cs typeface="Times New Roman" pitchFamily="18" charset="0"/>
              </a:rPr>
              <a:t>depends on bed </a:t>
            </a:r>
            <a:r>
              <a:rPr sz="2000" b="1" spc="-10" dirty="0">
                <a:latin typeface="Times New Roman" pitchFamily="18" charset="0"/>
                <a:cs typeface="Times New Roman" pitchFamily="18" charset="0"/>
              </a:rPr>
              <a:t>shape and </a:t>
            </a:r>
            <a:r>
              <a:rPr sz="2000" b="1" spc="-5" dirty="0">
                <a:latin typeface="Times New Roman" pitchFamily="18" charset="0"/>
                <a:cs typeface="Times New Roman" pitchFamily="18" charset="0"/>
              </a:rPr>
              <a:t>irrigation </a:t>
            </a:r>
            <a:r>
              <a:rPr sz="2000" b="1" spc="10" dirty="0">
                <a:latin typeface="Times New Roman" pitchFamily="18" charset="0"/>
                <a:cs typeface="Times New Roman" pitchFamily="18" charset="0"/>
              </a:rPr>
              <a:t>method</a:t>
            </a:r>
            <a:r>
              <a:rPr sz="2000" spc="10" dirty="0">
                <a:latin typeface="Times New Roman" pitchFamily="18" charset="0"/>
                <a:cs typeface="Times New Roman" pitchFamily="18" charset="0"/>
              </a:rPr>
              <a:t>.  </a:t>
            </a:r>
            <a:r>
              <a:rPr sz="2000" spc="-10" dirty="0">
                <a:latin typeface="Times New Roman" pitchFamily="18" charset="0"/>
                <a:cs typeface="Times New Roman" pitchFamily="18" charset="0"/>
              </a:rPr>
              <a:t>Seeds </a:t>
            </a:r>
            <a:r>
              <a:rPr sz="2000" spc="-5" dirty="0">
                <a:latin typeface="Times New Roman" pitchFamily="18" charset="0"/>
                <a:cs typeface="Times New Roman" pitchFamily="18" charset="0"/>
              </a:rPr>
              <a:t>sprout </a:t>
            </a:r>
            <a:r>
              <a:rPr sz="2000" spc="-10" dirty="0">
                <a:latin typeface="Times New Roman" pitchFamily="18" charset="0"/>
                <a:cs typeface="Times New Roman" pitchFamily="18" charset="0"/>
              </a:rPr>
              <a:t>only </a:t>
            </a:r>
            <a:r>
              <a:rPr sz="2000" spc="-20" dirty="0">
                <a:latin typeface="Times New Roman" pitchFamily="18" charset="0"/>
                <a:cs typeface="Times New Roman" pitchFamily="18" charset="0"/>
              </a:rPr>
              <a:t>when </a:t>
            </a:r>
            <a:r>
              <a:rPr sz="2000" spc="-10" dirty="0">
                <a:latin typeface="Times New Roman" pitchFamily="18" charset="0"/>
                <a:cs typeface="Times New Roman" pitchFamily="18" charset="0"/>
              </a:rPr>
              <a:t>they </a:t>
            </a:r>
            <a:r>
              <a:rPr sz="2000" spc="-5" dirty="0">
                <a:latin typeface="Times New Roman" pitchFamily="18" charset="0"/>
                <a:cs typeface="Times New Roman" pitchFamily="18" charset="0"/>
              </a:rPr>
              <a:t>are </a:t>
            </a:r>
            <a:r>
              <a:rPr sz="2000" spc="-10" dirty="0">
                <a:latin typeface="Times New Roman" pitchFamily="18" charset="0"/>
                <a:cs typeface="Times New Roman" pitchFamily="18" charset="0"/>
              </a:rPr>
              <a:t>placed </a:t>
            </a:r>
            <a:r>
              <a:rPr sz="2000" dirty="0">
                <a:latin typeface="Times New Roman" pitchFamily="18" charset="0"/>
                <a:cs typeface="Times New Roman" pitchFamily="18" charset="0"/>
              </a:rPr>
              <a:t>so </a:t>
            </a:r>
            <a:r>
              <a:rPr sz="2000" spc="-5" dirty="0">
                <a:latin typeface="Times New Roman" pitchFamily="18" charset="0"/>
                <a:cs typeface="Times New Roman" pitchFamily="18" charset="0"/>
              </a:rPr>
              <a:t>as </a:t>
            </a:r>
            <a:r>
              <a:rPr sz="2000" dirty="0">
                <a:latin typeface="Times New Roman" pitchFamily="18" charset="0"/>
                <a:cs typeface="Times New Roman" pitchFamily="18" charset="0"/>
              </a:rPr>
              <a:t>to </a:t>
            </a:r>
            <a:r>
              <a:rPr sz="2000" spc="-5" dirty="0">
                <a:latin typeface="Times New Roman" pitchFamily="18" charset="0"/>
                <a:cs typeface="Times New Roman" pitchFamily="18" charset="0"/>
              </a:rPr>
              <a:t>avoid </a:t>
            </a:r>
            <a:r>
              <a:rPr sz="2000" spc="-10" dirty="0">
                <a:latin typeface="Times New Roman" pitchFamily="18" charset="0"/>
                <a:cs typeface="Times New Roman" pitchFamily="18" charset="0"/>
              </a:rPr>
              <a:t>excessive </a:t>
            </a:r>
            <a:r>
              <a:rPr sz="2000" spc="-5" dirty="0">
                <a:latin typeface="Times New Roman" pitchFamily="18" charset="0"/>
                <a:cs typeface="Times New Roman" pitchFamily="18" charset="0"/>
              </a:rPr>
              <a:t>salt </a:t>
            </a:r>
            <a:r>
              <a:rPr sz="2000" spc="-10" dirty="0">
                <a:latin typeface="Times New Roman" pitchFamily="18" charset="0"/>
                <a:cs typeface="Times New Roman" pitchFamily="18" charset="0"/>
              </a:rPr>
              <a:t>build </a:t>
            </a:r>
            <a:r>
              <a:rPr sz="2000" spc="-5" dirty="0">
                <a:latin typeface="Times New Roman" pitchFamily="18" charset="0"/>
                <a:cs typeface="Times New Roman" pitchFamily="18" charset="0"/>
              </a:rPr>
              <a:t>up  around them </a:t>
            </a:r>
            <a:endParaRPr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782" y="794550"/>
            <a:ext cx="8323704" cy="4687239"/>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458469" y="5788659"/>
            <a:ext cx="8133080" cy="756920"/>
          </a:xfrm>
          <a:prstGeom prst="rect">
            <a:avLst/>
          </a:prstGeom>
        </p:spPr>
        <p:txBody>
          <a:bodyPr vert="horz" wrap="square" lIns="0" tIns="12700" rIns="0" bIns="0" rtlCol="0">
            <a:spAutoFit/>
          </a:bodyPr>
          <a:lstStyle/>
          <a:p>
            <a:pPr marL="12700" marR="5080">
              <a:lnSpc>
                <a:spcPct val="100000"/>
              </a:lnSpc>
              <a:spcBef>
                <a:spcPts val="100"/>
              </a:spcBef>
            </a:pPr>
            <a:r>
              <a:rPr sz="2400" b="1" spc="-5" dirty="0">
                <a:latin typeface="Times New Roman" pitchFamily="18" charset="0"/>
                <a:cs typeface="Times New Roman" pitchFamily="18" charset="0"/>
              </a:rPr>
              <a:t>Pattern of salt build-up as </a:t>
            </a:r>
            <a:r>
              <a:rPr sz="2400" b="1" dirty="0">
                <a:latin typeface="Times New Roman" pitchFamily="18" charset="0"/>
                <a:cs typeface="Times New Roman" pitchFamily="18" charset="0"/>
              </a:rPr>
              <a:t>a </a:t>
            </a:r>
            <a:r>
              <a:rPr sz="2400" b="1" spc="-5" dirty="0">
                <a:latin typeface="Times New Roman" pitchFamily="18" charset="0"/>
                <a:cs typeface="Times New Roman" pitchFamily="18" charset="0"/>
              </a:rPr>
              <a:t>function of seed placement,  </a:t>
            </a:r>
            <a:r>
              <a:rPr sz="2400" b="1" spc="-10" dirty="0">
                <a:latin typeface="Times New Roman" pitchFamily="18" charset="0"/>
                <a:cs typeface="Times New Roman" pitchFamily="18" charset="0"/>
              </a:rPr>
              <a:t>bed shape and </a:t>
            </a:r>
            <a:r>
              <a:rPr sz="2400" b="1" spc="-5" dirty="0">
                <a:latin typeface="Times New Roman" pitchFamily="18" charset="0"/>
                <a:cs typeface="Times New Roman" pitchFamily="18" charset="0"/>
              </a:rPr>
              <a:t>irrigation </a:t>
            </a:r>
            <a:r>
              <a:rPr sz="2400" b="1" dirty="0">
                <a:latin typeface="Times New Roman" pitchFamily="18" charset="0"/>
                <a:cs typeface="Times New Roman" pitchFamily="18" charset="0"/>
              </a:rPr>
              <a:t>water</a:t>
            </a:r>
            <a:r>
              <a:rPr sz="2400" b="1" spc="35" dirty="0">
                <a:latin typeface="Times New Roman" pitchFamily="18" charset="0"/>
                <a:cs typeface="Times New Roman" pitchFamily="18" charset="0"/>
              </a:rPr>
              <a:t> </a:t>
            </a:r>
            <a:r>
              <a:rPr sz="2400" b="1" spc="-10" dirty="0">
                <a:latin typeface="Times New Roman" pitchFamily="18" charset="0"/>
                <a:cs typeface="Times New Roman" pitchFamily="18" charset="0"/>
              </a:rPr>
              <a:t>quality.</a:t>
            </a:r>
            <a:endParaRPr sz="24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534670" y="830997"/>
            <a:ext cx="7771130" cy="5860579"/>
          </a:xfrm>
          <a:prstGeom prst="rect">
            <a:avLst/>
          </a:prstGeom>
        </p:spPr>
        <p:txBody>
          <a:bodyPr vert="horz" wrap="square" lIns="0" tIns="12700" rIns="0" bIns="0" rtlCol="0">
            <a:spAutoFit/>
          </a:bodyPr>
          <a:lstStyle/>
          <a:p>
            <a:pPr marL="88900" marR="237490" algn="just">
              <a:lnSpc>
                <a:spcPct val="100000"/>
              </a:lnSpc>
              <a:spcBef>
                <a:spcPts val="100"/>
              </a:spcBef>
              <a:tabLst>
                <a:tab pos="2435860" algn="l"/>
              </a:tabLst>
            </a:pPr>
            <a:r>
              <a:rPr sz="2000" spc="-5" dirty="0" smtClean="0">
                <a:latin typeface="Times New Roman" pitchFamily="18" charset="0"/>
                <a:cs typeface="Times New Roman" pitchFamily="18" charset="0"/>
              </a:rPr>
              <a:t>In </a:t>
            </a:r>
            <a:r>
              <a:rPr sz="2000" spc="-5" dirty="0">
                <a:latin typeface="Times New Roman" pitchFamily="18" charset="0"/>
                <a:cs typeface="Times New Roman" pitchFamily="18" charset="0"/>
              </a:rPr>
              <a:t>addition </a:t>
            </a:r>
            <a:r>
              <a:rPr sz="2000" dirty="0">
                <a:latin typeface="Times New Roman" pitchFamily="18" charset="0"/>
                <a:cs typeface="Times New Roman" pitchFamily="18" charset="0"/>
              </a:rPr>
              <a:t>to </a:t>
            </a:r>
            <a:r>
              <a:rPr sz="2000" spc="-5" dirty="0">
                <a:latin typeface="Times New Roman" pitchFamily="18" charset="0"/>
                <a:cs typeface="Times New Roman" pitchFamily="18" charset="0"/>
              </a:rPr>
              <a:t>the management practices mentioned  above, the following approaches may help reduce salinity</a:t>
            </a:r>
            <a:r>
              <a:rPr sz="2000" spc="10" dirty="0">
                <a:latin typeface="Times New Roman" pitchFamily="18" charset="0"/>
                <a:cs typeface="Times New Roman" pitchFamily="18" charset="0"/>
              </a:rPr>
              <a:t> </a:t>
            </a:r>
            <a:r>
              <a:rPr sz="2000" spc="-5" dirty="0" smtClean="0">
                <a:latin typeface="Times New Roman" pitchFamily="18" charset="0"/>
                <a:cs typeface="Times New Roman" pitchFamily="18" charset="0"/>
              </a:rPr>
              <a:t>impacts</a:t>
            </a:r>
            <a:endParaRPr sz="2000" dirty="0">
              <a:latin typeface="Times New Roman" pitchFamily="18" charset="0"/>
              <a:cs typeface="Times New Roman" pitchFamily="18" charset="0"/>
            </a:endParaRPr>
          </a:p>
          <a:p>
            <a:pPr algn="just">
              <a:lnSpc>
                <a:spcPct val="100000"/>
              </a:lnSpc>
              <a:spcBef>
                <a:spcPts val="25"/>
              </a:spcBef>
            </a:pPr>
            <a:endParaRPr sz="2000" dirty="0">
              <a:latin typeface="Times New Roman" pitchFamily="18" charset="0"/>
              <a:cs typeface="Times New Roman" pitchFamily="18" charset="0"/>
            </a:endParaRPr>
          </a:p>
          <a:p>
            <a:pPr marL="500380" lvl="1" indent="-487680" algn="just">
              <a:lnSpc>
                <a:spcPct val="100000"/>
              </a:lnSpc>
              <a:buClr>
                <a:srgbClr val="000000"/>
              </a:buClr>
              <a:buAutoNum type="arabicPeriod"/>
              <a:tabLst>
                <a:tab pos="500380" algn="l"/>
              </a:tabLst>
            </a:pPr>
            <a:r>
              <a:rPr sz="2000" b="1" u="heavy" spc="-5" dirty="0">
                <a:solidFill>
                  <a:srgbClr val="0000CC"/>
                </a:solidFill>
                <a:uFill>
                  <a:solidFill>
                    <a:srgbClr val="0000CC"/>
                  </a:solidFill>
                </a:uFill>
                <a:latin typeface="Times New Roman" pitchFamily="18" charset="0"/>
                <a:cs typeface="Times New Roman" pitchFamily="18" charset="0"/>
              </a:rPr>
              <a:t>Mulching:</a:t>
            </a:r>
            <a:endParaRPr sz="2000" dirty="0">
              <a:latin typeface="Times New Roman" pitchFamily="18" charset="0"/>
              <a:cs typeface="Times New Roman" pitchFamily="18" charset="0"/>
            </a:endParaRPr>
          </a:p>
          <a:p>
            <a:pPr marL="355600" marR="12065" indent="-342900" algn="just">
              <a:lnSpc>
                <a:spcPct val="100000"/>
              </a:lnSpc>
              <a:buFont typeface="Arial" pitchFamily="34" charset="0"/>
              <a:buChar char="•"/>
            </a:pPr>
            <a:r>
              <a:rPr sz="2000" spc="-5" dirty="0">
                <a:latin typeface="Times New Roman" pitchFamily="18" charset="0"/>
                <a:cs typeface="Times New Roman" pitchFamily="18" charset="0"/>
              </a:rPr>
              <a:t>Mulching with crop residue, such as </a:t>
            </a:r>
            <a:r>
              <a:rPr sz="2000" spc="10" dirty="0" smtClean="0">
                <a:latin typeface="Times New Roman" pitchFamily="18" charset="0"/>
                <a:cs typeface="Times New Roman" pitchFamily="18" charset="0"/>
              </a:rPr>
              <a:t>straw</a:t>
            </a:r>
            <a:r>
              <a:rPr lang="en-US" sz="2000" spc="10" dirty="0" smtClean="0">
                <a:uFill>
                  <a:solidFill>
                    <a:srgbClr val="0000CC"/>
                  </a:solidFill>
                </a:uFill>
                <a:latin typeface="Times New Roman" pitchFamily="18" charset="0"/>
                <a:cs typeface="Times New Roman" pitchFamily="18" charset="0"/>
              </a:rPr>
              <a:t> </a:t>
            </a:r>
            <a:r>
              <a:rPr sz="2000" spc="-5" dirty="0" smtClean="0">
                <a:uFill>
                  <a:solidFill>
                    <a:srgbClr val="0000CC"/>
                  </a:solidFill>
                </a:uFill>
                <a:latin typeface="Times New Roman" pitchFamily="18" charset="0"/>
                <a:cs typeface="Times New Roman" pitchFamily="18" charset="0"/>
              </a:rPr>
              <a:t>reduces </a:t>
            </a:r>
            <a:r>
              <a:rPr sz="2000" spc="-5" dirty="0">
                <a:uFill>
                  <a:solidFill>
                    <a:srgbClr val="0000CC"/>
                  </a:solidFill>
                </a:uFill>
                <a:latin typeface="Times New Roman" pitchFamily="18" charset="0"/>
                <a:cs typeface="Times New Roman" pitchFamily="18" charset="0"/>
              </a:rPr>
              <a:t>evaporation from the </a:t>
            </a:r>
            <a:r>
              <a:rPr sz="2000" spc="-5" dirty="0">
                <a:latin typeface="Times New Roman" pitchFamily="18" charset="0"/>
                <a:cs typeface="Times New Roman" pitchFamily="18" charset="0"/>
              </a:rPr>
              <a:t> </a:t>
            </a:r>
            <a:r>
              <a:rPr sz="2000" spc="-5" dirty="0">
                <a:uFill>
                  <a:solidFill>
                    <a:srgbClr val="0000CC"/>
                  </a:solidFill>
                </a:uFill>
                <a:latin typeface="Times New Roman" pitchFamily="18" charset="0"/>
                <a:cs typeface="Times New Roman" pitchFamily="18" charset="0"/>
              </a:rPr>
              <a:t>soil surface </a:t>
            </a:r>
            <a:endParaRPr lang="en-US" sz="2000" spc="-5" dirty="0">
              <a:uFill>
                <a:solidFill>
                  <a:srgbClr val="0000CC"/>
                </a:solidFill>
              </a:uFill>
              <a:latin typeface="Times New Roman" pitchFamily="18" charset="0"/>
              <a:cs typeface="Times New Roman" pitchFamily="18" charset="0"/>
            </a:endParaRPr>
          </a:p>
          <a:p>
            <a:pPr marL="355600" marR="12065" indent="-342900" algn="just">
              <a:lnSpc>
                <a:spcPct val="100000"/>
              </a:lnSpc>
              <a:buFont typeface="Arial" pitchFamily="34" charset="0"/>
              <a:buChar char="•"/>
            </a:pPr>
            <a:r>
              <a:rPr lang="en-US" sz="2000" spc="-5" dirty="0" smtClean="0">
                <a:uFill>
                  <a:solidFill>
                    <a:srgbClr val="0000CC"/>
                  </a:solidFill>
                </a:uFill>
                <a:latin typeface="Times New Roman" pitchFamily="18" charset="0"/>
                <a:cs typeface="Times New Roman" pitchFamily="18" charset="0"/>
              </a:rPr>
              <a:t>This</a:t>
            </a:r>
            <a:r>
              <a:rPr sz="2000" spc="-5" dirty="0" smtClean="0">
                <a:uFill>
                  <a:solidFill>
                    <a:srgbClr val="0000CC"/>
                  </a:solidFill>
                </a:uFill>
                <a:latin typeface="Times New Roman" pitchFamily="18" charset="0"/>
                <a:cs typeface="Times New Roman" pitchFamily="18" charset="0"/>
              </a:rPr>
              <a:t> </a:t>
            </a:r>
            <a:r>
              <a:rPr sz="2000" spc="-5" dirty="0">
                <a:uFill>
                  <a:solidFill>
                    <a:srgbClr val="0000CC"/>
                  </a:solidFill>
                </a:uFill>
                <a:latin typeface="Times New Roman" pitchFamily="18" charset="0"/>
                <a:cs typeface="Times New Roman" pitchFamily="18" charset="0"/>
              </a:rPr>
              <a:t>in turn reduces the upward movement of </a:t>
            </a:r>
            <a:r>
              <a:rPr sz="2000" spc="10" dirty="0" smtClean="0">
                <a:uFill>
                  <a:solidFill>
                    <a:srgbClr val="0000CC"/>
                  </a:solidFill>
                </a:uFill>
                <a:latin typeface="Times New Roman" pitchFamily="18" charset="0"/>
                <a:cs typeface="Times New Roman" pitchFamily="18" charset="0"/>
              </a:rPr>
              <a:t>salts</a:t>
            </a:r>
            <a:endParaRPr lang="en-US" sz="2000" spc="10" dirty="0" smtClean="0">
              <a:uFill>
                <a:solidFill>
                  <a:srgbClr val="0000CC"/>
                </a:solidFill>
              </a:uFill>
              <a:latin typeface="Times New Roman" pitchFamily="18" charset="0"/>
              <a:cs typeface="Times New Roman" pitchFamily="18" charset="0"/>
            </a:endParaRPr>
          </a:p>
          <a:p>
            <a:pPr marL="355600" marR="12065" indent="-342900" algn="just">
              <a:lnSpc>
                <a:spcPct val="100000"/>
              </a:lnSpc>
              <a:buFont typeface="Arial" pitchFamily="34" charset="0"/>
              <a:buChar char="•"/>
            </a:pPr>
            <a:r>
              <a:rPr sz="2000" spc="-10" dirty="0" smtClean="0">
                <a:latin typeface="Times New Roman" pitchFamily="18" charset="0"/>
                <a:cs typeface="Times New Roman" pitchFamily="18" charset="0"/>
              </a:rPr>
              <a:t>Reduced  </a:t>
            </a:r>
            <a:r>
              <a:rPr sz="2000" spc="-5" dirty="0">
                <a:latin typeface="Times New Roman" pitchFamily="18" charset="0"/>
                <a:cs typeface="Times New Roman" pitchFamily="18" charset="0"/>
              </a:rPr>
              <a:t>evaporation also reduces the need </a:t>
            </a:r>
            <a:r>
              <a:rPr sz="2000" dirty="0">
                <a:latin typeface="Times New Roman" pitchFamily="18" charset="0"/>
                <a:cs typeface="Times New Roman" pitchFamily="18" charset="0"/>
              </a:rPr>
              <a:t>to </a:t>
            </a:r>
            <a:r>
              <a:rPr sz="2000" spc="-5" dirty="0" smtClean="0">
                <a:latin typeface="Times New Roman" pitchFamily="18" charset="0"/>
                <a:cs typeface="Times New Roman" pitchFamily="18" charset="0"/>
              </a:rPr>
              <a:t>irrigate.</a:t>
            </a:r>
            <a:r>
              <a:rPr lang="en-US" sz="2000" spc="-5" dirty="0" smtClean="0">
                <a:latin typeface="Times New Roman" pitchFamily="18" charset="0"/>
                <a:cs typeface="Times New Roman" pitchFamily="18" charset="0"/>
              </a:rPr>
              <a:t> </a:t>
            </a:r>
            <a:r>
              <a:rPr sz="2000" spc="-5" dirty="0" smtClean="0">
                <a:latin typeface="Times New Roman" pitchFamily="18" charset="0"/>
                <a:cs typeface="Times New Roman" pitchFamily="18" charset="0"/>
              </a:rPr>
              <a:t>Consequently </a:t>
            </a:r>
            <a:r>
              <a:rPr sz="2000" spc="-5" dirty="0">
                <a:latin typeface="Times New Roman" pitchFamily="18" charset="0"/>
                <a:cs typeface="Times New Roman" pitchFamily="18" charset="0"/>
              </a:rPr>
              <a:t>fewer salts  </a:t>
            </a:r>
            <a:r>
              <a:rPr sz="2000" spc="-5" dirty="0" smtClean="0">
                <a:latin typeface="Times New Roman" pitchFamily="18" charset="0"/>
                <a:cs typeface="Times New Roman" pitchFamily="18" charset="0"/>
              </a:rPr>
              <a:t>accumulate</a:t>
            </a:r>
            <a:endParaRPr sz="2000" dirty="0">
              <a:latin typeface="Times New Roman" pitchFamily="18" charset="0"/>
              <a:cs typeface="Times New Roman" pitchFamily="18" charset="0"/>
            </a:endParaRPr>
          </a:p>
          <a:p>
            <a:pPr algn="just">
              <a:lnSpc>
                <a:spcPct val="100000"/>
              </a:lnSpc>
              <a:spcBef>
                <a:spcPts val="5"/>
              </a:spcBef>
            </a:pPr>
            <a:endParaRPr sz="2000" dirty="0">
              <a:latin typeface="Times New Roman" pitchFamily="18" charset="0"/>
              <a:cs typeface="Times New Roman" pitchFamily="18" charset="0"/>
            </a:endParaRPr>
          </a:p>
          <a:p>
            <a:pPr marL="500380" lvl="1" indent="-487680" algn="just">
              <a:lnSpc>
                <a:spcPct val="100000"/>
              </a:lnSpc>
              <a:buClr>
                <a:srgbClr val="000000"/>
              </a:buClr>
              <a:buAutoNum type="arabicPeriod" startAt="2"/>
              <a:tabLst>
                <a:tab pos="500380" algn="l"/>
              </a:tabLst>
            </a:pPr>
            <a:r>
              <a:rPr sz="2000" b="1" u="heavy" spc="-5" dirty="0">
                <a:solidFill>
                  <a:srgbClr val="0000CC"/>
                </a:solidFill>
                <a:uFill>
                  <a:solidFill>
                    <a:srgbClr val="0000CC"/>
                  </a:solidFill>
                </a:uFill>
                <a:latin typeface="Times New Roman" pitchFamily="18" charset="0"/>
                <a:cs typeface="Times New Roman" pitchFamily="18" charset="0"/>
              </a:rPr>
              <a:t>Deep</a:t>
            </a:r>
            <a:r>
              <a:rPr sz="2000" b="1" u="heavy" spc="-10" dirty="0">
                <a:solidFill>
                  <a:srgbClr val="0000CC"/>
                </a:solidFill>
                <a:uFill>
                  <a:solidFill>
                    <a:srgbClr val="0000CC"/>
                  </a:solidFill>
                </a:uFill>
                <a:latin typeface="Times New Roman" pitchFamily="18" charset="0"/>
                <a:cs typeface="Times New Roman" pitchFamily="18" charset="0"/>
              </a:rPr>
              <a:t> </a:t>
            </a:r>
            <a:r>
              <a:rPr sz="2000" b="1" u="heavy" spc="-5" dirty="0">
                <a:solidFill>
                  <a:srgbClr val="0000CC"/>
                </a:solidFill>
                <a:uFill>
                  <a:solidFill>
                    <a:srgbClr val="0000CC"/>
                  </a:solidFill>
                </a:uFill>
                <a:latin typeface="Times New Roman" pitchFamily="18" charset="0"/>
                <a:cs typeface="Times New Roman" pitchFamily="18" charset="0"/>
              </a:rPr>
              <a:t>Tillage:</a:t>
            </a:r>
            <a:endParaRPr sz="2000" dirty="0">
              <a:latin typeface="Times New Roman" pitchFamily="18" charset="0"/>
              <a:cs typeface="Times New Roman" pitchFamily="18" charset="0"/>
            </a:endParaRPr>
          </a:p>
          <a:p>
            <a:pPr marL="355600" marR="5080" indent="-342900" algn="just">
              <a:lnSpc>
                <a:spcPct val="100000"/>
              </a:lnSpc>
              <a:buFont typeface="Arial" pitchFamily="34" charset="0"/>
              <a:buChar char="•"/>
              <a:tabLst>
                <a:tab pos="1177290" algn="l"/>
              </a:tabLst>
            </a:pPr>
            <a:r>
              <a:rPr sz="2000" spc="-5" dirty="0">
                <a:latin typeface="Times New Roman" pitchFamily="18" charset="0"/>
                <a:cs typeface="Times New Roman" pitchFamily="18" charset="0"/>
              </a:rPr>
              <a:t>Accumulation of salts closer </a:t>
            </a:r>
            <a:r>
              <a:rPr sz="2000" dirty="0">
                <a:latin typeface="Times New Roman" pitchFamily="18" charset="0"/>
                <a:cs typeface="Times New Roman" pitchFamily="18" charset="0"/>
              </a:rPr>
              <a:t>to </a:t>
            </a:r>
            <a:r>
              <a:rPr sz="2000" spc="-5" dirty="0">
                <a:latin typeface="Times New Roman" pitchFamily="18" charset="0"/>
                <a:cs typeface="Times New Roman" pitchFamily="18" charset="0"/>
              </a:rPr>
              <a:t>the surface </a:t>
            </a:r>
            <a:r>
              <a:rPr sz="2000" dirty="0">
                <a:latin typeface="Times New Roman" pitchFamily="18" charset="0"/>
                <a:cs typeface="Times New Roman" pitchFamily="18" charset="0"/>
              </a:rPr>
              <a:t>is a </a:t>
            </a:r>
            <a:r>
              <a:rPr sz="2000" spc="-5" dirty="0">
                <a:latin typeface="Times New Roman" pitchFamily="18" charset="0"/>
                <a:cs typeface="Times New Roman" pitchFamily="18" charset="0"/>
              </a:rPr>
              <a:t>typical feature of saline  </a:t>
            </a:r>
            <a:r>
              <a:rPr sz="2000" spc="-5" dirty="0" smtClean="0">
                <a:latin typeface="Times New Roman" pitchFamily="18" charset="0"/>
                <a:cs typeface="Times New Roman" pitchFamily="18" charset="0"/>
              </a:rPr>
              <a:t>soils</a:t>
            </a:r>
            <a:endParaRPr lang="en-US" sz="2000" spc="-5" dirty="0" smtClean="0">
              <a:latin typeface="Times New Roman" pitchFamily="18" charset="0"/>
              <a:cs typeface="Times New Roman" pitchFamily="18" charset="0"/>
            </a:endParaRPr>
          </a:p>
          <a:p>
            <a:pPr marL="355600" marR="5080" indent="-342900" algn="just">
              <a:lnSpc>
                <a:spcPct val="100000"/>
              </a:lnSpc>
              <a:buFont typeface="Arial" pitchFamily="34" charset="0"/>
              <a:buChar char="•"/>
              <a:tabLst>
                <a:tab pos="1177290" algn="l"/>
              </a:tabLst>
            </a:pPr>
            <a:r>
              <a:rPr sz="2000" spc="-5" dirty="0" smtClean="0">
                <a:latin typeface="Times New Roman" pitchFamily="18" charset="0"/>
                <a:cs typeface="Times New Roman" pitchFamily="18" charset="0"/>
              </a:rPr>
              <a:t> </a:t>
            </a:r>
            <a:r>
              <a:rPr sz="2000" spc="-5" dirty="0">
                <a:latin typeface="Times New Roman" pitchFamily="18" charset="0"/>
                <a:cs typeface="Times New Roman" pitchFamily="18" charset="0"/>
              </a:rPr>
              <a:t>Deep tillage would </a:t>
            </a:r>
            <a:r>
              <a:rPr sz="2000" dirty="0">
                <a:uFill>
                  <a:solidFill>
                    <a:srgbClr val="0000CC"/>
                  </a:solidFill>
                </a:uFill>
                <a:latin typeface="Times New Roman" pitchFamily="18" charset="0"/>
                <a:cs typeface="Times New Roman" pitchFamily="18" charset="0"/>
              </a:rPr>
              <a:t>mix </a:t>
            </a:r>
            <a:r>
              <a:rPr sz="2000" spc="-5" dirty="0">
                <a:uFill>
                  <a:solidFill>
                    <a:srgbClr val="0000CC"/>
                  </a:solidFill>
                </a:uFill>
                <a:latin typeface="Times New Roman" pitchFamily="18" charset="0"/>
                <a:cs typeface="Times New Roman" pitchFamily="18" charset="0"/>
              </a:rPr>
              <a:t>the salts present in the surface zone into </a:t>
            </a:r>
            <a:r>
              <a:rPr sz="2000" dirty="0">
                <a:uFill>
                  <a:solidFill>
                    <a:srgbClr val="0000CC"/>
                  </a:solidFill>
                </a:uFill>
                <a:latin typeface="Times New Roman" pitchFamily="18" charset="0"/>
                <a:cs typeface="Times New Roman" pitchFamily="18" charset="0"/>
              </a:rPr>
              <a:t>a </a:t>
            </a:r>
            <a:r>
              <a:rPr sz="2000" dirty="0">
                <a:latin typeface="Times New Roman" pitchFamily="18" charset="0"/>
                <a:cs typeface="Times New Roman" pitchFamily="18" charset="0"/>
              </a:rPr>
              <a:t> </a:t>
            </a:r>
            <a:r>
              <a:rPr sz="2000" spc="-5" dirty="0">
                <a:uFill>
                  <a:solidFill>
                    <a:srgbClr val="0000CC"/>
                  </a:solidFill>
                </a:uFill>
                <a:latin typeface="Times New Roman" pitchFamily="18" charset="0"/>
                <a:cs typeface="Times New Roman" pitchFamily="18" charset="0"/>
              </a:rPr>
              <a:t>much larger volume of soil</a:t>
            </a:r>
            <a:r>
              <a:rPr sz="2000" spc="-5" dirty="0">
                <a:latin typeface="Times New Roman" pitchFamily="18" charset="0"/>
                <a:cs typeface="Times New Roman" pitchFamily="18" charset="0"/>
              </a:rPr>
              <a:t> and hence reduce its concentration and </a:t>
            </a:r>
            <a:r>
              <a:rPr sz="2000" spc="-5" dirty="0" smtClean="0">
                <a:latin typeface="Times New Roman" pitchFamily="18" charset="0"/>
                <a:cs typeface="Times New Roman" pitchFamily="18" charset="0"/>
              </a:rPr>
              <a:t>impact</a:t>
            </a:r>
            <a:endParaRPr lang="en-US" sz="2000" spc="-5" dirty="0" smtClean="0">
              <a:latin typeface="Times New Roman" pitchFamily="18" charset="0"/>
              <a:cs typeface="Times New Roman" pitchFamily="18" charset="0"/>
            </a:endParaRPr>
          </a:p>
          <a:p>
            <a:pPr marL="355600" marR="5080" indent="-342900" algn="just">
              <a:lnSpc>
                <a:spcPct val="100000"/>
              </a:lnSpc>
              <a:buFont typeface="Arial" pitchFamily="34" charset="0"/>
              <a:buChar char="•"/>
              <a:tabLst>
                <a:tab pos="1177290" algn="l"/>
              </a:tabLst>
            </a:pPr>
            <a:r>
              <a:rPr sz="2000" spc="-5" dirty="0" smtClean="0">
                <a:latin typeface="Times New Roman" pitchFamily="18" charset="0"/>
                <a:cs typeface="Times New Roman" pitchFamily="18" charset="0"/>
              </a:rPr>
              <a:t>Many </a:t>
            </a:r>
            <a:r>
              <a:rPr sz="2000" spc="-5" dirty="0">
                <a:latin typeface="Times New Roman" pitchFamily="18" charset="0"/>
                <a:cs typeface="Times New Roman" pitchFamily="18" charset="0"/>
              </a:rPr>
              <a:t>soils have </a:t>
            </a:r>
            <a:r>
              <a:rPr sz="2000" spc="-5" dirty="0">
                <a:uFill>
                  <a:solidFill>
                    <a:srgbClr val="0000CC"/>
                  </a:solidFill>
                </a:uFill>
                <a:latin typeface="Times New Roman" pitchFamily="18" charset="0"/>
                <a:cs typeface="Times New Roman" pitchFamily="18" charset="0"/>
              </a:rPr>
              <a:t>an impervious hard pan which hinders in the salt leaching </a:t>
            </a:r>
            <a:r>
              <a:rPr sz="2000" spc="-5" dirty="0">
                <a:latin typeface="Times New Roman" pitchFamily="18" charset="0"/>
                <a:cs typeface="Times New Roman" pitchFamily="18" charset="0"/>
              </a:rPr>
              <a:t> </a:t>
            </a:r>
            <a:r>
              <a:rPr sz="2000" spc="-5" dirty="0" smtClean="0">
                <a:latin typeface="Times New Roman" pitchFamily="18" charset="0"/>
                <a:cs typeface="Times New Roman" pitchFamily="18" charset="0"/>
              </a:rPr>
              <a:t>process.</a:t>
            </a:r>
            <a:r>
              <a:rPr lang="en-US" sz="2000" spc="-5" dirty="0" smtClean="0">
                <a:latin typeface="Times New Roman" pitchFamily="18" charset="0"/>
                <a:cs typeface="Times New Roman" pitchFamily="18" charset="0"/>
              </a:rPr>
              <a:t> </a:t>
            </a:r>
          </a:p>
          <a:p>
            <a:pPr marL="355600" marR="5080" indent="-342900" algn="just">
              <a:lnSpc>
                <a:spcPct val="100000"/>
              </a:lnSpc>
              <a:buFont typeface="Arial" pitchFamily="34" charset="0"/>
              <a:buChar char="•"/>
              <a:tabLst>
                <a:tab pos="1177290" algn="l"/>
              </a:tabLst>
            </a:pPr>
            <a:r>
              <a:rPr sz="2000" spc="-5" dirty="0" smtClean="0">
                <a:latin typeface="Times New Roman" pitchFamily="18" charset="0"/>
                <a:cs typeface="Times New Roman" pitchFamily="18" charset="0"/>
              </a:rPr>
              <a:t>Under </a:t>
            </a:r>
            <a:r>
              <a:rPr sz="2000" spc="-5" dirty="0">
                <a:latin typeface="Times New Roman" pitchFamily="18" charset="0"/>
                <a:cs typeface="Times New Roman" pitchFamily="18" charset="0"/>
              </a:rPr>
              <a:t>such circumstances </a:t>
            </a:r>
            <a:r>
              <a:rPr sz="2000" spc="-5" dirty="0">
                <a:uFill>
                  <a:solidFill>
                    <a:srgbClr val="0000CC"/>
                  </a:solidFill>
                </a:uFill>
                <a:latin typeface="Times New Roman" pitchFamily="18" charset="0"/>
                <a:cs typeface="Times New Roman" pitchFamily="18" charset="0"/>
              </a:rPr>
              <a:t>“chiseling”</a:t>
            </a:r>
            <a:r>
              <a:rPr sz="2000" spc="-5" dirty="0">
                <a:latin typeface="Times New Roman" pitchFamily="18" charset="0"/>
                <a:cs typeface="Times New Roman" pitchFamily="18" charset="0"/>
              </a:rPr>
              <a:t> would improve water  infiltration and hence downward movement of</a:t>
            </a:r>
            <a:r>
              <a:rPr sz="2000" spc="10" dirty="0">
                <a:latin typeface="Times New Roman" pitchFamily="18" charset="0"/>
                <a:cs typeface="Times New Roman" pitchFamily="18" charset="0"/>
              </a:rPr>
              <a:t> </a:t>
            </a:r>
            <a:r>
              <a:rPr sz="2000" spc="-5" dirty="0">
                <a:latin typeface="Times New Roman" pitchFamily="18" charset="0"/>
                <a:cs typeface="Times New Roman" pitchFamily="18" charset="0"/>
              </a:rPr>
              <a:t>salts.</a:t>
            </a:r>
            <a:endParaRPr sz="2000" dirty="0">
              <a:latin typeface="Times New Roman" pitchFamily="18" charset="0"/>
              <a:cs typeface="Times New Roman" pitchFamily="18" charset="0"/>
            </a:endParaRPr>
          </a:p>
        </p:txBody>
      </p:sp>
      <p:sp>
        <p:nvSpPr>
          <p:cNvPr id="5" name="TextBox 4"/>
          <p:cNvSpPr txBox="1"/>
          <p:nvPr/>
        </p:nvSpPr>
        <p:spPr>
          <a:xfrm>
            <a:off x="153670" y="0"/>
            <a:ext cx="8304530" cy="830997"/>
          </a:xfrm>
          <a:prstGeom prst="rect">
            <a:avLst/>
          </a:prstGeom>
          <a:noFill/>
        </p:spPr>
        <p:txBody>
          <a:bodyPr wrap="square" rtlCol="0">
            <a:spAutoFit/>
          </a:bodyPr>
          <a:lstStyle/>
          <a:p>
            <a:pPr algn="ctr"/>
            <a:r>
              <a:rPr lang="en-US" sz="2400" b="1" u="sng" spc="-5" dirty="0" smtClean="0">
                <a:latin typeface="Times New Roman" pitchFamily="18" charset="0"/>
                <a:cs typeface="Times New Roman" pitchFamily="18" charset="0"/>
              </a:rPr>
              <a:t>General management practices </a:t>
            </a:r>
            <a:r>
              <a:rPr lang="en-US" sz="2400" b="1" u="sng" dirty="0" smtClean="0">
                <a:latin typeface="Times New Roman" pitchFamily="18" charset="0"/>
                <a:cs typeface="Times New Roman" pitchFamily="18" charset="0"/>
              </a:rPr>
              <a:t>to </a:t>
            </a:r>
            <a:r>
              <a:rPr lang="en-US" sz="2400" b="1" u="sng" spc="-5" dirty="0" smtClean="0">
                <a:latin typeface="Times New Roman" pitchFamily="18" charset="0"/>
                <a:cs typeface="Times New Roman" pitchFamily="18" charset="0"/>
              </a:rPr>
              <a:t>reduce the impact of soil salinity on  crop</a:t>
            </a:r>
            <a:r>
              <a:rPr lang="en-US" sz="2400" b="1" u="sng" spc="5" dirty="0" smtClean="0">
                <a:latin typeface="Times New Roman" pitchFamily="18" charset="0"/>
                <a:cs typeface="Times New Roman" pitchFamily="18" charset="0"/>
              </a:rPr>
              <a:t> </a:t>
            </a:r>
            <a:r>
              <a:rPr lang="en-US" sz="2400" b="1" u="sng" spc="-5" dirty="0" smtClean="0">
                <a:latin typeface="Times New Roman" pitchFamily="18" charset="0"/>
                <a:cs typeface="Times New Roman" pitchFamily="18" charset="0"/>
              </a:rPr>
              <a:t>performance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70676" y="609600"/>
            <a:ext cx="6477000" cy="584775"/>
          </a:xfrm>
          <a:prstGeom prst="rect">
            <a:avLst/>
          </a:prstGeom>
          <a:noFill/>
        </p:spPr>
        <p:txBody>
          <a:bodyPr wrap="square" rtlCol="0">
            <a:spAutoFit/>
          </a:bodyPr>
          <a:lstStyle/>
          <a:p>
            <a:pPr algn="ctr"/>
            <a:r>
              <a:rPr lang="en-US" sz="3200" b="1" spc="-5" dirty="0" smtClean="0">
                <a:latin typeface="Times New Roman" pitchFamily="18" charset="0"/>
                <a:cs typeface="Times New Roman" pitchFamily="18" charset="0"/>
              </a:rPr>
              <a:t>Incorporation of Organic matter</a:t>
            </a:r>
            <a:endParaRPr lang="en-US" sz="3200" b="1" dirty="0">
              <a:latin typeface="Times New Roman" pitchFamily="18" charset="0"/>
              <a:cs typeface="Times New Roman" pitchFamily="18" charset="0"/>
            </a:endParaRPr>
          </a:p>
        </p:txBody>
      </p:sp>
      <p:sp>
        <p:nvSpPr>
          <p:cNvPr id="16" name="TextBox 15"/>
          <p:cNvSpPr txBox="1"/>
          <p:nvPr/>
        </p:nvSpPr>
        <p:spPr>
          <a:xfrm>
            <a:off x="838200" y="1447800"/>
            <a:ext cx="7543800" cy="3970318"/>
          </a:xfrm>
          <a:prstGeom prst="rect">
            <a:avLst/>
          </a:prstGeom>
          <a:noFill/>
        </p:spPr>
        <p:txBody>
          <a:bodyPr wrap="square" rtlCol="0">
            <a:spAutoFit/>
          </a:bodyPr>
          <a:lstStyle/>
          <a:p>
            <a:pPr marL="355600" indent="-342900" algn="just">
              <a:lnSpc>
                <a:spcPct val="100000"/>
              </a:lnSpc>
              <a:spcBef>
                <a:spcPts val="100"/>
              </a:spcBef>
              <a:buFont typeface="Wingdings" pitchFamily="2" charset="2"/>
              <a:buChar char="q"/>
            </a:pPr>
            <a:endParaRPr lang="en-US" sz="2800" dirty="0" smtClean="0">
              <a:latin typeface="Times New Roman" pitchFamily="18" charset="0"/>
              <a:cs typeface="Times New Roman" pitchFamily="18" charset="0"/>
            </a:endParaRPr>
          </a:p>
          <a:p>
            <a:pPr marL="298450" marR="5080" indent="-285750" algn="just">
              <a:lnSpc>
                <a:spcPct val="100000"/>
              </a:lnSpc>
              <a:buFont typeface="Arial" pitchFamily="34" charset="0"/>
              <a:buChar char="•"/>
              <a:tabLst>
                <a:tab pos="4218305" algn="l"/>
              </a:tabLst>
            </a:pPr>
            <a:r>
              <a:rPr lang="en-US" sz="2800" spc="-5" dirty="0" smtClean="0">
                <a:solidFill>
                  <a:srgbClr val="000000"/>
                </a:solidFill>
                <a:latin typeface="Times New Roman" pitchFamily="18" charset="0"/>
                <a:cs typeface="Times New Roman" pitchFamily="18" charset="0"/>
              </a:rPr>
              <a:t>Incorporating crop residues </a:t>
            </a:r>
            <a:r>
              <a:rPr lang="en-US" sz="2800" spc="-10" dirty="0" smtClean="0">
                <a:solidFill>
                  <a:srgbClr val="000000"/>
                </a:solidFill>
                <a:latin typeface="Times New Roman" pitchFamily="18" charset="0"/>
                <a:cs typeface="Times New Roman" pitchFamily="18" charset="0"/>
              </a:rPr>
              <a:t>or </a:t>
            </a:r>
            <a:r>
              <a:rPr lang="en-US" sz="2800" spc="-5" dirty="0" smtClean="0">
                <a:solidFill>
                  <a:srgbClr val="000000"/>
                </a:solidFill>
                <a:latin typeface="Times New Roman" pitchFamily="18" charset="0"/>
                <a:cs typeface="Times New Roman" pitchFamily="18" charset="0"/>
              </a:rPr>
              <a:t>green-manure crops  improves </a:t>
            </a:r>
            <a:r>
              <a:rPr lang="en-US" sz="2800" spc="-5" dirty="0" smtClean="0">
                <a:uFill>
                  <a:solidFill>
                    <a:srgbClr val="0000CC"/>
                  </a:solidFill>
                </a:uFill>
                <a:latin typeface="Times New Roman" pitchFamily="18" charset="0"/>
                <a:cs typeface="Times New Roman" pitchFamily="18" charset="0"/>
              </a:rPr>
              <a:t>soil </a:t>
            </a:r>
            <a:r>
              <a:rPr lang="en-US" sz="2800" spc="-5" dirty="0" err="1" smtClean="0">
                <a:uFill>
                  <a:solidFill>
                    <a:srgbClr val="0000CC"/>
                  </a:solidFill>
                </a:uFill>
                <a:latin typeface="Times New Roman" pitchFamily="18" charset="0"/>
                <a:cs typeface="Times New Roman" pitchFamily="18" charset="0"/>
              </a:rPr>
              <a:t>tilth</a:t>
            </a:r>
            <a:r>
              <a:rPr lang="en-US" sz="2800" spc="-5" dirty="0" smtClean="0">
                <a:uFill>
                  <a:solidFill>
                    <a:srgbClr val="0000CC"/>
                  </a:solidFill>
                </a:uFill>
                <a:latin typeface="Times New Roman" pitchFamily="18" charset="0"/>
                <a:cs typeface="Times New Roman" pitchFamily="18" charset="0"/>
              </a:rPr>
              <a:t>, structure, and improves water infiltration</a:t>
            </a:r>
          </a:p>
          <a:p>
            <a:pPr marL="298450" marR="5080" indent="-285750" algn="just">
              <a:lnSpc>
                <a:spcPct val="100000"/>
              </a:lnSpc>
              <a:buFont typeface="Arial" pitchFamily="34" charset="0"/>
              <a:buChar char="•"/>
              <a:tabLst>
                <a:tab pos="4218305" algn="l"/>
              </a:tabLst>
            </a:pPr>
            <a:r>
              <a:rPr lang="en-US" sz="2800" spc="-5" dirty="0" smtClean="0">
                <a:solidFill>
                  <a:srgbClr val="000000"/>
                </a:solidFill>
                <a:latin typeface="Times New Roman" pitchFamily="18" charset="0"/>
                <a:cs typeface="Times New Roman" pitchFamily="18" charset="0"/>
              </a:rPr>
              <a:t>Provides safeguard against adverse effects</a:t>
            </a:r>
            <a:r>
              <a:rPr lang="en-US" sz="2800" spc="40" dirty="0" smtClean="0">
                <a:solidFill>
                  <a:srgbClr val="000000"/>
                </a:solidFill>
                <a:latin typeface="Times New Roman" pitchFamily="18" charset="0"/>
                <a:cs typeface="Times New Roman" pitchFamily="18" charset="0"/>
              </a:rPr>
              <a:t> </a:t>
            </a:r>
            <a:r>
              <a:rPr lang="en-US" sz="2800" spc="-5" dirty="0" smtClean="0">
                <a:solidFill>
                  <a:srgbClr val="000000"/>
                </a:solidFill>
                <a:latin typeface="Times New Roman" pitchFamily="18" charset="0"/>
                <a:cs typeface="Times New Roman" pitchFamily="18" charset="0"/>
              </a:rPr>
              <a:t>of</a:t>
            </a:r>
            <a:r>
              <a:rPr lang="en-US" sz="2800" spc="20" dirty="0" smtClean="0">
                <a:solidFill>
                  <a:srgbClr val="000000"/>
                </a:solidFill>
                <a:latin typeface="Times New Roman" pitchFamily="18" charset="0"/>
                <a:cs typeface="Times New Roman" pitchFamily="18" charset="0"/>
              </a:rPr>
              <a:t> </a:t>
            </a:r>
            <a:r>
              <a:rPr lang="en-US" sz="2800" spc="-5" dirty="0" smtClean="0">
                <a:solidFill>
                  <a:srgbClr val="000000"/>
                </a:solidFill>
                <a:latin typeface="Times New Roman" pitchFamily="18" charset="0"/>
                <a:cs typeface="Times New Roman" pitchFamily="18" charset="0"/>
              </a:rPr>
              <a:t>salinity</a:t>
            </a:r>
            <a:endParaRPr lang="en-US" sz="2800" spc="-5" dirty="0" smtClean="0">
              <a:solidFill>
                <a:srgbClr val="000000"/>
              </a:solidFill>
              <a:latin typeface="Times New Roman" pitchFamily="18" charset="0"/>
              <a:cs typeface="Times New Roman" pitchFamily="18" charset="0"/>
            </a:endParaRPr>
          </a:p>
          <a:p>
            <a:pPr marL="298450" marR="5080" indent="-285750" algn="just">
              <a:lnSpc>
                <a:spcPct val="100000"/>
              </a:lnSpc>
              <a:buFont typeface="Arial" pitchFamily="34" charset="0"/>
              <a:buChar char="•"/>
              <a:tabLst>
                <a:tab pos="4218305" algn="l"/>
              </a:tabLst>
            </a:pPr>
            <a:r>
              <a:rPr lang="en-US" sz="2800" spc="-5" dirty="0" smtClean="0">
                <a:solidFill>
                  <a:srgbClr val="000000"/>
                </a:solidFill>
                <a:latin typeface="Times New Roman" pitchFamily="18" charset="0"/>
                <a:cs typeface="Times New Roman" pitchFamily="18" charset="0"/>
              </a:rPr>
              <a:t>I</a:t>
            </a:r>
            <a:r>
              <a:rPr lang="en-US" sz="2800" dirty="0" smtClean="0">
                <a:solidFill>
                  <a:srgbClr val="000000"/>
                </a:solidFill>
                <a:latin typeface="Times New Roman" pitchFamily="18" charset="0"/>
                <a:cs typeface="Times New Roman" pitchFamily="18" charset="0"/>
              </a:rPr>
              <a:t>n </a:t>
            </a:r>
            <a:r>
              <a:rPr lang="en-US" sz="2800" spc="-5" dirty="0" smtClean="0">
                <a:solidFill>
                  <a:srgbClr val="000000"/>
                </a:solidFill>
                <a:latin typeface="Times New Roman" pitchFamily="18" charset="0"/>
                <a:cs typeface="Times New Roman" pitchFamily="18" charset="0"/>
              </a:rPr>
              <a:t>order for this </a:t>
            </a:r>
            <a:r>
              <a:rPr lang="en-US" sz="2800" dirty="0" smtClean="0">
                <a:solidFill>
                  <a:srgbClr val="000000"/>
                </a:solidFill>
                <a:latin typeface="Times New Roman" pitchFamily="18" charset="0"/>
                <a:cs typeface="Times New Roman" pitchFamily="18" charset="0"/>
              </a:rPr>
              <a:t>to </a:t>
            </a:r>
            <a:r>
              <a:rPr lang="en-US" sz="2800" spc="-5" dirty="0" smtClean="0">
                <a:solidFill>
                  <a:srgbClr val="000000"/>
                </a:solidFill>
                <a:latin typeface="Times New Roman" pitchFamily="18" charset="0"/>
                <a:cs typeface="Times New Roman" pitchFamily="18" charset="0"/>
              </a:rPr>
              <a:t>be effective, regular  additions </a:t>
            </a:r>
            <a:r>
              <a:rPr lang="en-US" sz="2800" spc="-10" dirty="0" smtClean="0">
                <a:solidFill>
                  <a:srgbClr val="000000"/>
                </a:solidFill>
                <a:latin typeface="Times New Roman" pitchFamily="18" charset="0"/>
                <a:cs typeface="Times New Roman" pitchFamily="18" charset="0"/>
              </a:rPr>
              <a:t>of </a:t>
            </a:r>
            <a:r>
              <a:rPr lang="en-US" sz="2800" spc="-5" dirty="0" smtClean="0">
                <a:solidFill>
                  <a:srgbClr val="000000"/>
                </a:solidFill>
                <a:latin typeface="Times New Roman" pitchFamily="18" charset="0"/>
                <a:cs typeface="Times New Roman" pitchFamily="18" charset="0"/>
              </a:rPr>
              <a:t>organic matter (crop residue, manure, sludge, compost)</a:t>
            </a:r>
            <a:r>
              <a:rPr lang="en-US" sz="2800" spc="70" dirty="0" smtClean="0">
                <a:solidFill>
                  <a:srgbClr val="000000"/>
                </a:solidFill>
                <a:latin typeface="Times New Roman" pitchFamily="18" charset="0"/>
                <a:cs typeface="Times New Roman" pitchFamily="18" charset="0"/>
              </a:rPr>
              <a:t> </a:t>
            </a:r>
            <a:r>
              <a:rPr lang="en-US" sz="2800" spc="-5" dirty="0" smtClean="0">
                <a:solidFill>
                  <a:srgbClr val="000000"/>
                </a:solidFill>
                <a:latin typeface="Times New Roman" pitchFamily="18" charset="0"/>
                <a:cs typeface="Times New Roman" pitchFamily="18" charset="0"/>
              </a:rPr>
              <a:t>must be made.</a:t>
            </a:r>
            <a:endParaRPr lang="en-US" sz="28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669" y="762000"/>
            <a:ext cx="8304531" cy="443711"/>
          </a:xfrm>
          <a:prstGeom prst="rect">
            <a:avLst/>
          </a:prstGeom>
        </p:spPr>
        <p:txBody>
          <a:bodyPr vert="horz" wrap="square" lIns="0" tIns="12700" rIns="0" bIns="0" rtlCol="0">
            <a:spAutoFit/>
          </a:bodyPr>
          <a:lstStyle/>
          <a:p>
            <a:pPr marL="12700">
              <a:lnSpc>
                <a:spcPct val="100000"/>
              </a:lnSpc>
              <a:spcBef>
                <a:spcPts val="100"/>
              </a:spcBef>
            </a:pPr>
            <a:r>
              <a:rPr sz="2800" spc="-5" dirty="0" smtClean="0">
                <a:solidFill>
                  <a:srgbClr val="000000"/>
                </a:solidFill>
                <a:latin typeface="Times New Roman" pitchFamily="18" charset="0"/>
                <a:cs typeface="Times New Roman" pitchFamily="18" charset="0"/>
              </a:rPr>
              <a:t>Conservati</a:t>
            </a:r>
            <a:r>
              <a:rPr lang="en-US" sz="2800" spc="-5" dirty="0" smtClean="0">
                <a:solidFill>
                  <a:srgbClr val="000000"/>
                </a:solidFill>
                <a:latin typeface="Times New Roman" pitchFamily="18" charset="0"/>
                <a:cs typeface="Times New Roman" pitchFamily="18" charset="0"/>
              </a:rPr>
              <a:t>ve </a:t>
            </a:r>
            <a:r>
              <a:rPr sz="2800" spc="-5" dirty="0" smtClean="0">
                <a:solidFill>
                  <a:srgbClr val="000000"/>
                </a:solidFill>
                <a:latin typeface="Times New Roman" pitchFamily="18" charset="0"/>
                <a:cs typeface="Times New Roman" pitchFamily="18" charset="0"/>
              </a:rPr>
              <a:t>farming </a:t>
            </a:r>
            <a:r>
              <a:rPr sz="2800" spc="-5" dirty="0">
                <a:solidFill>
                  <a:srgbClr val="000000"/>
                </a:solidFill>
                <a:latin typeface="Times New Roman" pitchFamily="18" charset="0"/>
                <a:cs typeface="Times New Roman" pitchFamily="18" charset="0"/>
              </a:rPr>
              <a:t>practices to control soil</a:t>
            </a:r>
            <a:r>
              <a:rPr sz="2800" spc="-70" dirty="0">
                <a:solidFill>
                  <a:srgbClr val="000000"/>
                </a:solidFill>
                <a:latin typeface="Times New Roman" pitchFamily="18" charset="0"/>
                <a:cs typeface="Times New Roman" pitchFamily="18" charset="0"/>
              </a:rPr>
              <a:t> </a:t>
            </a:r>
            <a:r>
              <a:rPr sz="2800" spc="-10" dirty="0">
                <a:solidFill>
                  <a:srgbClr val="000000"/>
                </a:solidFill>
                <a:latin typeface="Times New Roman" pitchFamily="18" charset="0"/>
                <a:cs typeface="Times New Roman" pitchFamily="18" charset="0"/>
              </a:rPr>
              <a:t>salinity</a:t>
            </a:r>
            <a:endParaRPr sz="2800" dirty="0">
              <a:latin typeface="Times New Roman" pitchFamily="18" charset="0"/>
              <a:cs typeface="Times New Roman" pitchFamily="18" charset="0"/>
            </a:endParaRPr>
          </a:p>
        </p:txBody>
      </p:sp>
      <p:sp>
        <p:nvSpPr>
          <p:cNvPr id="3" name="object 3"/>
          <p:cNvSpPr txBox="1"/>
          <p:nvPr/>
        </p:nvSpPr>
        <p:spPr>
          <a:xfrm>
            <a:off x="1524000" y="1600200"/>
            <a:ext cx="5372100" cy="4490973"/>
          </a:xfrm>
          <a:prstGeom prst="rect">
            <a:avLst/>
          </a:prstGeom>
        </p:spPr>
        <p:txBody>
          <a:bodyPr vert="horz" wrap="square" lIns="0" tIns="12700" rIns="0" bIns="0" rtlCol="0">
            <a:spAutoFit/>
          </a:bodyPr>
          <a:lstStyle/>
          <a:p>
            <a:pPr marL="129539" indent="-117475">
              <a:lnSpc>
                <a:spcPct val="100000"/>
              </a:lnSpc>
              <a:spcBef>
                <a:spcPts val="100"/>
              </a:spcBef>
              <a:buSzPct val="96875"/>
              <a:buFont typeface="Arial Narrow"/>
              <a:buChar char="•"/>
              <a:tabLst>
                <a:tab pos="130175" algn="l"/>
              </a:tabLst>
            </a:pPr>
            <a:r>
              <a:rPr sz="3200" b="1" dirty="0">
                <a:solidFill>
                  <a:srgbClr val="0000CC"/>
                </a:solidFill>
                <a:latin typeface="Times New Roman" pitchFamily="18" charset="0"/>
                <a:cs typeface="Times New Roman" pitchFamily="18" charset="0"/>
              </a:rPr>
              <a:t>Reducing summer</a:t>
            </a:r>
            <a:r>
              <a:rPr sz="3200" b="1" spc="-20" dirty="0">
                <a:solidFill>
                  <a:srgbClr val="0000CC"/>
                </a:solidFill>
                <a:latin typeface="Times New Roman" pitchFamily="18" charset="0"/>
                <a:cs typeface="Times New Roman" pitchFamily="18" charset="0"/>
              </a:rPr>
              <a:t> </a:t>
            </a:r>
            <a:r>
              <a:rPr sz="3200" b="1" spc="-5" dirty="0">
                <a:solidFill>
                  <a:srgbClr val="0000CC"/>
                </a:solidFill>
                <a:latin typeface="Times New Roman" pitchFamily="18" charset="0"/>
                <a:cs typeface="Times New Roman" pitchFamily="18" charset="0"/>
              </a:rPr>
              <a:t>fallow</a:t>
            </a:r>
            <a:endParaRPr sz="3200" dirty="0">
              <a:latin typeface="Times New Roman" pitchFamily="18" charset="0"/>
              <a:cs typeface="Times New Roman" pitchFamily="18" charset="0"/>
            </a:endParaRPr>
          </a:p>
          <a:p>
            <a:pPr>
              <a:lnSpc>
                <a:spcPct val="100000"/>
              </a:lnSpc>
              <a:spcBef>
                <a:spcPts val="45"/>
              </a:spcBef>
              <a:buClr>
                <a:srgbClr val="0000CC"/>
              </a:buClr>
              <a:buFont typeface="Arial Narrow"/>
              <a:buChar char="•"/>
            </a:pPr>
            <a:endParaRPr sz="3300" dirty="0">
              <a:latin typeface="Times New Roman" pitchFamily="18" charset="0"/>
              <a:cs typeface="Times New Roman" pitchFamily="18" charset="0"/>
            </a:endParaRPr>
          </a:p>
          <a:p>
            <a:pPr marL="129539" indent="-117475">
              <a:lnSpc>
                <a:spcPct val="100000"/>
              </a:lnSpc>
              <a:buSzPct val="96875"/>
              <a:buFont typeface="Arial Narrow"/>
              <a:buChar char="•"/>
              <a:tabLst>
                <a:tab pos="130175" algn="l"/>
              </a:tabLst>
            </a:pPr>
            <a:r>
              <a:rPr sz="3200" b="1" dirty="0">
                <a:solidFill>
                  <a:srgbClr val="0000CC"/>
                </a:solidFill>
                <a:latin typeface="Times New Roman" pitchFamily="18" charset="0"/>
                <a:cs typeface="Times New Roman" pitchFamily="18" charset="0"/>
              </a:rPr>
              <a:t>Using </a:t>
            </a:r>
            <a:r>
              <a:rPr sz="3200" b="1" spc="-5" dirty="0" smtClean="0">
                <a:solidFill>
                  <a:srgbClr val="0000CC"/>
                </a:solidFill>
                <a:latin typeface="Times New Roman" pitchFamily="18" charset="0"/>
                <a:cs typeface="Times New Roman" pitchFamily="18" charset="0"/>
              </a:rPr>
              <a:t>conservati</a:t>
            </a:r>
            <a:r>
              <a:rPr lang="en-US" sz="3200" b="1" spc="-5" dirty="0" smtClean="0">
                <a:solidFill>
                  <a:srgbClr val="0000CC"/>
                </a:solidFill>
                <a:latin typeface="Times New Roman" pitchFamily="18" charset="0"/>
                <a:cs typeface="Times New Roman" pitchFamily="18" charset="0"/>
              </a:rPr>
              <a:t>ve</a:t>
            </a:r>
            <a:r>
              <a:rPr sz="3200" b="1" spc="-10" dirty="0" smtClean="0">
                <a:solidFill>
                  <a:srgbClr val="0000CC"/>
                </a:solidFill>
                <a:latin typeface="Times New Roman" pitchFamily="18" charset="0"/>
                <a:cs typeface="Times New Roman" pitchFamily="18" charset="0"/>
              </a:rPr>
              <a:t> </a:t>
            </a:r>
            <a:r>
              <a:rPr sz="3200" b="1" spc="-5" dirty="0">
                <a:solidFill>
                  <a:srgbClr val="0000CC"/>
                </a:solidFill>
                <a:latin typeface="Times New Roman" pitchFamily="18" charset="0"/>
                <a:cs typeface="Times New Roman" pitchFamily="18" charset="0"/>
              </a:rPr>
              <a:t>tillage</a:t>
            </a:r>
            <a:endParaRPr sz="3200" dirty="0">
              <a:latin typeface="Times New Roman" pitchFamily="18" charset="0"/>
              <a:cs typeface="Times New Roman" pitchFamily="18" charset="0"/>
            </a:endParaRPr>
          </a:p>
          <a:p>
            <a:pPr>
              <a:lnSpc>
                <a:spcPct val="100000"/>
              </a:lnSpc>
              <a:spcBef>
                <a:spcPts val="45"/>
              </a:spcBef>
              <a:buClr>
                <a:srgbClr val="0000CC"/>
              </a:buClr>
            </a:pPr>
            <a:endParaRPr sz="3300" dirty="0">
              <a:latin typeface="Times New Roman" pitchFamily="18" charset="0"/>
              <a:cs typeface="Times New Roman" pitchFamily="18" charset="0"/>
            </a:endParaRPr>
          </a:p>
          <a:p>
            <a:pPr marL="129539" indent="-117475">
              <a:lnSpc>
                <a:spcPct val="100000"/>
              </a:lnSpc>
              <a:buSzPct val="96875"/>
              <a:buFont typeface="Arial Narrow"/>
              <a:buChar char="•"/>
              <a:tabLst>
                <a:tab pos="130175" algn="l"/>
              </a:tabLst>
            </a:pPr>
            <a:r>
              <a:rPr sz="3200" b="1" dirty="0">
                <a:solidFill>
                  <a:srgbClr val="0000CC"/>
                </a:solidFill>
                <a:latin typeface="Times New Roman" pitchFamily="18" charset="0"/>
                <a:cs typeface="Times New Roman" pitchFamily="18" charset="0"/>
              </a:rPr>
              <a:t>Adding </a:t>
            </a:r>
            <a:r>
              <a:rPr sz="3200" b="1" spc="-5" dirty="0">
                <a:solidFill>
                  <a:srgbClr val="0000CC"/>
                </a:solidFill>
                <a:latin typeface="Times New Roman" pitchFamily="18" charset="0"/>
                <a:cs typeface="Times New Roman" pitchFamily="18" charset="0"/>
              </a:rPr>
              <a:t>organic matter </a:t>
            </a:r>
            <a:r>
              <a:rPr sz="3200" b="1" dirty="0">
                <a:solidFill>
                  <a:srgbClr val="0000CC"/>
                </a:solidFill>
                <a:latin typeface="Times New Roman" pitchFamily="18" charset="0"/>
                <a:cs typeface="Times New Roman" pitchFamily="18" charset="0"/>
              </a:rPr>
              <a:t>to </a:t>
            </a:r>
            <a:r>
              <a:rPr sz="3200" b="1" spc="-5" dirty="0">
                <a:solidFill>
                  <a:srgbClr val="0000CC"/>
                </a:solidFill>
                <a:latin typeface="Times New Roman" pitchFamily="18" charset="0"/>
                <a:cs typeface="Times New Roman" pitchFamily="18" charset="0"/>
              </a:rPr>
              <a:t>the</a:t>
            </a:r>
            <a:r>
              <a:rPr sz="3200" b="1" spc="-15" dirty="0">
                <a:solidFill>
                  <a:srgbClr val="0000CC"/>
                </a:solidFill>
                <a:latin typeface="Times New Roman" pitchFamily="18" charset="0"/>
                <a:cs typeface="Times New Roman" pitchFamily="18" charset="0"/>
              </a:rPr>
              <a:t> </a:t>
            </a:r>
            <a:r>
              <a:rPr sz="3200" b="1" spc="-5" dirty="0">
                <a:solidFill>
                  <a:srgbClr val="0000CC"/>
                </a:solidFill>
                <a:latin typeface="Times New Roman" pitchFamily="18" charset="0"/>
                <a:cs typeface="Times New Roman" pitchFamily="18" charset="0"/>
              </a:rPr>
              <a:t>soil</a:t>
            </a:r>
            <a:endParaRPr sz="3200" dirty="0">
              <a:latin typeface="Times New Roman" pitchFamily="18" charset="0"/>
              <a:cs typeface="Times New Roman" pitchFamily="18" charset="0"/>
            </a:endParaRPr>
          </a:p>
          <a:p>
            <a:pPr>
              <a:lnSpc>
                <a:spcPct val="100000"/>
              </a:lnSpc>
              <a:spcBef>
                <a:spcPts val="35"/>
              </a:spcBef>
              <a:buClr>
                <a:srgbClr val="0000CC"/>
              </a:buClr>
              <a:buFont typeface="Arial Narrow"/>
              <a:buChar char="•"/>
            </a:pPr>
            <a:endParaRPr sz="3300" dirty="0">
              <a:latin typeface="Times New Roman" pitchFamily="18" charset="0"/>
              <a:cs typeface="Times New Roman" pitchFamily="18" charset="0"/>
            </a:endParaRPr>
          </a:p>
          <a:p>
            <a:pPr marL="130175" marR="232410" indent="-130175">
              <a:lnSpc>
                <a:spcPct val="100000"/>
              </a:lnSpc>
              <a:buSzPct val="96875"/>
              <a:buFont typeface="Arial Narrow"/>
              <a:buChar char="•"/>
              <a:tabLst>
                <a:tab pos="130175" algn="l"/>
              </a:tabLst>
            </a:pPr>
            <a:r>
              <a:rPr sz="3200" b="1" spc="-5" dirty="0">
                <a:solidFill>
                  <a:srgbClr val="0000CC"/>
                </a:solidFill>
                <a:latin typeface="Times New Roman" pitchFamily="18" charset="0"/>
                <a:cs typeface="Times New Roman" pitchFamily="18" charset="0"/>
              </a:rPr>
              <a:t>Planting salt-tolerant crops  (eg., rapeseed </a:t>
            </a:r>
            <a:r>
              <a:rPr sz="3200" b="1" dirty="0">
                <a:solidFill>
                  <a:srgbClr val="0000CC"/>
                </a:solidFill>
                <a:latin typeface="Times New Roman" pitchFamily="18" charset="0"/>
                <a:cs typeface="Times New Roman" pitchFamily="18" charset="0"/>
              </a:rPr>
              <a:t>and</a:t>
            </a:r>
            <a:r>
              <a:rPr sz="3200" b="1" spc="-10" dirty="0">
                <a:solidFill>
                  <a:srgbClr val="0000CC"/>
                </a:solidFill>
                <a:latin typeface="Times New Roman" pitchFamily="18" charset="0"/>
                <a:cs typeface="Times New Roman" pitchFamily="18" charset="0"/>
              </a:rPr>
              <a:t> </a:t>
            </a:r>
            <a:r>
              <a:rPr sz="3200" b="1" spc="5" dirty="0">
                <a:solidFill>
                  <a:srgbClr val="0000CC"/>
                </a:solidFill>
                <a:latin typeface="Times New Roman" pitchFamily="18" charset="0"/>
                <a:cs typeface="Times New Roman" pitchFamily="18" charset="0"/>
              </a:rPr>
              <a:t>cabbage</a:t>
            </a:r>
            <a:r>
              <a:rPr sz="2400" spc="5" dirty="0">
                <a:latin typeface="Times New Roman" pitchFamily="18" charset="0"/>
                <a:cs typeface="Times New Roman" pitchFamily="18" charset="0"/>
              </a:rPr>
              <a:t>)</a:t>
            </a:r>
            <a:endParaRPr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500507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3429000"/>
            <a:ext cx="457200" cy="0"/>
          </a:xfrm>
          <a:custGeom>
            <a:avLst/>
            <a:gdLst/>
            <a:ahLst/>
            <a:cxnLst/>
            <a:rect l="l" t="t" r="r" b="b"/>
            <a:pathLst>
              <a:path w="457200">
                <a:moveTo>
                  <a:pt x="0" y="0"/>
                </a:moveTo>
                <a:lnTo>
                  <a:pt x="457200" y="0"/>
                </a:lnTo>
              </a:path>
            </a:pathLst>
          </a:custGeom>
          <a:ln w="38097">
            <a:solidFill>
              <a:srgbClr val="0000FF"/>
            </a:solidFill>
          </a:ln>
        </p:spPr>
        <p:txBody>
          <a:bodyPr wrap="square" lIns="0" tIns="0" rIns="0" bIns="0" rtlCol="0"/>
          <a:lstStyle/>
          <a:p>
            <a:endParaRPr/>
          </a:p>
        </p:txBody>
      </p:sp>
      <p:sp>
        <p:nvSpPr>
          <p:cNvPr id="4" name="object 4"/>
          <p:cNvSpPr/>
          <p:nvPr/>
        </p:nvSpPr>
        <p:spPr>
          <a:xfrm>
            <a:off x="457200" y="3429000"/>
            <a:ext cx="381000" cy="914400"/>
          </a:xfrm>
          <a:custGeom>
            <a:avLst/>
            <a:gdLst/>
            <a:ahLst/>
            <a:cxnLst/>
            <a:rect l="l" t="t" r="r" b="b"/>
            <a:pathLst>
              <a:path w="381000" h="914400">
                <a:moveTo>
                  <a:pt x="0" y="0"/>
                </a:moveTo>
                <a:lnTo>
                  <a:pt x="381000" y="914400"/>
                </a:lnTo>
              </a:path>
            </a:pathLst>
          </a:custGeom>
          <a:ln w="38097">
            <a:solidFill>
              <a:srgbClr val="0000FF"/>
            </a:solidFill>
          </a:ln>
        </p:spPr>
        <p:txBody>
          <a:bodyPr wrap="square" lIns="0" tIns="0" rIns="0" bIns="0" rtlCol="0"/>
          <a:lstStyle/>
          <a:p>
            <a:endParaRPr/>
          </a:p>
        </p:txBody>
      </p:sp>
      <p:sp>
        <p:nvSpPr>
          <p:cNvPr id="5" name="object 5"/>
          <p:cNvSpPr/>
          <p:nvPr/>
        </p:nvSpPr>
        <p:spPr>
          <a:xfrm>
            <a:off x="838200" y="4343400"/>
            <a:ext cx="2819400" cy="76200"/>
          </a:xfrm>
          <a:custGeom>
            <a:avLst/>
            <a:gdLst/>
            <a:ahLst/>
            <a:cxnLst/>
            <a:rect l="l" t="t" r="r" b="b"/>
            <a:pathLst>
              <a:path w="2819400" h="76200">
                <a:moveTo>
                  <a:pt x="0" y="0"/>
                </a:moveTo>
                <a:lnTo>
                  <a:pt x="2819400" y="76200"/>
                </a:lnTo>
              </a:path>
            </a:pathLst>
          </a:custGeom>
          <a:ln w="38097">
            <a:solidFill>
              <a:srgbClr val="0000FF"/>
            </a:solidFill>
          </a:ln>
        </p:spPr>
        <p:txBody>
          <a:bodyPr wrap="square" lIns="0" tIns="0" rIns="0" bIns="0" rtlCol="0"/>
          <a:lstStyle/>
          <a:p>
            <a:endParaRPr/>
          </a:p>
        </p:txBody>
      </p:sp>
      <p:sp>
        <p:nvSpPr>
          <p:cNvPr id="6" name="object 6"/>
          <p:cNvSpPr/>
          <p:nvPr/>
        </p:nvSpPr>
        <p:spPr>
          <a:xfrm>
            <a:off x="3657600" y="3429000"/>
            <a:ext cx="914400" cy="990600"/>
          </a:xfrm>
          <a:custGeom>
            <a:avLst/>
            <a:gdLst/>
            <a:ahLst/>
            <a:cxnLst/>
            <a:rect l="l" t="t" r="r" b="b"/>
            <a:pathLst>
              <a:path w="914400" h="990600">
                <a:moveTo>
                  <a:pt x="0" y="990600"/>
                </a:moveTo>
                <a:lnTo>
                  <a:pt x="914400" y="0"/>
                </a:lnTo>
              </a:path>
            </a:pathLst>
          </a:custGeom>
          <a:ln w="38097">
            <a:solidFill>
              <a:srgbClr val="0000FF"/>
            </a:solidFill>
          </a:ln>
        </p:spPr>
        <p:txBody>
          <a:bodyPr wrap="square" lIns="0" tIns="0" rIns="0" bIns="0" rtlCol="0"/>
          <a:lstStyle/>
          <a:p>
            <a:endParaRPr/>
          </a:p>
        </p:txBody>
      </p:sp>
      <p:sp>
        <p:nvSpPr>
          <p:cNvPr id="7" name="object 7"/>
          <p:cNvSpPr/>
          <p:nvPr/>
        </p:nvSpPr>
        <p:spPr>
          <a:xfrm>
            <a:off x="4572000" y="3429000"/>
            <a:ext cx="2133600" cy="0"/>
          </a:xfrm>
          <a:custGeom>
            <a:avLst/>
            <a:gdLst/>
            <a:ahLst/>
            <a:cxnLst/>
            <a:rect l="l" t="t" r="r" b="b"/>
            <a:pathLst>
              <a:path w="2133600">
                <a:moveTo>
                  <a:pt x="0" y="0"/>
                </a:moveTo>
                <a:lnTo>
                  <a:pt x="2133600" y="0"/>
                </a:lnTo>
              </a:path>
            </a:pathLst>
          </a:custGeom>
          <a:ln w="38097">
            <a:solidFill>
              <a:srgbClr val="0000FF"/>
            </a:solidFill>
          </a:ln>
        </p:spPr>
        <p:txBody>
          <a:bodyPr wrap="square" lIns="0" tIns="0" rIns="0" bIns="0" rtlCol="0"/>
          <a:lstStyle/>
          <a:p>
            <a:endParaRPr/>
          </a:p>
        </p:txBody>
      </p:sp>
      <p:sp>
        <p:nvSpPr>
          <p:cNvPr id="8" name="object 8"/>
          <p:cNvSpPr/>
          <p:nvPr/>
        </p:nvSpPr>
        <p:spPr>
          <a:xfrm>
            <a:off x="6705600" y="3429000"/>
            <a:ext cx="457200" cy="1143000"/>
          </a:xfrm>
          <a:custGeom>
            <a:avLst/>
            <a:gdLst/>
            <a:ahLst/>
            <a:cxnLst/>
            <a:rect l="l" t="t" r="r" b="b"/>
            <a:pathLst>
              <a:path w="457200" h="1143000">
                <a:moveTo>
                  <a:pt x="0" y="0"/>
                </a:moveTo>
                <a:lnTo>
                  <a:pt x="457200" y="1143000"/>
                </a:lnTo>
              </a:path>
            </a:pathLst>
          </a:custGeom>
          <a:ln w="38097">
            <a:solidFill>
              <a:srgbClr val="0000FF"/>
            </a:solidFill>
          </a:ln>
        </p:spPr>
        <p:txBody>
          <a:bodyPr wrap="square" lIns="0" tIns="0" rIns="0" bIns="0" rtlCol="0"/>
          <a:lstStyle/>
          <a:p>
            <a:endParaRPr/>
          </a:p>
        </p:txBody>
      </p:sp>
      <p:sp>
        <p:nvSpPr>
          <p:cNvPr id="9" name="object 9"/>
          <p:cNvSpPr/>
          <p:nvPr/>
        </p:nvSpPr>
        <p:spPr>
          <a:xfrm>
            <a:off x="7162800" y="4572000"/>
            <a:ext cx="1981200" cy="76200"/>
          </a:xfrm>
          <a:custGeom>
            <a:avLst/>
            <a:gdLst/>
            <a:ahLst/>
            <a:cxnLst/>
            <a:rect l="l" t="t" r="r" b="b"/>
            <a:pathLst>
              <a:path w="1981200" h="76200">
                <a:moveTo>
                  <a:pt x="0" y="0"/>
                </a:moveTo>
                <a:lnTo>
                  <a:pt x="1981200" y="76200"/>
                </a:lnTo>
              </a:path>
            </a:pathLst>
          </a:custGeom>
          <a:ln w="38097">
            <a:solidFill>
              <a:srgbClr val="0000FF"/>
            </a:solidFill>
          </a:ln>
        </p:spPr>
        <p:txBody>
          <a:bodyPr wrap="square" lIns="0" tIns="0" rIns="0" bIns="0" rtlCol="0"/>
          <a:lstStyle/>
          <a:p>
            <a:endParaRPr/>
          </a:p>
        </p:txBody>
      </p:sp>
      <p:sp>
        <p:nvSpPr>
          <p:cNvPr id="10" name="object 10"/>
          <p:cNvSpPr txBox="1"/>
          <p:nvPr/>
        </p:nvSpPr>
        <p:spPr>
          <a:xfrm>
            <a:off x="7621269" y="3827779"/>
            <a:ext cx="1470025" cy="756920"/>
          </a:xfrm>
          <a:prstGeom prst="rect">
            <a:avLst/>
          </a:prstGeom>
        </p:spPr>
        <p:txBody>
          <a:bodyPr vert="horz" wrap="square" lIns="0" tIns="12700" rIns="0" bIns="0" rtlCol="0">
            <a:spAutoFit/>
          </a:bodyPr>
          <a:lstStyle/>
          <a:p>
            <a:pPr marL="12700" marR="5080">
              <a:lnSpc>
                <a:spcPct val="100000"/>
              </a:lnSpc>
              <a:spcBef>
                <a:spcPts val="100"/>
              </a:spcBef>
            </a:pPr>
            <a:r>
              <a:rPr sz="2400" b="1" spc="-5" dirty="0">
                <a:solidFill>
                  <a:srgbClr val="000099"/>
                </a:solidFill>
                <a:latin typeface="Arial Narrow"/>
                <a:cs typeface="Arial Narrow"/>
              </a:rPr>
              <a:t>Sweet</a:t>
            </a:r>
            <a:r>
              <a:rPr sz="2400" b="1" spc="-95" dirty="0">
                <a:solidFill>
                  <a:srgbClr val="000099"/>
                </a:solidFill>
                <a:latin typeface="Arial Narrow"/>
                <a:cs typeface="Arial Narrow"/>
              </a:rPr>
              <a:t> </a:t>
            </a:r>
            <a:r>
              <a:rPr sz="2400" b="1" dirty="0">
                <a:solidFill>
                  <a:srgbClr val="000099"/>
                </a:solidFill>
                <a:latin typeface="Arial Narrow"/>
                <a:cs typeface="Arial Narrow"/>
              </a:rPr>
              <a:t>water  </a:t>
            </a:r>
            <a:r>
              <a:rPr sz="2400" b="1" spc="-5" dirty="0">
                <a:solidFill>
                  <a:srgbClr val="000099"/>
                </a:solidFill>
                <a:latin typeface="Arial Narrow"/>
                <a:cs typeface="Arial Narrow"/>
              </a:rPr>
              <a:t>(SW)</a:t>
            </a:r>
            <a:endParaRPr sz="2400">
              <a:latin typeface="Arial Narrow"/>
              <a:cs typeface="Arial Narrow"/>
            </a:endParaRPr>
          </a:p>
        </p:txBody>
      </p:sp>
      <p:sp>
        <p:nvSpPr>
          <p:cNvPr id="11" name="object 11"/>
          <p:cNvSpPr txBox="1"/>
          <p:nvPr/>
        </p:nvSpPr>
        <p:spPr>
          <a:xfrm>
            <a:off x="838200" y="2514600"/>
            <a:ext cx="4114800" cy="459740"/>
          </a:xfrm>
          <a:prstGeom prst="rect">
            <a:avLst/>
          </a:prstGeom>
          <a:solidFill>
            <a:srgbClr val="E8E4DB">
              <a:alpha val="50000"/>
            </a:srgbClr>
          </a:solidFill>
        </p:spPr>
        <p:txBody>
          <a:bodyPr vert="horz" wrap="square" lIns="0" tIns="46990" rIns="0" bIns="0" rtlCol="0">
            <a:spAutoFit/>
          </a:bodyPr>
          <a:lstStyle/>
          <a:p>
            <a:pPr marL="89535">
              <a:lnSpc>
                <a:spcPct val="100000"/>
              </a:lnSpc>
              <a:spcBef>
                <a:spcPts val="370"/>
              </a:spcBef>
            </a:pPr>
            <a:r>
              <a:rPr sz="2400" b="1" spc="-5" dirty="0">
                <a:solidFill>
                  <a:srgbClr val="000099"/>
                </a:solidFill>
                <a:latin typeface="Arial Narrow"/>
                <a:cs typeface="Arial Narrow"/>
              </a:rPr>
              <a:t>Soil saturated </a:t>
            </a:r>
            <a:r>
              <a:rPr sz="2400" b="1" dirty="0">
                <a:solidFill>
                  <a:srgbClr val="000099"/>
                </a:solidFill>
                <a:latin typeface="Arial Narrow"/>
                <a:cs typeface="Arial Narrow"/>
              </a:rPr>
              <a:t>with </a:t>
            </a:r>
            <a:r>
              <a:rPr sz="2400" b="1" spc="-5" dirty="0">
                <a:solidFill>
                  <a:srgbClr val="000099"/>
                </a:solidFill>
                <a:latin typeface="Arial Narrow"/>
                <a:cs typeface="Arial Narrow"/>
              </a:rPr>
              <a:t>sweet</a:t>
            </a:r>
            <a:r>
              <a:rPr sz="2400" b="1" spc="-20" dirty="0">
                <a:solidFill>
                  <a:srgbClr val="000099"/>
                </a:solidFill>
                <a:latin typeface="Arial Narrow"/>
                <a:cs typeface="Arial Narrow"/>
              </a:rPr>
              <a:t> </a:t>
            </a:r>
            <a:r>
              <a:rPr sz="2400" b="1" spc="-5" dirty="0">
                <a:solidFill>
                  <a:srgbClr val="000099"/>
                </a:solidFill>
                <a:latin typeface="Arial Narrow"/>
                <a:cs typeface="Arial Narrow"/>
              </a:rPr>
              <a:t>water</a:t>
            </a:r>
            <a:endParaRPr sz="2400">
              <a:latin typeface="Arial Narrow"/>
              <a:cs typeface="Arial Narrow"/>
            </a:endParaRPr>
          </a:p>
        </p:txBody>
      </p:sp>
      <p:sp>
        <p:nvSpPr>
          <p:cNvPr id="12" name="object 12"/>
          <p:cNvSpPr txBox="1"/>
          <p:nvPr/>
        </p:nvSpPr>
        <p:spPr>
          <a:xfrm>
            <a:off x="1068069" y="5139690"/>
            <a:ext cx="6864350" cy="1532890"/>
          </a:xfrm>
          <a:prstGeom prst="rect">
            <a:avLst/>
          </a:prstGeom>
        </p:spPr>
        <p:txBody>
          <a:bodyPr vert="horz" wrap="square" lIns="0" tIns="12700" rIns="0" bIns="0" rtlCol="0">
            <a:spAutoFit/>
          </a:bodyPr>
          <a:lstStyle/>
          <a:p>
            <a:pPr marL="1986280">
              <a:lnSpc>
                <a:spcPct val="100000"/>
              </a:lnSpc>
              <a:spcBef>
                <a:spcPts val="100"/>
              </a:spcBef>
            </a:pPr>
            <a:r>
              <a:rPr sz="2200" b="1" spc="-10" dirty="0">
                <a:latin typeface="Arial Narrow"/>
                <a:cs typeface="Arial Narrow"/>
              </a:rPr>
              <a:t>No </a:t>
            </a:r>
            <a:r>
              <a:rPr sz="2200" b="1" spc="-5" dirty="0">
                <a:latin typeface="Arial Narrow"/>
                <a:cs typeface="Arial Narrow"/>
              </a:rPr>
              <a:t>upward </a:t>
            </a:r>
            <a:r>
              <a:rPr sz="2200" b="1" spc="-10" dirty="0">
                <a:latin typeface="Arial Narrow"/>
                <a:cs typeface="Arial Narrow"/>
              </a:rPr>
              <a:t>movement </a:t>
            </a:r>
            <a:r>
              <a:rPr sz="2200" b="1" spc="-5" dirty="0">
                <a:latin typeface="Arial Narrow"/>
                <a:cs typeface="Arial Narrow"/>
              </a:rPr>
              <a:t>of </a:t>
            </a:r>
            <a:r>
              <a:rPr sz="2200" b="1" spc="-10" dirty="0">
                <a:latin typeface="Arial Narrow"/>
                <a:cs typeface="Arial Narrow"/>
              </a:rPr>
              <a:t>brackish</a:t>
            </a:r>
            <a:r>
              <a:rPr sz="2200" b="1" spc="10" dirty="0">
                <a:latin typeface="Arial Narrow"/>
                <a:cs typeface="Arial Narrow"/>
              </a:rPr>
              <a:t> </a:t>
            </a:r>
            <a:r>
              <a:rPr sz="2200" b="1" spc="-5" dirty="0">
                <a:latin typeface="Arial Narrow"/>
                <a:cs typeface="Arial Narrow"/>
              </a:rPr>
              <a:t>water</a:t>
            </a:r>
            <a:endParaRPr sz="2200">
              <a:latin typeface="Arial Narrow"/>
              <a:cs typeface="Arial Narrow"/>
            </a:endParaRPr>
          </a:p>
          <a:p>
            <a:pPr>
              <a:lnSpc>
                <a:spcPct val="100000"/>
              </a:lnSpc>
            </a:pPr>
            <a:endParaRPr sz="2500">
              <a:latin typeface="Times New Roman"/>
              <a:cs typeface="Times New Roman"/>
            </a:endParaRPr>
          </a:p>
          <a:p>
            <a:pPr>
              <a:lnSpc>
                <a:spcPct val="100000"/>
              </a:lnSpc>
              <a:spcBef>
                <a:spcPts val="5"/>
              </a:spcBef>
            </a:pPr>
            <a:endParaRPr sz="2600">
              <a:latin typeface="Times New Roman"/>
              <a:cs typeface="Times New Roman"/>
            </a:endParaRPr>
          </a:p>
          <a:p>
            <a:pPr marL="12700">
              <a:lnSpc>
                <a:spcPct val="100000"/>
              </a:lnSpc>
            </a:pPr>
            <a:r>
              <a:rPr sz="2800" b="1" spc="-5" dirty="0">
                <a:solidFill>
                  <a:srgbClr val="9900FF"/>
                </a:solidFill>
                <a:latin typeface="Arial Narrow"/>
                <a:cs typeface="Arial Narrow"/>
              </a:rPr>
              <a:t>Reduce effect </a:t>
            </a:r>
            <a:r>
              <a:rPr sz="2800" b="1" dirty="0">
                <a:solidFill>
                  <a:srgbClr val="9900FF"/>
                </a:solidFill>
                <a:latin typeface="Arial Narrow"/>
                <a:cs typeface="Arial Narrow"/>
              </a:rPr>
              <a:t>of </a:t>
            </a:r>
            <a:r>
              <a:rPr sz="2800" b="1" spc="-5" dirty="0">
                <a:solidFill>
                  <a:srgbClr val="9900FF"/>
                </a:solidFill>
                <a:latin typeface="Arial Narrow"/>
                <a:cs typeface="Arial Narrow"/>
              </a:rPr>
              <a:t>degradation </a:t>
            </a:r>
            <a:r>
              <a:rPr sz="2800" b="1" dirty="0">
                <a:solidFill>
                  <a:srgbClr val="9900FF"/>
                </a:solidFill>
                <a:latin typeface="Arial Narrow"/>
                <a:cs typeface="Arial Narrow"/>
              </a:rPr>
              <a:t>due to </a:t>
            </a:r>
            <a:r>
              <a:rPr sz="2800" b="1" spc="-5" dirty="0">
                <a:solidFill>
                  <a:srgbClr val="9900FF"/>
                </a:solidFill>
                <a:latin typeface="Arial Narrow"/>
                <a:cs typeface="Arial Narrow"/>
              </a:rPr>
              <a:t>land</a:t>
            </a:r>
            <a:r>
              <a:rPr sz="2800" b="1" spc="-130" dirty="0">
                <a:solidFill>
                  <a:srgbClr val="9900FF"/>
                </a:solidFill>
                <a:latin typeface="Arial Narrow"/>
                <a:cs typeface="Arial Narrow"/>
              </a:rPr>
              <a:t> </a:t>
            </a:r>
            <a:r>
              <a:rPr sz="2800" b="1" spc="-10" dirty="0">
                <a:solidFill>
                  <a:srgbClr val="9900FF"/>
                </a:solidFill>
                <a:latin typeface="Arial Narrow"/>
                <a:cs typeface="Arial Narrow"/>
              </a:rPr>
              <a:t>shaping</a:t>
            </a:r>
            <a:endParaRPr sz="2800">
              <a:latin typeface="Arial Narrow"/>
              <a:cs typeface="Arial Narrow"/>
            </a:endParaRPr>
          </a:p>
        </p:txBody>
      </p:sp>
      <p:sp>
        <p:nvSpPr>
          <p:cNvPr id="13" name="object 13"/>
          <p:cNvSpPr/>
          <p:nvPr/>
        </p:nvSpPr>
        <p:spPr>
          <a:xfrm>
            <a:off x="5257800" y="4831079"/>
            <a:ext cx="0" cy="426720"/>
          </a:xfrm>
          <a:custGeom>
            <a:avLst/>
            <a:gdLst/>
            <a:ahLst/>
            <a:cxnLst/>
            <a:rect l="l" t="t" r="r" b="b"/>
            <a:pathLst>
              <a:path h="426720">
                <a:moveTo>
                  <a:pt x="0" y="426720"/>
                </a:moveTo>
                <a:lnTo>
                  <a:pt x="0" y="0"/>
                </a:lnTo>
              </a:path>
            </a:pathLst>
          </a:custGeom>
          <a:ln w="38100">
            <a:solidFill>
              <a:srgbClr val="0000FF"/>
            </a:solidFill>
          </a:ln>
        </p:spPr>
        <p:txBody>
          <a:bodyPr wrap="square" lIns="0" tIns="0" rIns="0" bIns="0" rtlCol="0"/>
          <a:lstStyle/>
          <a:p>
            <a:endParaRPr/>
          </a:p>
        </p:txBody>
      </p:sp>
      <p:sp>
        <p:nvSpPr>
          <p:cNvPr id="14" name="object 14"/>
          <p:cNvSpPr/>
          <p:nvPr/>
        </p:nvSpPr>
        <p:spPr>
          <a:xfrm>
            <a:off x="5200650" y="4724400"/>
            <a:ext cx="114300" cy="114300"/>
          </a:xfrm>
          <a:custGeom>
            <a:avLst/>
            <a:gdLst/>
            <a:ahLst/>
            <a:cxnLst/>
            <a:rect l="l" t="t" r="r" b="b"/>
            <a:pathLst>
              <a:path w="114300" h="114300">
                <a:moveTo>
                  <a:pt x="57150" y="0"/>
                </a:moveTo>
                <a:lnTo>
                  <a:pt x="0" y="114300"/>
                </a:lnTo>
                <a:lnTo>
                  <a:pt x="114300" y="114300"/>
                </a:lnTo>
                <a:lnTo>
                  <a:pt x="57150" y="0"/>
                </a:lnTo>
                <a:close/>
              </a:path>
            </a:pathLst>
          </a:custGeom>
          <a:solidFill>
            <a:srgbClr val="0000FF"/>
          </a:solidFill>
        </p:spPr>
        <p:txBody>
          <a:bodyPr wrap="square" lIns="0" tIns="0" rIns="0" bIns="0" rtlCol="0"/>
          <a:lstStyle/>
          <a:p>
            <a:endParaRPr/>
          </a:p>
        </p:txBody>
      </p:sp>
      <p:sp>
        <p:nvSpPr>
          <p:cNvPr id="15" name="object 15"/>
          <p:cNvSpPr/>
          <p:nvPr/>
        </p:nvSpPr>
        <p:spPr>
          <a:xfrm>
            <a:off x="5029200" y="4876800"/>
            <a:ext cx="457200" cy="304800"/>
          </a:xfrm>
          <a:custGeom>
            <a:avLst/>
            <a:gdLst/>
            <a:ahLst/>
            <a:cxnLst/>
            <a:rect l="l" t="t" r="r" b="b"/>
            <a:pathLst>
              <a:path w="457200" h="304800">
                <a:moveTo>
                  <a:pt x="0" y="304800"/>
                </a:moveTo>
                <a:lnTo>
                  <a:pt x="457200" y="0"/>
                </a:lnTo>
              </a:path>
            </a:pathLst>
          </a:custGeom>
          <a:ln w="38097">
            <a:solidFill>
              <a:srgbClr val="000000"/>
            </a:solidFill>
          </a:ln>
        </p:spPr>
        <p:txBody>
          <a:bodyPr wrap="square" lIns="0" tIns="0" rIns="0" bIns="0" rtlCol="0"/>
          <a:lstStyle/>
          <a:p>
            <a:endParaRPr/>
          </a:p>
        </p:txBody>
      </p:sp>
      <p:sp>
        <p:nvSpPr>
          <p:cNvPr id="16" name="object 16"/>
          <p:cNvSpPr txBox="1">
            <a:spLocks noGrp="1"/>
          </p:cNvSpPr>
          <p:nvPr>
            <p:ph type="title"/>
          </p:nvPr>
        </p:nvSpPr>
        <p:spPr>
          <a:xfrm>
            <a:off x="4953000" y="2133600"/>
            <a:ext cx="3429000" cy="459740"/>
          </a:xfrm>
          <a:prstGeom prst="rect">
            <a:avLst/>
          </a:prstGeom>
          <a:solidFill>
            <a:srgbClr val="E8E4DB">
              <a:alpha val="50000"/>
            </a:srgbClr>
          </a:solidFill>
        </p:spPr>
        <p:txBody>
          <a:bodyPr vert="horz" wrap="square" lIns="0" tIns="46990" rIns="0" bIns="0" rtlCol="0">
            <a:spAutoFit/>
          </a:bodyPr>
          <a:lstStyle/>
          <a:p>
            <a:pPr marL="88900">
              <a:lnSpc>
                <a:spcPct val="100000"/>
              </a:lnSpc>
              <a:spcBef>
                <a:spcPts val="370"/>
              </a:spcBef>
            </a:pPr>
            <a:r>
              <a:rPr spc="-5" dirty="0">
                <a:solidFill>
                  <a:srgbClr val="000099"/>
                </a:solidFill>
                <a:latin typeface="Arial Narrow"/>
                <a:cs typeface="Arial Narrow"/>
              </a:rPr>
              <a:t>Irrigation reduces</a:t>
            </a:r>
            <a:r>
              <a:rPr spc="-15" dirty="0">
                <a:solidFill>
                  <a:srgbClr val="000099"/>
                </a:solidFill>
                <a:latin typeface="Arial Narrow"/>
                <a:cs typeface="Arial Narrow"/>
              </a:rPr>
              <a:t> </a:t>
            </a:r>
            <a:r>
              <a:rPr spc="-5" dirty="0">
                <a:solidFill>
                  <a:srgbClr val="000099"/>
                </a:solidFill>
                <a:latin typeface="Arial Narrow"/>
                <a:cs typeface="Arial Narrow"/>
              </a:rPr>
              <a:t>salinity</a:t>
            </a:r>
          </a:p>
        </p:txBody>
      </p:sp>
      <p:sp>
        <p:nvSpPr>
          <p:cNvPr id="17" name="object 17"/>
          <p:cNvSpPr/>
          <p:nvPr/>
        </p:nvSpPr>
        <p:spPr>
          <a:xfrm>
            <a:off x="6076950" y="2667000"/>
            <a:ext cx="323850" cy="519430"/>
          </a:xfrm>
          <a:custGeom>
            <a:avLst/>
            <a:gdLst/>
            <a:ahLst/>
            <a:cxnLst/>
            <a:rect l="l" t="t" r="r" b="b"/>
            <a:pathLst>
              <a:path w="323850" h="519430">
                <a:moveTo>
                  <a:pt x="323850" y="0"/>
                </a:moveTo>
                <a:lnTo>
                  <a:pt x="0" y="519429"/>
                </a:lnTo>
              </a:path>
            </a:pathLst>
          </a:custGeom>
          <a:ln w="38100">
            <a:solidFill>
              <a:srgbClr val="0000FF"/>
            </a:solidFill>
          </a:ln>
        </p:spPr>
        <p:txBody>
          <a:bodyPr wrap="square" lIns="0" tIns="0" rIns="0" bIns="0" rtlCol="0"/>
          <a:lstStyle/>
          <a:p>
            <a:endParaRPr/>
          </a:p>
        </p:txBody>
      </p:sp>
      <p:sp>
        <p:nvSpPr>
          <p:cNvPr id="18" name="object 18"/>
          <p:cNvSpPr/>
          <p:nvPr/>
        </p:nvSpPr>
        <p:spPr>
          <a:xfrm>
            <a:off x="6019800" y="3149600"/>
            <a:ext cx="109220" cy="127000"/>
          </a:xfrm>
          <a:custGeom>
            <a:avLst/>
            <a:gdLst/>
            <a:ahLst/>
            <a:cxnLst/>
            <a:rect l="l" t="t" r="r" b="b"/>
            <a:pathLst>
              <a:path w="109220" h="127000">
                <a:moveTo>
                  <a:pt x="12700" y="0"/>
                </a:moveTo>
                <a:lnTo>
                  <a:pt x="0" y="127000"/>
                </a:lnTo>
                <a:lnTo>
                  <a:pt x="109220" y="60960"/>
                </a:lnTo>
                <a:lnTo>
                  <a:pt x="12700" y="0"/>
                </a:lnTo>
                <a:close/>
              </a:path>
            </a:pathLst>
          </a:custGeom>
          <a:solidFill>
            <a:srgbClr val="0000FF"/>
          </a:solidFill>
        </p:spPr>
        <p:txBody>
          <a:bodyPr wrap="square" lIns="0" tIns="0" rIns="0" bIns="0" rtlCol="0"/>
          <a:lstStyle/>
          <a:p>
            <a:endParaRPr/>
          </a:p>
        </p:txBody>
      </p:sp>
      <p:sp>
        <p:nvSpPr>
          <p:cNvPr id="19" name="object 19"/>
          <p:cNvSpPr/>
          <p:nvPr/>
        </p:nvSpPr>
        <p:spPr>
          <a:xfrm>
            <a:off x="3129279" y="2971800"/>
            <a:ext cx="985519" cy="844550"/>
          </a:xfrm>
          <a:custGeom>
            <a:avLst/>
            <a:gdLst/>
            <a:ahLst/>
            <a:cxnLst/>
            <a:rect l="l" t="t" r="r" b="b"/>
            <a:pathLst>
              <a:path w="985520" h="844550">
                <a:moveTo>
                  <a:pt x="985519" y="0"/>
                </a:moveTo>
                <a:lnTo>
                  <a:pt x="0" y="844550"/>
                </a:lnTo>
              </a:path>
            </a:pathLst>
          </a:custGeom>
          <a:ln w="38100">
            <a:solidFill>
              <a:srgbClr val="FF3300"/>
            </a:solidFill>
          </a:ln>
        </p:spPr>
        <p:txBody>
          <a:bodyPr wrap="square" lIns="0" tIns="0" rIns="0" bIns="0" rtlCol="0"/>
          <a:lstStyle/>
          <a:p>
            <a:endParaRPr/>
          </a:p>
        </p:txBody>
      </p:sp>
      <p:sp>
        <p:nvSpPr>
          <p:cNvPr id="20" name="object 20"/>
          <p:cNvSpPr/>
          <p:nvPr/>
        </p:nvSpPr>
        <p:spPr>
          <a:xfrm>
            <a:off x="3048000" y="3768090"/>
            <a:ext cx="124460" cy="118110"/>
          </a:xfrm>
          <a:custGeom>
            <a:avLst/>
            <a:gdLst/>
            <a:ahLst/>
            <a:cxnLst/>
            <a:rect l="l" t="t" r="r" b="b"/>
            <a:pathLst>
              <a:path w="124460" h="118110">
                <a:moveTo>
                  <a:pt x="49530" y="0"/>
                </a:moveTo>
                <a:lnTo>
                  <a:pt x="0" y="118110"/>
                </a:lnTo>
                <a:lnTo>
                  <a:pt x="124460" y="87630"/>
                </a:lnTo>
                <a:lnTo>
                  <a:pt x="49530" y="0"/>
                </a:lnTo>
                <a:close/>
              </a:path>
            </a:pathLst>
          </a:custGeom>
          <a:solidFill>
            <a:srgbClr val="FF3300"/>
          </a:solidFill>
        </p:spPr>
        <p:txBody>
          <a:bodyPr wrap="square" lIns="0" tIns="0" rIns="0" bIns="0" rtlCol="0"/>
          <a:lstStyle/>
          <a:p>
            <a:endParaRPr/>
          </a:p>
        </p:txBody>
      </p:sp>
      <p:sp>
        <p:nvSpPr>
          <p:cNvPr id="21" name="object 21"/>
          <p:cNvSpPr/>
          <p:nvPr/>
        </p:nvSpPr>
        <p:spPr>
          <a:xfrm>
            <a:off x="4114800" y="2971800"/>
            <a:ext cx="863600" cy="1582420"/>
          </a:xfrm>
          <a:custGeom>
            <a:avLst/>
            <a:gdLst/>
            <a:ahLst/>
            <a:cxnLst/>
            <a:rect l="l" t="t" r="r" b="b"/>
            <a:pathLst>
              <a:path w="863600" h="1582420">
                <a:moveTo>
                  <a:pt x="0" y="0"/>
                </a:moveTo>
                <a:lnTo>
                  <a:pt x="863600" y="1582420"/>
                </a:lnTo>
              </a:path>
            </a:pathLst>
          </a:custGeom>
          <a:ln w="38100">
            <a:solidFill>
              <a:srgbClr val="FF3300"/>
            </a:solidFill>
          </a:ln>
        </p:spPr>
        <p:txBody>
          <a:bodyPr wrap="square" lIns="0" tIns="0" rIns="0" bIns="0" rtlCol="0"/>
          <a:lstStyle/>
          <a:p>
            <a:endParaRPr/>
          </a:p>
        </p:txBody>
      </p:sp>
      <p:sp>
        <p:nvSpPr>
          <p:cNvPr id="22" name="object 22"/>
          <p:cNvSpPr/>
          <p:nvPr/>
        </p:nvSpPr>
        <p:spPr>
          <a:xfrm>
            <a:off x="4923790" y="4519929"/>
            <a:ext cx="105410" cy="128270"/>
          </a:xfrm>
          <a:custGeom>
            <a:avLst/>
            <a:gdLst/>
            <a:ahLst/>
            <a:cxnLst/>
            <a:rect l="l" t="t" r="r" b="b"/>
            <a:pathLst>
              <a:path w="105410" h="128270">
                <a:moveTo>
                  <a:pt x="100330" y="0"/>
                </a:moveTo>
                <a:lnTo>
                  <a:pt x="0" y="55880"/>
                </a:lnTo>
                <a:lnTo>
                  <a:pt x="105410" y="128270"/>
                </a:lnTo>
                <a:lnTo>
                  <a:pt x="100330" y="0"/>
                </a:lnTo>
                <a:close/>
              </a:path>
            </a:pathLst>
          </a:custGeom>
          <a:solidFill>
            <a:srgbClr val="FF3300"/>
          </a:solidFill>
        </p:spPr>
        <p:txBody>
          <a:bodyPr wrap="square" lIns="0" tIns="0" rIns="0" bIns="0" rtlCol="0"/>
          <a:lstStyle/>
          <a:p>
            <a:endParaRPr/>
          </a:p>
        </p:txBody>
      </p:sp>
      <p:sp>
        <p:nvSpPr>
          <p:cNvPr id="23" name="object 23"/>
          <p:cNvSpPr txBox="1"/>
          <p:nvPr/>
        </p:nvSpPr>
        <p:spPr>
          <a:xfrm>
            <a:off x="3733800" y="4114800"/>
            <a:ext cx="3276600" cy="386080"/>
          </a:xfrm>
          <a:prstGeom prst="rect">
            <a:avLst/>
          </a:prstGeom>
          <a:solidFill>
            <a:srgbClr val="E8E4DB">
              <a:alpha val="50000"/>
            </a:srgbClr>
          </a:solidFill>
        </p:spPr>
        <p:txBody>
          <a:bodyPr vert="horz" wrap="square" lIns="0" tIns="0" rIns="0" bIns="0" rtlCol="0">
            <a:spAutoFit/>
          </a:bodyPr>
          <a:lstStyle/>
          <a:p>
            <a:pPr marL="130810">
              <a:lnSpc>
                <a:spcPts val="2670"/>
              </a:lnSpc>
            </a:pPr>
            <a:r>
              <a:rPr sz="2400" b="1" spc="-5" dirty="0">
                <a:solidFill>
                  <a:srgbClr val="000099"/>
                </a:solidFill>
                <a:latin typeface="Arial Narrow"/>
                <a:cs typeface="Arial Narrow"/>
              </a:rPr>
              <a:t>Upward movement </a:t>
            </a:r>
            <a:r>
              <a:rPr sz="2400" b="1" spc="-10" dirty="0">
                <a:solidFill>
                  <a:srgbClr val="000099"/>
                </a:solidFill>
                <a:latin typeface="Arial Narrow"/>
                <a:cs typeface="Arial Narrow"/>
              </a:rPr>
              <a:t>of</a:t>
            </a:r>
            <a:r>
              <a:rPr sz="2400" b="1" spc="-15" dirty="0">
                <a:solidFill>
                  <a:srgbClr val="000099"/>
                </a:solidFill>
                <a:latin typeface="Arial Narrow"/>
                <a:cs typeface="Arial Narrow"/>
              </a:rPr>
              <a:t> </a:t>
            </a:r>
            <a:r>
              <a:rPr sz="2400" b="1" spc="-10" dirty="0">
                <a:solidFill>
                  <a:srgbClr val="000099"/>
                </a:solidFill>
                <a:latin typeface="Arial Narrow"/>
                <a:cs typeface="Arial Narrow"/>
              </a:rPr>
              <a:t>SW</a:t>
            </a:r>
            <a:endParaRPr sz="2400">
              <a:latin typeface="Arial Narrow"/>
              <a:cs typeface="Arial Narrow"/>
            </a:endParaRPr>
          </a:p>
        </p:txBody>
      </p:sp>
      <p:sp>
        <p:nvSpPr>
          <p:cNvPr id="24" name="object 24"/>
          <p:cNvSpPr/>
          <p:nvPr/>
        </p:nvSpPr>
        <p:spPr>
          <a:xfrm>
            <a:off x="5486400" y="3688079"/>
            <a:ext cx="0" cy="274320"/>
          </a:xfrm>
          <a:custGeom>
            <a:avLst/>
            <a:gdLst/>
            <a:ahLst/>
            <a:cxnLst/>
            <a:rect l="l" t="t" r="r" b="b"/>
            <a:pathLst>
              <a:path h="274320">
                <a:moveTo>
                  <a:pt x="0" y="274320"/>
                </a:moveTo>
                <a:lnTo>
                  <a:pt x="0" y="0"/>
                </a:lnTo>
              </a:path>
            </a:pathLst>
          </a:custGeom>
          <a:ln w="38100">
            <a:solidFill>
              <a:srgbClr val="0000FF"/>
            </a:solidFill>
          </a:ln>
        </p:spPr>
        <p:txBody>
          <a:bodyPr wrap="square" lIns="0" tIns="0" rIns="0" bIns="0" rtlCol="0"/>
          <a:lstStyle/>
          <a:p>
            <a:endParaRPr/>
          </a:p>
        </p:txBody>
      </p:sp>
      <p:sp>
        <p:nvSpPr>
          <p:cNvPr id="25" name="object 25"/>
          <p:cNvSpPr/>
          <p:nvPr/>
        </p:nvSpPr>
        <p:spPr>
          <a:xfrm>
            <a:off x="5429250" y="3581400"/>
            <a:ext cx="114300" cy="114300"/>
          </a:xfrm>
          <a:custGeom>
            <a:avLst/>
            <a:gdLst/>
            <a:ahLst/>
            <a:cxnLst/>
            <a:rect l="l" t="t" r="r" b="b"/>
            <a:pathLst>
              <a:path w="114300" h="114300">
                <a:moveTo>
                  <a:pt x="57150" y="0"/>
                </a:moveTo>
                <a:lnTo>
                  <a:pt x="0" y="114300"/>
                </a:lnTo>
                <a:lnTo>
                  <a:pt x="114300" y="114300"/>
                </a:lnTo>
                <a:lnTo>
                  <a:pt x="57150" y="0"/>
                </a:lnTo>
                <a:close/>
              </a:path>
            </a:pathLst>
          </a:custGeom>
          <a:solidFill>
            <a:srgbClr val="0000FF"/>
          </a:solid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0" y="313690"/>
            <a:ext cx="4648200" cy="505267"/>
          </a:xfrm>
          <a:prstGeom prst="rect">
            <a:avLst/>
          </a:prstGeom>
        </p:spPr>
        <p:txBody>
          <a:bodyPr vert="horz" wrap="square" lIns="0" tIns="12700" rIns="0" bIns="0" rtlCol="0">
            <a:spAutoFit/>
          </a:bodyPr>
          <a:lstStyle/>
          <a:p>
            <a:pPr marL="12700" algn="ctr">
              <a:lnSpc>
                <a:spcPct val="100000"/>
              </a:lnSpc>
              <a:spcBef>
                <a:spcPts val="100"/>
              </a:spcBef>
            </a:pPr>
            <a:r>
              <a:rPr sz="3200" spc="-5" dirty="0">
                <a:solidFill>
                  <a:schemeClr val="tx1"/>
                </a:solidFill>
                <a:latin typeface="Times New Roman" pitchFamily="18" charset="0"/>
                <a:cs typeface="Times New Roman" pitchFamily="18" charset="0"/>
              </a:rPr>
              <a:t>Reclamation of Saline</a:t>
            </a:r>
            <a:r>
              <a:rPr sz="3200" spc="-55" dirty="0">
                <a:solidFill>
                  <a:schemeClr val="tx1"/>
                </a:solidFill>
                <a:latin typeface="Times New Roman" pitchFamily="18" charset="0"/>
                <a:cs typeface="Times New Roman" pitchFamily="18" charset="0"/>
              </a:rPr>
              <a:t> </a:t>
            </a:r>
            <a:r>
              <a:rPr sz="3200" spc="5" dirty="0" smtClean="0">
                <a:solidFill>
                  <a:schemeClr val="tx1"/>
                </a:solidFill>
                <a:latin typeface="Times New Roman" pitchFamily="18" charset="0"/>
                <a:cs typeface="Times New Roman" pitchFamily="18" charset="0"/>
              </a:rPr>
              <a:t>soil</a:t>
            </a:r>
            <a:endParaRPr sz="3200" dirty="0">
              <a:solidFill>
                <a:schemeClr val="tx1"/>
              </a:solidFill>
              <a:latin typeface="Times New Roman" pitchFamily="18" charset="0"/>
              <a:cs typeface="Times New Roman" pitchFamily="18" charset="0"/>
            </a:endParaRPr>
          </a:p>
        </p:txBody>
      </p:sp>
      <p:sp>
        <p:nvSpPr>
          <p:cNvPr id="3" name="object 3"/>
          <p:cNvSpPr txBox="1"/>
          <p:nvPr/>
        </p:nvSpPr>
        <p:spPr>
          <a:xfrm>
            <a:off x="0" y="1295400"/>
            <a:ext cx="8523605" cy="4113947"/>
          </a:xfrm>
          <a:prstGeom prst="rect">
            <a:avLst/>
          </a:prstGeom>
        </p:spPr>
        <p:txBody>
          <a:bodyPr vert="horz" wrap="square" lIns="0" tIns="12700" rIns="0" bIns="0" rtlCol="0">
            <a:spAutoFit/>
          </a:bodyPr>
          <a:lstStyle/>
          <a:p>
            <a:pPr marL="526415" indent="-514350">
              <a:lnSpc>
                <a:spcPct val="100000"/>
              </a:lnSpc>
              <a:spcBef>
                <a:spcPts val="100"/>
              </a:spcBef>
              <a:buClr>
                <a:schemeClr val="tx2"/>
              </a:buClr>
              <a:buSzPct val="94444"/>
              <a:buFont typeface="Wingdings" pitchFamily="2" charset="2"/>
              <a:buChar char="q"/>
              <a:tabLst>
                <a:tab pos="229235" algn="l"/>
              </a:tabLst>
            </a:pPr>
            <a:r>
              <a:rPr sz="2400" b="1" spc="-15" dirty="0">
                <a:solidFill>
                  <a:srgbClr val="0000CC"/>
                </a:solidFill>
                <a:latin typeface="Times New Roman" pitchFamily="18" charset="0"/>
                <a:cs typeface="Times New Roman" pitchFamily="18" charset="0"/>
              </a:rPr>
              <a:t>Removal </a:t>
            </a:r>
            <a:r>
              <a:rPr sz="2400" b="1" spc="-5" dirty="0">
                <a:solidFill>
                  <a:srgbClr val="0000CC"/>
                </a:solidFill>
                <a:latin typeface="Times New Roman" pitchFamily="18" charset="0"/>
                <a:cs typeface="Times New Roman" pitchFamily="18" charset="0"/>
              </a:rPr>
              <a:t>of </a:t>
            </a:r>
            <a:r>
              <a:rPr sz="2400" b="1" spc="-10" dirty="0">
                <a:solidFill>
                  <a:srgbClr val="0000CC"/>
                </a:solidFill>
                <a:latin typeface="Times New Roman" pitchFamily="18" charset="0"/>
                <a:cs typeface="Times New Roman" pitchFamily="18" charset="0"/>
              </a:rPr>
              <a:t>excess salt </a:t>
            </a:r>
            <a:r>
              <a:rPr sz="2400" b="1" spc="-5" dirty="0">
                <a:solidFill>
                  <a:srgbClr val="0000CC"/>
                </a:solidFill>
                <a:latin typeface="Times New Roman" pitchFamily="18" charset="0"/>
                <a:cs typeface="Times New Roman" pitchFamily="18" charset="0"/>
              </a:rPr>
              <a:t>by good quality </a:t>
            </a:r>
            <a:r>
              <a:rPr sz="2400" b="1" spc="-5" dirty="0" smtClean="0">
                <a:solidFill>
                  <a:srgbClr val="0000CC"/>
                </a:solidFill>
                <a:latin typeface="Times New Roman" pitchFamily="18" charset="0"/>
                <a:cs typeface="Times New Roman" pitchFamily="18" charset="0"/>
              </a:rPr>
              <a:t>irrig</a:t>
            </a:r>
            <a:r>
              <a:rPr lang="en-US" sz="2400" b="1" spc="-5" dirty="0" smtClean="0">
                <a:solidFill>
                  <a:srgbClr val="0000CC"/>
                </a:solidFill>
                <a:latin typeface="Times New Roman" pitchFamily="18" charset="0"/>
                <a:cs typeface="Times New Roman" pitchFamily="18" charset="0"/>
              </a:rPr>
              <a:t>ation</a:t>
            </a:r>
            <a:r>
              <a:rPr sz="2400" b="1" spc="35" dirty="0" smtClean="0">
                <a:solidFill>
                  <a:srgbClr val="0000CC"/>
                </a:solidFill>
                <a:latin typeface="Times New Roman" pitchFamily="18" charset="0"/>
                <a:cs typeface="Times New Roman" pitchFamily="18" charset="0"/>
              </a:rPr>
              <a:t> </a:t>
            </a:r>
            <a:r>
              <a:rPr sz="2400" b="1" spc="10" dirty="0" smtClean="0">
                <a:solidFill>
                  <a:srgbClr val="0000CC"/>
                </a:solidFill>
                <a:latin typeface="Times New Roman" pitchFamily="18" charset="0"/>
                <a:cs typeface="Times New Roman" pitchFamily="18" charset="0"/>
              </a:rPr>
              <a:t>water</a:t>
            </a:r>
            <a:r>
              <a:rPr sz="2400" spc="10" dirty="0" smtClean="0">
                <a:latin typeface="Times New Roman" pitchFamily="18" charset="0"/>
                <a:cs typeface="Times New Roman" pitchFamily="18" charset="0"/>
              </a:rPr>
              <a:t>:</a:t>
            </a:r>
            <a:r>
              <a:rPr lang="en-US" sz="2400" spc="10" dirty="0" smtClean="0">
                <a:latin typeface="Times New Roman" pitchFamily="18" charset="0"/>
                <a:cs typeface="Times New Roman" pitchFamily="18" charset="0"/>
              </a:rPr>
              <a:t> </a:t>
            </a:r>
            <a:r>
              <a:rPr sz="2400" spc="-10" dirty="0" smtClean="0">
                <a:uFill>
                  <a:solidFill>
                    <a:srgbClr val="000000"/>
                  </a:solidFill>
                </a:uFill>
                <a:latin typeface="Times New Roman" pitchFamily="18" charset="0"/>
                <a:cs typeface="Times New Roman" pitchFamily="18" charset="0"/>
              </a:rPr>
              <a:t>Ponding </a:t>
            </a:r>
            <a:r>
              <a:rPr sz="2400" spc="-10" dirty="0">
                <a:uFill>
                  <a:solidFill>
                    <a:srgbClr val="000000"/>
                  </a:solidFill>
                </a:uFill>
                <a:latin typeface="Times New Roman" pitchFamily="18" charset="0"/>
                <a:cs typeface="Times New Roman" pitchFamily="18" charset="0"/>
              </a:rPr>
              <a:t>and </a:t>
            </a:r>
            <a:r>
              <a:rPr sz="2400" spc="-5" dirty="0">
                <a:uFill>
                  <a:solidFill>
                    <a:srgbClr val="000000"/>
                  </a:solidFill>
                </a:uFill>
                <a:latin typeface="Times New Roman" pitchFamily="18" charset="0"/>
                <a:cs typeface="Times New Roman" pitchFamily="18" charset="0"/>
              </a:rPr>
              <a:t>intermittent </a:t>
            </a:r>
            <a:r>
              <a:rPr sz="2400" spc="-10" dirty="0">
                <a:uFill>
                  <a:solidFill>
                    <a:srgbClr val="000000"/>
                  </a:solidFill>
                </a:uFill>
                <a:latin typeface="Times New Roman" pitchFamily="18" charset="0"/>
                <a:cs typeface="Times New Roman" pitchFamily="18" charset="0"/>
              </a:rPr>
              <a:t>ponding </a:t>
            </a:r>
            <a:r>
              <a:rPr sz="2400" spc="-5" dirty="0">
                <a:uFill>
                  <a:solidFill>
                    <a:srgbClr val="000000"/>
                  </a:solidFill>
                </a:uFill>
                <a:latin typeface="Times New Roman" pitchFamily="18" charset="0"/>
                <a:cs typeface="Times New Roman" pitchFamily="18" charset="0"/>
              </a:rPr>
              <a:t>is </a:t>
            </a:r>
            <a:r>
              <a:rPr sz="2400" dirty="0">
                <a:uFill>
                  <a:solidFill>
                    <a:srgbClr val="000000"/>
                  </a:solidFill>
                </a:uFill>
                <a:latin typeface="Times New Roman" pitchFamily="18" charset="0"/>
                <a:cs typeface="Times New Roman" pitchFamily="18" charset="0"/>
              </a:rPr>
              <a:t>more </a:t>
            </a:r>
            <a:r>
              <a:rPr sz="2400" spc="-10" dirty="0">
                <a:uFill>
                  <a:solidFill>
                    <a:srgbClr val="000000"/>
                  </a:solidFill>
                </a:uFill>
                <a:latin typeface="Times New Roman" pitchFamily="18" charset="0"/>
                <a:cs typeface="Times New Roman" pitchFamily="18" charset="0"/>
              </a:rPr>
              <a:t>efficient </a:t>
            </a:r>
            <a:r>
              <a:rPr sz="2400" spc="-5" dirty="0">
                <a:uFill>
                  <a:solidFill>
                    <a:srgbClr val="000000"/>
                  </a:solidFill>
                </a:uFill>
                <a:latin typeface="Times New Roman" pitchFamily="18" charset="0"/>
                <a:cs typeface="Times New Roman" pitchFamily="18" charset="0"/>
              </a:rPr>
              <a:t>in </a:t>
            </a:r>
            <a:r>
              <a:rPr sz="2400" spc="-10" dirty="0">
                <a:uFill>
                  <a:solidFill>
                    <a:srgbClr val="000000"/>
                  </a:solidFill>
                </a:uFill>
                <a:latin typeface="Times New Roman" pitchFamily="18" charset="0"/>
                <a:cs typeface="Times New Roman" pitchFamily="18" charset="0"/>
              </a:rPr>
              <a:t>leaching of</a:t>
            </a:r>
            <a:r>
              <a:rPr sz="2400" spc="55" dirty="0">
                <a:uFill>
                  <a:solidFill>
                    <a:srgbClr val="000000"/>
                  </a:solidFill>
                </a:uFill>
                <a:latin typeface="Times New Roman" pitchFamily="18" charset="0"/>
                <a:cs typeface="Times New Roman" pitchFamily="18" charset="0"/>
              </a:rPr>
              <a:t> </a:t>
            </a:r>
            <a:r>
              <a:rPr sz="2400" dirty="0" smtClean="0">
                <a:uFill>
                  <a:solidFill>
                    <a:srgbClr val="000000"/>
                  </a:solidFill>
                </a:uFill>
                <a:latin typeface="Times New Roman" pitchFamily="18" charset="0"/>
                <a:cs typeface="Times New Roman" pitchFamily="18" charset="0"/>
              </a:rPr>
              <a:t>salts</a:t>
            </a:r>
            <a:r>
              <a:rPr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For </a:t>
            </a:r>
            <a:r>
              <a:rPr sz="2400" spc="-5" dirty="0">
                <a:latin typeface="Times New Roman" pitchFamily="18" charset="0"/>
                <a:cs typeface="Times New Roman" pitchFamily="18" charset="0"/>
              </a:rPr>
              <a:t>the success of leaching </a:t>
            </a:r>
            <a:r>
              <a:rPr sz="2400" spc="-15" dirty="0">
                <a:uFill>
                  <a:solidFill>
                    <a:srgbClr val="000000"/>
                  </a:solidFill>
                </a:uFill>
                <a:latin typeface="Times New Roman" pitchFamily="18" charset="0"/>
                <a:cs typeface="Times New Roman" pitchFamily="18" charset="0"/>
              </a:rPr>
              <a:t>water </a:t>
            </a:r>
            <a:r>
              <a:rPr sz="2400" spc="-10" dirty="0">
                <a:uFill>
                  <a:solidFill>
                    <a:srgbClr val="000000"/>
                  </a:solidFill>
                </a:uFill>
                <a:latin typeface="Times New Roman" pitchFamily="18" charset="0"/>
                <a:cs typeface="Times New Roman" pitchFamily="18" charset="0"/>
              </a:rPr>
              <a:t>table </a:t>
            </a:r>
            <a:r>
              <a:rPr sz="2400" dirty="0">
                <a:uFill>
                  <a:solidFill>
                    <a:srgbClr val="000000"/>
                  </a:solidFill>
                </a:uFill>
                <a:latin typeface="Times New Roman" pitchFamily="18" charset="0"/>
                <a:cs typeface="Times New Roman" pitchFamily="18" charset="0"/>
              </a:rPr>
              <a:t>must </a:t>
            </a:r>
            <a:r>
              <a:rPr sz="2400" spc="-10" dirty="0">
                <a:uFill>
                  <a:solidFill>
                    <a:srgbClr val="000000"/>
                  </a:solidFill>
                </a:uFill>
                <a:latin typeface="Times New Roman" pitchFamily="18" charset="0"/>
                <a:cs typeface="Times New Roman" pitchFamily="18" charset="0"/>
              </a:rPr>
              <a:t>be </a:t>
            </a:r>
            <a:r>
              <a:rPr sz="2400" spc="-5" dirty="0">
                <a:uFill>
                  <a:solidFill>
                    <a:srgbClr val="000000"/>
                  </a:solidFill>
                </a:uFill>
                <a:latin typeface="Times New Roman" pitchFamily="18" charset="0"/>
                <a:cs typeface="Times New Roman" pitchFamily="18" charset="0"/>
              </a:rPr>
              <a:t>sufficiently</a:t>
            </a:r>
            <a:r>
              <a:rPr sz="2400" spc="25" dirty="0">
                <a:uFill>
                  <a:solidFill>
                    <a:srgbClr val="000000"/>
                  </a:solidFill>
                </a:uFill>
                <a:latin typeface="Times New Roman" pitchFamily="18" charset="0"/>
                <a:cs typeface="Times New Roman" pitchFamily="18" charset="0"/>
              </a:rPr>
              <a:t> </a:t>
            </a:r>
            <a:r>
              <a:rPr sz="2400" spc="-10" dirty="0" smtClean="0">
                <a:uFill>
                  <a:solidFill>
                    <a:srgbClr val="000000"/>
                  </a:solidFill>
                </a:uFill>
                <a:latin typeface="Times New Roman" pitchFamily="18" charset="0"/>
                <a:cs typeface="Times New Roman" pitchFamily="18" charset="0"/>
              </a:rPr>
              <a:t>low</a:t>
            </a:r>
            <a:endParaRPr lang="en-US" sz="2400" dirty="0">
              <a:latin typeface="Times New Roman" pitchFamily="18" charset="0"/>
              <a:cs typeface="Times New Roman" pitchFamily="18" charset="0"/>
            </a:endParaRPr>
          </a:p>
          <a:p>
            <a:pPr marL="526415" indent="-514350">
              <a:lnSpc>
                <a:spcPct val="100000"/>
              </a:lnSpc>
              <a:spcBef>
                <a:spcPts val="100"/>
              </a:spcBef>
              <a:buClr>
                <a:schemeClr val="tx2"/>
              </a:buClr>
              <a:buSzPct val="94444"/>
              <a:buFont typeface="Wingdings" pitchFamily="2" charset="2"/>
              <a:buChar char="q"/>
              <a:tabLst>
                <a:tab pos="229235" algn="l"/>
              </a:tabLst>
            </a:pPr>
            <a:r>
              <a:rPr sz="2400" b="1" spc="-5" dirty="0" smtClean="0">
                <a:solidFill>
                  <a:srgbClr val="0000CC"/>
                </a:solidFill>
                <a:latin typeface="Times New Roman" pitchFamily="18" charset="0"/>
                <a:cs typeface="Times New Roman" pitchFamily="18" charset="0"/>
              </a:rPr>
              <a:t>Drainage </a:t>
            </a:r>
            <a:r>
              <a:rPr sz="2400" b="1" dirty="0">
                <a:solidFill>
                  <a:srgbClr val="0000CC"/>
                </a:solidFill>
                <a:latin typeface="Times New Roman" pitchFamily="18" charset="0"/>
                <a:cs typeface="Times New Roman" pitchFamily="18" charset="0"/>
              </a:rPr>
              <a:t>of the </a:t>
            </a:r>
            <a:r>
              <a:rPr sz="2400" b="1" spc="-5" dirty="0">
                <a:solidFill>
                  <a:srgbClr val="0000CC"/>
                </a:solidFill>
                <a:latin typeface="Times New Roman" pitchFamily="18" charset="0"/>
                <a:cs typeface="Times New Roman" pitchFamily="18" charset="0"/>
              </a:rPr>
              <a:t>soluble salts </a:t>
            </a:r>
            <a:r>
              <a:rPr sz="2400" b="1" spc="-10" dirty="0">
                <a:solidFill>
                  <a:srgbClr val="0000CC"/>
                </a:solidFill>
                <a:latin typeface="Times New Roman" pitchFamily="18" charset="0"/>
                <a:cs typeface="Times New Roman" pitchFamily="18" charset="0"/>
              </a:rPr>
              <a:t>at surface </a:t>
            </a:r>
            <a:r>
              <a:rPr sz="2400" b="1" spc="-5" dirty="0">
                <a:solidFill>
                  <a:srgbClr val="0000CC"/>
                </a:solidFill>
                <a:latin typeface="Times New Roman" pitchFamily="18" charset="0"/>
                <a:cs typeface="Times New Roman" pitchFamily="18" charset="0"/>
              </a:rPr>
              <a:t>and subsurface</a:t>
            </a:r>
            <a:r>
              <a:rPr sz="2400" b="1" spc="35" dirty="0">
                <a:solidFill>
                  <a:srgbClr val="0000CC"/>
                </a:solidFill>
                <a:latin typeface="Times New Roman" pitchFamily="18" charset="0"/>
                <a:cs typeface="Times New Roman" pitchFamily="18" charset="0"/>
              </a:rPr>
              <a:t> </a:t>
            </a:r>
            <a:r>
              <a:rPr sz="2400" b="1" dirty="0" smtClean="0">
                <a:solidFill>
                  <a:srgbClr val="0000CC"/>
                </a:solidFill>
                <a:latin typeface="Times New Roman" pitchFamily="18" charset="0"/>
                <a:cs typeface="Times New Roman" pitchFamily="18" charset="0"/>
              </a:rPr>
              <a:t>region</a:t>
            </a:r>
            <a:r>
              <a:rPr lang="en-US" sz="2400" spc="-5" dirty="0" smtClean="0">
                <a:uFill>
                  <a:solidFill>
                    <a:srgbClr val="000000"/>
                  </a:solidFill>
                </a:uFill>
                <a:latin typeface="Times New Roman" pitchFamily="18" charset="0"/>
                <a:cs typeface="Times New Roman" pitchFamily="18" charset="0"/>
              </a:rPr>
              <a:t> </a:t>
            </a:r>
            <a:r>
              <a:rPr sz="2400" spc="-5" dirty="0" smtClean="0">
                <a:uFill>
                  <a:solidFill>
                    <a:srgbClr val="000000"/>
                  </a:solidFill>
                </a:uFill>
                <a:latin typeface="Times New Roman" pitchFamily="18" charset="0"/>
                <a:cs typeface="Times New Roman" pitchFamily="18" charset="0"/>
              </a:rPr>
              <a:t>Surface </a:t>
            </a:r>
            <a:r>
              <a:rPr sz="2400" spc="-10" dirty="0">
                <a:uFill>
                  <a:solidFill>
                    <a:srgbClr val="000000"/>
                  </a:solidFill>
                </a:uFill>
                <a:latin typeface="Times New Roman" pitchFamily="18" charset="0"/>
                <a:cs typeface="Times New Roman" pitchFamily="18" charset="0"/>
              </a:rPr>
              <a:t>drainage</a:t>
            </a:r>
            <a:r>
              <a:rPr sz="2400" spc="10" dirty="0">
                <a:uFill>
                  <a:solidFill>
                    <a:srgbClr val="000000"/>
                  </a:solidFill>
                </a:uFill>
                <a:latin typeface="Times New Roman" pitchFamily="18" charset="0"/>
                <a:cs typeface="Times New Roman" pitchFamily="18" charset="0"/>
              </a:rPr>
              <a:t> </a:t>
            </a:r>
            <a:r>
              <a:rPr sz="2400" spc="-5" dirty="0">
                <a:uFill>
                  <a:solidFill>
                    <a:srgbClr val="000000"/>
                  </a:solidFill>
                </a:uFill>
                <a:latin typeface="Times New Roman" pitchFamily="18" charset="0"/>
                <a:cs typeface="Times New Roman" pitchFamily="18" charset="0"/>
              </a:rPr>
              <a:t>is</a:t>
            </a:r>
            <a:r>
              <a:rPr sz="2400" spc="5" dirty="0">
                <a:uFill>
                  <a:solidFill>
                    <a:srgbClr val="000000"/>
                  </a:solidFill>
                </a:uFill>
                <a:latin typeface="Times New Roman" pitchFamily="18" charset="0"/>
                <a:cs typeface="Times New Roman" pitchFamily="18" charset="0"/>
              </a:rPr>
              <a:t> </a:t>
            </a:r>
            <a:r>
              <a:rPr sz="2400" spc="-5" dirty="0" smtClean="0">
                <a:uFill>
                  <a:solidFill>
                    <a:srgbClr val="000000"/>
                  </a:solidFill>
                </a:uFill>
                <a:latin typeface="Times New Roman" pitchFamily="18" charset="0"/>
                <a:cs typeface="Times New Roman" pitchFamily="18" charset="0"/>
              </a:rPr>
              <a:t>for</a:t>
            </a:r>
            <a:r>
              <a:rPr lang="en-US" sz="2400" spc="-5" dirty="0">
                <a:latin typeface="Times New Roman" pitchFamily="18" charset="0"/>
                <a:cs typeface="Times New Roman" pitchFamily="18" charset="0"/>
              </a:rPr>
              <a:t> </a:t>
            </a:r>
            <a:r>
              <a:rPr sz="2400" spc="-10" dirty="0" smtClean="0">
                <a:latin typeface="Times New Roman" pitchFamily="18" charset="0"/>
                <a:cs typeface="Times New Roman" pitchFamily="18" charset="0"/>
              </a:rPr>
              <a:t>draining </a:t>
            </a:r>
            <a:r>
              <a:rPr sz="2400" spc="-10" dirty="0">
                <a:latin typeface="Times New Roman" pitchFamily="18" charset="0"/>
                <a:cs typeface="Times New Roman" pitchFamily="18" charset="0"/>
              </a:rPr>
              <a:t>of </a:t>
            </a:r>
            <a:r>
              <a:rPr sz="2400" spc="-5" dirty="0">
                <a:latin typeface="Times New Roman" pitchFamily="18" charset="0"/>
                <a:cs typeface="Times New Roman" pitchFamily="18" charset="0"/>
              </a:rPr>
              <a:t>excess </a:t>
            </a:r>
            <a:r>
              <a:rPr sz="2400" dirty="0">
                <a:latin typeface="Times New Roman" pitchFamily="18" charset="0"/>
                <a:cs typeface="Times New Roman" pitchFamily="18" charset="0"/>
              </a:rPr>
              <a:t>run </a:t>
            </a:r>
            <a:r>
              <a:rPr sz="2400" spc="-5" dirty="0">
                <a:latin typeface="Times New Roman" pitchFamily="18" charset="0"/>
                <a:cs typeface="Times New Roman" pitchFamily="18" charset="0"/>
              </a:rPr>
              <a:t>off  </a:t>
            </a:r>
            <a:r>
              <a:rPr sz="2400" spc="-5" dirty="0">
                <a:uFill>
                  <a:solidFill>
                    <a:srgbClr val="000000"/>
                  </a:solidFill>
                </a:uFill>
                <a:latin typeface="Times New Roman" pitchFamily="18" charset="0"/>
                <a:cs typeface="Times New Roman" pitchFamily="18" charset="0"/>
              </a:rPr>
              <a:t>Subsurface </a:t>
            </a:r>
            <a:r>
              <a:rPr sz="2400" spc="-10" dirty="0">
                <a:uFill>
                  <a:solidFill>
                    <a:srgbClr val="000000"/>
                  </a:solidFill>
                </a:uFill>
                <a:latin typeface="Times New Roman" pitchFamily="18" charset="0"/>
                <a:cs typeface="Times New Roman" pitchFamily="18" charset="0"/>
              </a:rPr>
              <a:t>drainage </a:t>
            </a:r>
            <a:r>
              <a:rPr sz="2400" spc="-5" dirty="0">
                <a:uFill>
                  <a:solidFill>
                    <a:srgbClr val="000000"/>
                  </a:solidFill>
                </a:uFill>
                <a:latin typeface="Times New Roman" pitchFamily="18" charset="0"/>
                <a:cs typeface="Times New Roman" pitchFamily="18" charset="0"/>
              </a:rPr>
              <a:t>for </a:t>
            </a:r>
            <a:r>
              <a:rPr sz="2400" spc="-10" dirty="0">
                <a:uFill>
                  <a:solidFill>
                    <a:srgbClr val="000000"/>
                  </a:solidFill>
                </a:uFill>
                <a:latin typeface="Times New Roman" pitchFamily="18" charset="0"/>
                <a:cs typeface="Times New Roman" pitchFamily="18" charset="0"/>
              </a:rPr>
              <a:t>lowering </a:t>
            </a:r>
            <a:r>
              <a:rPr sz="2400" spc="-5" dirty="0">
                <a:uFill>
                  <a:solidFill>
                    <a:srgbClr val="000000"/>
                  </a:solidFill>
                </a:uFill>
                <a:latin typeface="Times New Roman" pitchFamily="18" charset="0"/>
                <a:cs typeface="Times New Roman" pitchFamily="18" charset="0"/>
              </a:rPr>
              <a:t>the</a:t>
            </a:r>
            <a:r>
              <a:rPr sz="2400" spc="5" dirty="0">
                <a:uFill>
                  <a:solidFill>
                    <a:srgbClr val="000000"/>
                  </a:solidFill>
                </a:uFill>
                <a:latin typeface="Times New Roman" pitchFamily="18" charset="0"/>
                <a:cs typeface="Times New Roman" pitchFamily="18" charset="0"/>
              </a:rPr>
              <a:t> </a:t>
            </a:r>
            <a:r>
              <a:rPr lang="en-US" sz="2400" spc="-5" dirty="0" smtClean="0">
                <a:uFill>
                  <a:solidFill>
                    <a:srgbClr val="000000"/>
                  </a:solidFill>
                </a:uFill>
                <a:latin typeface="Times New Roman" pitchFamily="18" charset="0"/>
                <a:cs typeface="Times New Roman" pitchFamily="18" charset="0"/>
              </a:rPr>
              <a:t>water table</a:t>
            </a:r>
            <a:endParaRPr lang="en-US" sz="2400" dirty="0">
              <a:latin typeface="Times New Roman" pitchFamily="18" charset="0"/>
              <a:cs typeface="Times New Roman" pitchFamily="18" charset="0"/>
            </a:endParaRPr>
          </a:p>
          <a:p>
            <a:pPr marL="526415" indent="-514350">
              <a:lnSpc>
                <a:spcPct val="100000"/>
              </a:lnSpc>
              <a:spcBef>
                <a:spcPts val="100"/>
              </a:spcBef>
              <a:buClr>
                <a:schemeClr val="tx2"/>
              </a:buClr>
              <a:buSzPct val="94444"/>
              <a:buFont typeface="Wingdings" pitchFamily="2" charset="2"/>
              <a:buChar char="q"/>
              <a:tabLst>
                <a:tab pos="229235" algn="l"/>
              </a:tabLst>
            </a:pPr>
            <a:r>
              <a:rPr sz="2400" b="1" spc="-5" dirty="0" smtClean="0">
                <a:solidFill>
                  <a:srgbClr val="000099"/>
                </a:solidFill>
                <a:latin typeface="Times New Roman" pitchFamily="18" charset="0"/>
                <a:cs typeface="Times New Roman" pitchFamily="18" charset="0"/>
              </a:rPr>
              <a:t>Proper </a:t>
            </a:r>
            <a:r>
              <a:rPr sz="2400" b="1" dirty="0">
                <a:solidFill>
                  <a:srgbClr val="000099"/>
                </a:solidFill>
                <a:latin typeface="Times New Roman" pitchFamily="18" charset="0"/>
                <a:cs typeface="Times New Roman" pitchFamily="18" charset="0"/>
              </a:rPr>
              <a:t>water </a:t>
            </a:r>
            <a:r>
              <a:rPr sz="2400" b="1" spc="-5" dirty="0">
                <a:solidFill>
                  <a:srgbClr val="000099"/>
                </a:solidFill>
                <a:latin typeface="Times New Roman" pitchFamily="18" charset="0"/>
                <a:cs typeface="Times New Roman" pitchFamily="18" charset="0"/>
              </a:rPr>
              <a:t>mangement </a:t>
            </a:r>
            <a:r>
              <a:rPr sz="2400" b="1" dirty="0">
                <a:solidFill>
                  <a:srgbClr val="000099"/>
                </a:solidFill>
                <a:latin typeface="Times New Roman" pitchFamily="18" charset="0"/>
                <a:cs typeface="Times New Roman" pitchFamily="18" charset="0"/>
              </a:rPr>
              <a:t>of </a:t>
            </a:r>
            <a:r>
              <a:rPr sz="2400" b="1" spc="-5" dirty="0">
                <a:solidFill>
                  <a:srgbClr val="000099"/>
                </a:solidFill>
                <a:latin typeface="Times New Roman" pitchFamily="18" charset="0"/>
                <a:cs typeface="Times New Roman" pitchFamily="18" charset="0"/>
              </a:rPr>
              <a:t>cropping </a:t>
            </a:r>
            <a:r>
              <a:rPr sz="2400" b="1" spc="-10" dirty="0">
                <a:solidFill>
                  <a:srgbClr val="000099"/>
                </a:solidFill>
                <a:latin typeface="Times New Roman" pitchFamily="18" charset="0"/>
                <a:cs typeface="Times New Roman" pitchFamily="18" charset="0"/>
              </a:rPr>
              <a:t>system are </a:t>
            </a:r>
            <a:r>
              <a:rPr sz="2400" b="1" spc="-5" dirty="0">
                <a:solidFill>
                  <a:srgbClr val="000099"/>
                </a:solidFill>
                <a:latin typeface="Times New Roman" pitchFamily="18" charset="0"/>
                <a:cs typeface="Times New Roman" pitchFamily="18" charset="0"/>
              </a:rPr>
              <a:t>important </a:t>
            </a:r>
            <a:r>
              <a:rPr sz="2400" b="1" dirty="0">
                <a:solidFill>
                  <a:srgbClr val="000099"/>
                </a:solidFill>
                <a:latin typeface="Times New Roman" pitchFamily="18" charset="0"/>
                <a:cs typeface="Times New Roman" pitchFamily="18" charset="0"/>
              </a:rPr>
              <a:t>for </a:t>
            </a:r>
            <a:r>
              <a:rPr sz="2400" b="1" spc="-10" dirty="0">
                <a:solidFill>
                  <a:srgbClr val="000099"/>
                </a:solidFill>
                <a:latin typeface="Times New Roman" pitchFamily="18" charset="0"/>
                <a:cs typeface="Times New Roman" pitchFamily="18" charset="0"/>
              </a:rPr>
              <a:t>crop</a:t>
            </a:r>
            <a:r>
              <a:rPr sz="2400" b="1" spc="25" dirty="0">
                <a:solidFill>
                  <a:srgbClr val="000099"/>
                </a:solidFill>
                <a:latin typeface="Times New Roman" pitchFamily="18" charset="0"/>
                <a:cs typeface="Times New Roman" pitchFamily="18" charset="0"/>
              </a:rPr>
              <a:t> </a:t>
            </a:r>
            <a:r>
              <a:rPr sz="2400" b="1" spc="10" dirty="0" smtClean="0">
                <a:solidFill>
                  <a:srgbClr val="000099"/>
                </a:solidFill>
                <a:latin typeface="Times New Roman" pitchFamily="18" charset="0"/>
                <a:cs typeface="Times New Roman" pitchFamily="18" charset="0"/>
              </a:rPr>
              <a:t>p</a:t>
            </a:r>
            <a:r>
              <a:rPr lang="en-US" sz="2400" b="1" spc="10" dirty="0" smtClean="0">
                <a:solidFill>
                  <a:srgbClr val="000099"/>
                </a:solidFill>
                <a:latin typeface="Times New Roman" pitchFamily="18" charset="0"/>
                <a:cs typeface="Times New Roman" pitchFamily="18" charset="0"/>
              </a:rPr>
              <a:t>roduction</a:t>
            </a:r>
            <a:endParaRPr sz="2400" dirty="0">
              <a:latin typeface="Times New Roman" pitchFamily="18" charset="0"/>
              <a:cs typeface="Times New Roman" pitchFamily="18" charset="0"/>
            </a:endParaRPr>
          </a:p>
          <a:p>
            <a:pPr>
              <a:lnSpc>
                <a:spcPct val="100000"/>
              </a:lnSpc>
            </a:pPr>
            <a:endParaRPr sz="2400" dirty="0">
              <a:latin typeface="Times New Roman" pitchFamily="18" charset="0"/>
              <a:cs typeface="Times New Roman" pitchFamily="18" charset="0"/>
            </a:endParaRPr>
          </a:p>
          <a:p>
            <a:pPr>
              <a:lnSpc>
                <a:spcPct val="100000"/>
              </a:lnSpc>
            </a:pPr>
            <a:endParaRPr sz="24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6200" y="901700"/>
            <a:ext cx="5562600" cy="52705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200" y="6202679"/>
            <a:ext cx="8915400" cy="429259"/>
          </a:xfrm>
          <a:custGeom>
            <a:avLst/>
            <a:gdLst/>
            <a:ahLst/>
            <a:cxnLst/>
            <a:rect l="l" t="t" r="r" b="b"/>
            <a:pathLst>
              <a:path w="8915400" h="429259">
                <a:moveTo>
                  <a:pt x="0" y="0"/>
                </a:moveTo>
                <a:lnTo>
                  <a:pt x="8915400" y="0"/>
                </a:lnTo>
                <a:lnTo>
                  <a:pt x="8915400" y="429260"/>
                </a:lnTo>
                <a:lnTo>
                  <a:pt x="0" y="429260"/>
                </a:lnTo>
                <a:lnTo>
                  <a:pt x="0" y="0"/>
                </a:lnTo>
                <a:close/>
              </a:path>
            </a:pathLst>
          </a:custGeom>
          <a:solidFill>
            <a:srgbClr val="993366"/>
          </a:solidFill>
        </p:spPr>
        <p:txBody>
          <a:bodyPr wrap="square" lIns="0" tIns="0" rIns="0" bIns="0" rtlCol="0"/>
          <a:lstStyle/>
          <a:p>
            <a:endParaRPr/>
          </a:p>
        </p:txBody>
      </p:sp>
      <p:sp>
        <p:nvSpPr>
          <p:cNvPr id="4" name="object 4"/>
          <p:cNvSpPr txBox="1"/>
          <p:nvPr/>
        </p:nvSpPr>
        <p:spPr>
          <a:xfrm>
            <a:off x="273050" y="6236970"/>
            <a:ext cx="8448040" cy="360680"/>
          </a:xfrm>
          <a:prstGeom prst="rect">
            <a:avLst/>
          </a:prstGeom>
        </p:spPr>
        <p:txBody>
          <a:bodyPr vert="horz" wrap="square" lIns="0" tIns="12700" rIns="0" bIns="0" rtlCol="0">
            <a:spAutoFit/>
          </a:bodyPr>
          <a:lstStyle/>
          <a:p>
            <a:pPr marL="12700">
              <a:lnSpc>
                <a:spcPct val="100000"/>
              </a:lnSpc>
              <a:spcBef>
                <a:spcPts val="100"/>
              </a:spcBef>
            </a:pPr>
            <a:r>
              <a:rPr sz="2200" b="1" spc="-10" dirty="0">
                <a:solidFill>
                  <a:srgbClr val="FFFFFF"/>
                </a:solidFill>
                <a:latin typeface="Arial Narrow"/>
                <a:cs typeface="Arial Narrow"/>
              </a:rPr>
              <a:t>e) </a:t>
            </a:r>
            <a:r>
              <a:rPr sz="2200" b="1" spc="-5" dirty="0">
                <a:solidFill>
                  <a:srgbClr val="FFFFFF"/>
                </a:solidFill>
                <a:latin typeface="Arial Narrow"/>
                <a:cs typeface="Arial Narrow"/>
              </a:rPr>
              <a:t>Land shaping for growing </a:t>
            </a:r>
            <a:r>
              <a:rPr sz="2200" b="1" spc="-10" dirty="0">
                <a:solidFill>
                  <a:srgbClr val="FFFFFF"/>
                </a:solidFill>
                <a:latin typeface="Arial Narrow"/>
                <a:cs typeface="Arial Narrow"/>
              </a:rPr>
              <a:t>vegetables </a:t>
            </a:r>
            <a:r>
              <a:rPr sz="2200" b="1" spc="-5" dirty="0">
                <a:solidFill>
                  <a:srgbClr val="FFFFFF"/>
                </a:solidFill>
                <a:latin typeface="Arial Narrow"/>
                <a:cs typeface="Arial Narrow"/>
              </a:rPr>
              <a:t>round </a:t>
            </a:r>
            <a:r>
              <a:rPr sz="2200" b="1" dirty="0">
                <a:solidFill>
                  <a:srgbClr val="FFFFFF"/>
                </a:solidFill>
                <a:latin typeface="Arial Narrow"/>
                <a:cs typeface="Arial Narrow"/>
              </a:rPr>
              <a:t>the </a:t>
            </a:r>
            <a:r>
              <a:rPr sz="2200" b="1" spc="-10" dirty="0">
                <a:solidFill>
                  <a:srgbClr val="FFFFFF"/>
                </a:solidFill>
                <a:latin typeface="Arial Narrow"/>
                <a:cs typeface="Arial Narrow"/>
              </a:rPr>
              <a:t>year </a:t>
            </a:r>
            <a:r>
              <a:rPr sz="2200" b="1" dirty="0">
                <a:solidFill>
                  <a:srgbClr val="FFFFFF"/>
                </a:solidFill>
                <a:latin typeface="Arial Narrow"/>
                <a:cs typeface="Arial Narrow"/>
              </a:rPr>
              <a:t>(high </a:t>
            </a:r>
            <a:r>
              <a:rPr sz="2200" b="1" spc="-5" dirty="0">
                <a:solidFill>
                  <a:srgbClr val="FFFFFF"/>
                </a:solidFill>
                <a:latin typeface="Arial Narrow"/>
                <a:cs typeface="Arial Narrow"/>
              </a:rPr>
              <a:t>to medium</a:t>
            </a:r>
            <a:r>
              <a:rPr sz="2200" b="1" spc="15" dirty="0">
                <a:solidFill>
                  <a:srgbClr val="FFFFFF"/>
                </a:solidFill>
                <a:latin typeface="Arial Narrow"/>
                <a:cs typeface="Arial Narrow"/>
              </a:rPr>
              <a:t> </a:t>
            </a:r>
            <a:r>
              <a:rPr sz="2200" b="1" spc="-5" dirty="0">
                <a:solidFill>
                  <a:srgbClr val="FFFFFF"/>
                </a:solidFill>
                <a:latin typeface="Arial Narrow"/>
                <a:cs typeface="Arial Narrow"/>
              </a:rPr>
              <a:t>land)</a:t>
            </a:r>
            <a:endParaRPr sz="2200">
              <a:latin typeface="Arial Narrow"/>
              <a:cs typeface="Arial Narrow"/>
            </a:endParaRPr>
          </a:p>
        </p:txBody>
      </p:sp>
      <p:sp>
        <p:nvSpPr>
          <p:cNvPr id="5" name="object 5"/>
          <p:cNvSpPr/>
          <p:nvPr/>
        </p:nvSpPr>
        <p:spPr>
          <a:xfrm>
            <a:off x="5638800" y="1143000"/>
            <a:ext cx="3403600" cy="51054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4876800"/>
            <a:ext cx="2438400" cy="398780"/>
          </a:xfrm>
          <a:custGeom>
            <a:avLst/>
            <a:gdLst/>
            <a:ahLst/>
            <a:cxnLst/>
            <a:rect l="l" t="t" r="r" b="b"/>
            <a:pathLst>
              <a:path w="2438400" h="398779">
                <a:moveTo>
                  <a:pt x="0" y="0"/>
                </a:moveTo>
                <a:lnTo>
                  <a:pt x="2438400" y="0"/>
                </a:lnTo>
                <a:lnTo>
                  <a:pt x="2438400" y="398780"/>
                </a:lnTo>
                <a:lnTo>
                  <a:pt x="0" y="398780"/>
                </a:lnTo>
                <a:lnTo>
                  <a:pt x="0" y="0"/>
                </a:lnTo>
                <a:close/>
              </a:path>
            </a:pathLst>
          </a:custGeom>
          <a:solidFill>
            <a:srgbClr val="F1F1F1"/>
          </a:solidFill>
        </p:spPr>
        <p:txBody>
          <a:bodyPr wrap="square" lIns="0" tIns="0" rIns="0" bIns="0" rtlCol="0"/>
          <a:lstStyle/>
          <a:p>
            <a:endParaRPr/>
          </a:p>
        </p:txBody>
      </p:sp>
      <p:sp>
        <p:nvSpPr>
          <p:cNvPr id="7" name="object 7"/>
          <p:cNvSpPr txBox="1"/>
          <p:nvPr/>
        </p:nvSpPr>
        <p:spPr>
          <a:xfrm>
            <a:off x="77469" y="4911090"/>
            <a:ext cx="2261870" cy="33020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0000CC"/>
                </a:solidFill>
                <a:latin typeface="Arial"/>
                <a:cs typeface="Arial"/>
              </a:rPr>
              <a:t>Bitter gourd</a:t>
            </a:r>
            <a:r>
              <a:rPr sz="1800" b="1" spc="-50" dirty="0">
                <a:solidFill>
                  <a:srgbClr val="0000CC"/>
                </a:solidFill>
                <a:latin typeface="Arial"/>
                <a:cs typeface="Arial"/>
              </a:rPr>
              <a:t> </a:t>
            </a:r>
            <a:r>
              <a:rPr sz="2000" b="1" dirty="0">
                <a:solidFill>
                  <a:srgbClr val="0000CC"/>
                </a:solidFill>
                <a:latin typeface="Arial"/>
                <a:cs typeface="Arial"/>
              </a:rPr>
              <a:t>(</a:t>
            </a:r>
            <a:r>
              <a:rPr sz="2000" b="1" i="1" dirty="0">
                <a:solidFill>
                  <a:srgbClr val="0000CC"/>
                </a:solidFill>
                <a:latin typeface="Arial"/>
                <a:cs typeface="Arial"/>
              </a:rPr>
              <a:t>kharif</a:t>
            </a:r>
            <a:r>
              <a:rPr sz="2000" b="1" dirty="0">
                <a:solidFill>
                  <a:srgbClr val="0000CC"/>
                </a:solidFill>
                <a:latin typeface="Arial"/>
                <a:cs typeface="Arial"/>
              </a:rPr>
              <a:t>)</a:t>
            </a:r>
            <a:endParaRPr sz="2000">
              <a:latin typeface="Arial"/>
              <a:cs typeface="Arial"/>
            </a:endParaRPr>
          </a:p>
        </p:txBody>
      </p:sp>
      <p:sp>
        <p:nvSpPr>
          <p:cNvPr id="8" name="object 8"/>
          <p:cNvSpPr txBox="1"/>
          <p:nvPr/>
        </p:nvSpPr>
        <p:spPr>
          <a:xfrm>
            <a:off x="6019800" y="4800600"/>
            <a:ext cx="1981200" cy="398780"/>
          </a:xfrm>
          <a:prstGeom prst="rect">
            <a:avLst/>
          </a:prstGeom>
          <a:solidFill>
            <a:srgbClr val="E8E4DB"/>
          </a:solidFill>
        </p:spPr>
        <p:txBody>
          <a:bodyPr vert="horz" wrap="square" lIns="0" tIns="46990" rIns="0" bIns="0" rtlCol="0">
            <a:spAutoFit/>
          </a:bodyPr>
          <a:lstStyle/>
          <a:p>
            <a:pPr marL="90170">
              <a:lnSpc>
                <a:spcPct val="100000"/>
              </a:lnSpc>
              <a:spcBef>
                <a:spcPts val="370"/>
              </a:spcBef>
            </a:pPr>
            <a:r>
              <a:rPr sz="1800" b="1" spc="-5" dirty="0">
                <a:solidFill>
                  <a:srgbClr val="0000CC"/>
                </a:solidFill>
                <a:latin typeface="Arial"/>
                <a:cs typeface="Arial"/>
              </a:rPr>
              <a:t>Beans</a:t>
            </a:r>
            <a:r>
              <a:rPr sz="1800" b="1" spc="-25" dirty="0">
                <a:solidFill>
                  <a:srgbClr val="0000CC"/>
                </a:solidFill>
                <a:latin typeface="Arial"/>
                <a:cs typeface="Arial"/>
              </a:rPr>
              <a:t> </a:t>
            </a:r>
            <a:r>
              <a:rPr sz="2000" b="1" dirty="0">
                <a:solidFill>
                  <a:srgbClr val="0000CC"/>
                </a:solidFill>
                <a:latin typeface="Arial"/>
                <a:cs typeface="Arial"/>
              </a:rPr>
              <a:t>(</a:t>
            </a:r>
            <a:r>
              <a:rPr sz="2000" b="1" i="1" dirty="0">
                <a:solidFill>
                  <a:srgbClr val="0000CC"/>
                </a:solidFill>
                <a:latin typeface="Arial"/>
                <a:cs typeface="Arial"/>
              </a:rPr>
              <a:t>kharif</a:t>
            </a:r>
            <a:r>
              <a:rPr sz="2000" b="1" dirty="0">
                <a:solidFill>
                  <a:srgbClr val="0000CC"/>
                </a:solidFill>
                <a:latin typeface="Arial"/>
                <a:cs typeface="Arial"/>
              </a:rPr>
              <a:t>)</a:t>
            </a:r>
            <a:endParaRPr sz="2000">
              <a:latin typeface="Arial"/>
              <a:cs typeface="Arial"/>
            </a:endParaRPr>
          </a:p>
        </p:txBody>
      </p:sp>
      <p:sp>
        <p:nvSpPr>
          <p:cNvPr id="9" name="object 9"/>
          <p:cNvSpPr txBox="1">
            <a:spLocks noGrp="1"/>
          </p:cNvSpPr>
          <p:nvPr>
            <p:ph type="title"/>
          </p:nvPr>
        </p:nvSpPr>
        <p:spPr>
          <a:xfrm>
            <a:off x="152400" y="441959"/>
            <a:ext cx="4267200" cy="398780"/>
          </a:xfrm>
          <a:prstGeom prst="rect">
            <a:avLst/>
          </a:prstGeom>
          <a:solidFill>
            <a:srgbClr val="9A2C1E"/>
          </a:solidFill>
        </p:spPr>
        <p:txBody>
          <a:bodyPr vert="horz" wrap="square" lIns="0" tIns="46990" rIns="0" bIns="0" rtlCol="0">
            <a:spAutoFit/>
          </a:bodyPr>
          <a:lstStyle/>
          <a:p>
            <a:pPr marL="90170">
              <a:lnSpc>
                <a:spcPct val="100000"/>
              </a:lnSpc>
              <a:spcBef>
                <a:spcPts val="370"/>
              </a:spcBef>
            </a:pPr>
            <a:r>
              <a:rPr sz="2000" spc="-5" dirty="0">
                <a:solidFill>
                  <a:srgbClr val="FFFF00"/>
                </a:solidFill>
                <a:latin typeface="Arial Narrow"/>
                <a:cs typeface="Arial Narrow"/>
              </a:rPr>
              <a:t>Proposed </a:t>
            </a:r>
            <a:r>
              <a:rPr sz="2000" dirty="0">
                <a:solidFill>
                  <a:srgbClr val="FFFF00"/>
                </a:solidFill>
                <a:latin typeface="Arial Narrow"/>
                <a:cs typeface="Arial Narrow"/>
              </a:rPr>
              <a:t>land shaping</a:t>
            </a:r>
            <a:r>
              <a:rPr sz="2000" spc="95" dirty="0">
                <a:solidFill>
                  <a:srgbClr val="FFFF00"/>
                </a:solidFill>
                <a:latin typeface="Arial Narrow"/>
                <a:cs typeface="Arial Narrow"/>
              </a:rPr>
              <a:t> </a:t>
            </a:r>
            <a:r>
              <a:rPr sz="2000" dirty="0">
                <a:solidFill>
                  <a:srgbClr val="FFFF00"/>
                </a:solidFill>
                <a:latin typeface="Arial Narrow"/>
                <a:cs typeface="Arial Narrow"/>
              </a:rPr>
              <a:t>technologies</a:t>
            </a:r>
            <a:endParaRPr sz="2000">
              <a:latin typeface="Arial Narrow"/>
              <a:cs typeface="Arial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3400" y="646430"/>
            <a:ext cx="6858000" cy="293497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33400" y="3434079"/>
            <a:ext cx="6858000" cy="296672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77469" y="200659"/>
            <a:ext cx="783082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0000"/>
                </a:solidFill>
              </a:rPr>
              <a:t>Tolerance of </a:t>
            </a:r>
            <a:r>
              <a:rPr sz="1800" spc="-10" dirty="0">
                <a:solidFill>
                  <a:srgbClr val="000000"/>
                </a:solidFill>
              </a:rPr>
              <a:t>some </a:t>
            </a:r>
            <a:r>
              <a:rPr sz="1800" spc="-5" dirty="0">
                <a:solidFill>
                  <a:srgbClr val="000000"/>
                </a:solidFill>
              </a:rPr>
              <a:t>crops </a:t>
            </a:r>
            <a:r>
              <a:rPr sz="1800" dirty="0">
                <a:solidFill>
                  <a:srgbClr val="000000"/>
                </a:solidFill>
              </a:rPr>
              <a:t>to </a:t>
            </a:r>
            <a:r>
              <a:rPr sz="1800" spc="-5" dirty="0">
                <a:solidFill>
                  <a:srgbClr val="000000"/>
                </a:solidFill>
              </a:rPr>
              <a:t>saline conditions. Salinity </a:t>
            </a:r>
            <a:r>
              <a:rPr sz="1800" spc="-10" dirty="0">
                <a:solidFill>
                  <a:srgbClr val="000000"/>
                </a:solidFill>
              </a:rPr>
              <a:t>expressed as</a:t>
            </a:r>
            <a:r>
              <a:rPr sz="1800" spc="50" dirty="0">
                <a:solidFill>
                  <a:srgbClr val="000000"/>
                </a:solidFill>
              </a:rPr>
              <a:t> </a:t>
            </a:r>
            <a:r>
              <a:rPr sz="1800" spc="-5" dirty="0">
                <a:solidFill>
                  <a:srgbClr val="000000"/>
                </a:solidFill>
              </a:rPr>
              <a:t>EC.</a:t>
            </a:r>
            <a:endParaRPr sz="1800"/>
          </a:p>
        </p:txBody>
      </p:sp>
      <p:sp>
        <p:nvSpPr>
          <p:cNvPr id="5" name="object 5"/>
          <p:cNvSpPr txBox="1"/>
          <p:nvPr/>
        </p:nvSpPr>
        <p:spPr>
          <a:xfrm>
            <a:off x="77469" y="6449059"/>
            <a:ext cx="885698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Brady, </a:t>
            </a:r>
            <a:r>
              <a:rPr sz="1800" spc="-5" dirty="0">
                <a:latin typeface="Arial"/>
                <a:cs typeface="Arial"/>
              </a:rPr>
              <a:t>N.C., </a:t>
            </a:r>
            <a:r>
              <a:rPr sz="1800" spc="-10" dirty="0">
                <a:latin typeface="Arial"/>
                <a:cs typeface="Arial"/>
              </a:rPr>
              <a:t>2002, </a:t>
            </a:r>
            <a:r>
              <a:rPr sz="1800" i="1" dirty="0">
                <a:latin typeface="Arial"/>
                <a:cs typeface="Arial"/>
              </a:rPr>
              <a:t>The </a:t>
            </a:r>
            <a:r>
              <a:rPr sz="1800" i="1" spc="-5" dirty="0">
                <a:latin typeface="Arial"/>
                <a:cs typeface="Arial"/>
              </a:rPr>
              <a:t>Nature </a:t>
            </a:r>
            <a:r>
              <a:rPr sz="1800" i="1" spc="-10" dirty="0">
                <a:latin typeface="Arial"/>
                <a:cs typeface="Arial"/>
              </a:rPr>
              <a:t>and Properties of </a:t>
            </a:r>
            <a:r>
              <a:rPr sz="1800" i="1" spc="-5" dirty="0">
                <a:latin typeface="Arial"/>
                <a:cs typeface="Arial"/>
              </a:rPr>
              <a:t>Soils</a:t>
            </a:r>
            <a:r>
              <a:rPr sz="1800" spc="-5" dirty="0">
                <a:latin typeface="Arial"/>
                <a:cs typeface="Arial"/>
              </a:rPr>
              <a:t>, New Jersey, USA, Prentice</a:t>
            </a:r>
            <a:r>
              <a:rPr sz="1800" spc="55" dirty="0">
                <a:latin typeface="Arial"/>
                <a:cs typeface="Arial"/>
              </a:rPr>
              <a:t> </a:t>
            </a:r>
            <a:r>
              <a:rPr sz="1800" spc="-10" dirty="0">
                <a:latin typeface="Arial"/>
                <a:cs typeface="Arial"/>
              </a:rPr>
              <a:t>Hall.</a:t>
            </a:r>
            <a:endParaRPr sz="18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28600"/>
            <a:ext cx="3275330" cy="553998"/>
          </a:xfrm>
        </p:spPr>
        <p:txBody>
          <a:bodyPr/>
          <a:lstStyle/>
          <a:p>
            <a:pPr algn="ctr"/>
            <a:r>
              <a:rPr lang="en-US" sz="3600" dirty="0" smtClean="0">
                <a:solidFill>
                  <a:schemeClr val="tx1"/>
                </a:solidFill>
                <a:latin typeface="Times New Roman" pitchFamily="18" charset="0"/>
                <a:cs typeface="Times New Roman" pitchFamily="18" charset="0"/>
              </a:rPr>
              <a:t>Salt Balance</a:t>
            </a:r>
            <a:endParaRPr lang="en-US" sz="3600" dirty="0">
              <a:solidFill>
                <a:schemeClr val="tx1"/>
              </a:solidFill>
              <a:latin typeface="Times New Roman" pitchFamily="18" charset="0"/>
              <a:cs typeface="Times New Roman" pitchFamily="18" charset="0"/>
            </a:endParaRPr>
          </a:p>
        </p:txBody>
      </p:sp>
      <p:sp>
        <p:nvSpPr>
          <p:cNvPr id="3" name="Text Placeholder 2"/>
          <p:cNvSpPr>
            <a:spLocks noGrp="1"/>
          </p:cNvSpPr>
          <p:nvPr>
            <p:ph idx="1"/>
          </p:nvPr>
        </p:nvSpPr>
        <p:spPr>
          <a:xfrm>
            <a:off x="76200" y="1371600"/>
            <a:ext cx="8345170" cy="3323987"/>
          </a:xfrm>
        </p:spPr>
        <p:txBody>
          <a:bodyPr>
            <a:normAutofit lnSpcReduction="10000"/>
          </a:bodyPr>
          <a:lstStyle/>
          <a:p>
            <a:pPr marL="12700" marR="5080" algn="just">
              <a:lnSpc>
                <a:spcPct val="100000"/>
              </a:lnSpc>
            </a:pPr>
            <a:r>
              <a:rPr lang="en-US" sz="2400" b="0" dirty="0">
                <a:latin typeface="Times New Roman" pitchFamily="18" charset="0"/>
                <a:cs typeface="Times New Roman" pitchFamily="18" charset="0"/>
              </a:rPr>
              <a:t>The </a:t>
            </a:r>
            <a:r>
              <a:rPr lang="en-US" sz="2400" dirty="0">
                <a:latin typeface="Times New Roman" pitchFamily="18" charset="0"/>
                <a:cs typeface="Times New Roman" pitchFamily="18" charset="0"/>
              </a:rPr>
              <a:t>salt balance</a:t>
            </a:r>
            <a:r>
              <a:rPr lang="en-US" sz="2400" b="0" dirty="0">
                <a:latin typeface="Times New Roman" pitchFamily="18" charset="0"/>
                <a:cs typeface="Times New Roman" pitchFamily="18" charset="0"/>
              </a:rPr>
              <a:t> compares the movement of dissolved </a:t>
            </a:r>
            <a:r>
              <a:rPr lang="en-US" sz="2400" dirty="0">
                <a:latin typeface="Times New Roman" pitchFamily="18" charset="0"/>
                <a:cs typeface="Times New Roman" pitchFamily="18" charset="0"/>
              </a:rPr>
              <a:t>salts</a:t>
            </a:r>
            <a:r>
              <a:rPr lang="en-US" sz="2400" b="0" dirty="0">
                <a:latin typeface="Times New Roman" pitchFamily="18" charset="0"/>
                <a:cs typeface="Times New Roman" pitchFamily="18" charset="0"/>
              </a:rPr>
              <a:t> into and out of an area over a specified period of </a:t>
            </a:r>
            <a:r>
              <a:rPr lang="en-US" sz="2400" b="0" dirty="0" smtClean="0">
                <a:latin typeface="Times New Roman" pitchFamily="18" charset="0"/>
                <a:cs typeface="Times New Roman" pitchFamily="18" charset="0"/>
              </a:rPr>
              <a:t>time. </a:t>
            </a:r>
            <a:r>
              <a:rPr lang="en-US" sz="2400" spc="-5" dirty="0" smtClean="0">
                <a:latin typeface="Times New Roman" pitchFamily="18" charset="0"/>
                <a:cs typeface="Times New Roman" pitchFamily="18" charset="0"/>
              </a:rPr>
              <a:t>While </a:t>
            </a:r>
            <a:r>
              <a:rPr lang="en-US" sz="2400" spc="-5" dirty="0">
                <a:latin typeface="Times New Roman" pitchFamily="18" charset="0"/>
                <a:cs typeface="Times New Roman" pitchFamily="18" charset="0"/>
              </a:rPr>
              <a:t>flushing </a:t>
            </a:r>
            <a:r>
              <a:rPr lang="en-US" sz="2400" dirty="0">
                <a:latin typeface="Times New Roman" pitchFamily="18" charset="0"/>
                <a:cs typeface="Times New Roman" pitchFamily="18" charset="0"/>
              </a:rPr>
              <a:t>care </a:t>
            </a:r>
            <a:r>
              <a:rPr lang="en-US" sz="2400" spc="-5" dirty="0">
                <a:latin typeface="Times New Roman" pitchFamily="18" charset="0"/>
                <a:cs typeface="Times New Roman" pitchFamily="18" charset="0"/>
              </a:rPr>
              <a:t>must be </a:t>
            </a:r>
            <a:r>
              <a:rPr lang="en-US" sz="2400" spc="-10" dirty="0">
                <a:latin typeface="Times New Roman" pitchFamily="18" charset="0"/>
                <a:cs typeface="Times New Roman" pitchFamily="18" charset="0"/>
              </a:rPr>
              <a:t>taken </a:t>
            </a:r>
            <a:r>
              <a:rPr lang="en-US" sz="2400" dirty="0">
                <a:latin typeface="Times New Roman" pitchFamily="18" charset="0"/>
                <a:cs typeface="Times New Roman" pitchFamily="18" charset="0"/>
              </a:rPr>
              <a:t>so </a:t>
            </a:r>
            <a:r>
              <a:rPr lang="en-US" sz="2400" spc="-5" dirty="0">
                <a:latin typeface="Times New Roman" pitchFamily="18" charset="0"/>
                <a:cs typeface="Times New Roman" pitchFamily="18" charset="0"/>
              </a:rPr>
              <a:t>that the salt </a:t>
            </a:r>
            <a:r>
              <a:rPr lang="en-US" sz="2400" spc="-10" dirty="0">
                <a:latin typeface="Times New Roman" pitchFamily="18" charset="0"/>
                <a:cs typeface="Times New Roman" pitchFamily="18" charset="0"/>
              </a:rPr>
              <a:t>balance becomes </a:t>
            </a:r>
            <a:r>
              <a:rPr lang="en-US" sz="2400" spc="-20" dirty="0">
                <a:latin typeface="Times New Roman" pitchFamily="18" charset="0"/>
                <a:cs typeface="Times New Roman" pitchFamily="18" charset="0"/>
              </a:rPr>
              <a:t>always  </a:t>
            </a:r>
            <a:r>
              <a:rPr lang="en-US" sz="2400" spc="-5" dirty="0">
                <a:latin typeface="Times New Roman" pitchFamily="18" charset="0"/>
                <a:cs typeface="Times New Roman" pitchFamily="18" charset="0"/>
              </a:rPr>
              <a:t>positive. In this </a:t>
            </a:r>
            <a:r>
              <a:rPr lang="en-US" sz="2400" spc="-10" dirty="0">
                <a:latin typeface="Times New Roman" pitchFamily="18" charset="0"/>
                <a:cs typeface="Times New Roman" pitchFamily="18" charset="0"/>
              </a:rPr>
              <a:t>background </a:t>
            </a:r>
            <a:r>
              <a:rPr lang="en-US" sz="2400" dirty="0">
                <a:latin typeface="Times New Roman" pitchFamily="18" charset="0"/>
                <a:cs typeface="Times New Roman" pitchFamily="18" charset="0"/>
              </a:rPr>
              <a:t>a </a:t>
            </a:r>
            <a:r>
              <a:rPr lang="en-US" sz="2400" spc="-5" dirty="0">
                <a:latin typeface="Times New Roman" pitchFamily="18" charset="0"/>
                <a:cs typeface="Times New Roman" pitchFamily="18" charset="0"/>
              </a:rPr>
              <a:t>term is </a:t>
            </a:r>
            <a:r>
              <a:rPr lang="en-US" sz="2400" spc="-10" dirty="0">
                <a:latin typeface="Times New Roman" pitchFamily="18" charset="0"/>
                <a:cs typeface="Times New Roman" pitchFamily="18" charset="0"/>
              </a:rPr>
              <a:t>used </a:t>
            </a:r>
            <a:r>
              <a:rPr lang="en-US" sz="2400" spc="-15" dirty="0">
                <a:latin typeface="Times New Roman" pitchFamily="18" charset="0"/>
                <a:cs typeface="Times New Roman" pitchFamily="18" charset="0"/>
              </a:rPr>
              <a:t>which </a:t>
            </a:r>
            <a:r>
              <a:rPr lang="en-US" sz="2400" spc="-5" dirty="0">
                <a:latin typeface="Times New Roman" pitchFamily="18" charset="0"/>
                <a:cs typeface="Times New Roman" pitchFamily="18" charset="0"/>
              </a:rPr>
              <a:t>is </a:t>
            </a:r>
            <a:r>
              <a:rPr lang="en-US" sz="2400" spc="-15" dirty="0">
                <a:latin typeface="Times New Roman" pitchFamily="18" charset="0"/>
                <a:cs typeface="Times New Roman" pitchFamily="18" charset="0"/>
              </a:rPr>
              <a:t>known </a:t>
            </a:r>
            <a:r>
              <a:rPr lang="en-US" sz="2400" spc="-10" dirty="0">
                <a:latin typeface="Times New Roman" pitchFamily="18" charset="0"/>
                <a:cs typeface="Times New Roman" pitchFamily="18" charset="0"/>
              </a:rPr>
              <a:t>as </a:t>
            </a:r>
            <a:r>
              <a:rPr lang="en-US" sz="2400" spc="-5" dirty="0">
                <a:solidFill>
                  <a:srgbClr val="0000CC"/>
                </a:solidFill>
                <a:latin typeface="Times New Roman" pitchFamily="18" charset="0"/>
                <a:cs typeface="Times New Roman" pitchFamily="18" charset="0"/>
              </a:rPr>
              <a:t>Leaching  Requirement </a:t>
            </a:r>
            <a:r>
              <a:rPr lang="en-US" sz="2400" spc="-5" dirty="0">
                <a:latin typeface="Times New Roman" pitchFamily="18" charset="0"/>
                <a:cs typeface="Times New Roman" pitchFamily="18" charset="0"/>
              </a:rPr>
              <a:t>(</a:t>
            </a:r>
            <a:r>
              <a:rPr lang="en-US" sz="2400" spc="-5" dirty="0">
                <a:solidFill>
                  <a:srgbClr val="0000CC"/>
                </a:solidFill>
                <a:latin typeface="Times New Roman" pitchFamily="18" charset="0"/>
                <a:cs typeface="Times New Roman" pitchFamily="18" charset="0"/>
              </a:rPr>
              <a:t>LR).</a:t>
            </a:r>
            <a:endParaRPr lang="en-US" sz="2400" dirty="0">
              <a:latin typeface="Times New Roman" pitchFamily="18" charset="0"/>
              <a:cs typeface="Times New Roman" pitchFamily="18" charset="0"/>
            </a:endParaRPr>
          </a:p>
          <a:p>
            <a:pPr marL="12700" marR="238760" indent="1828800" algn="just">
              <a:lnSpc>
                <a:spcPct val="100000"/>
              </a:lnSpc>
              <a:tabLst>
                <a:tab pos="2831465" algn="l"/>
              </a:tabLst>
            </a:pPr>
            <a:r>
              <a:rPr lang="en-US" sz="2400" dirty="0" smtClean="0">
                <a:solidFill>
                  <a:srgbClr val="0000FF"/>
                </a:solidFill>
                <a:latin typeface="Times New Roman" pitchFamily="18" charset="0"/>
                <a:cs typeface="Times New Roman" pitchFamily="18" charset="0"/>
              </a:rPr>
              <a:t>“The </a:t>
            </a:r>
            <a:r>
              <a:rPr lang="en-US" sz="2400" dirty="0">
                <a:solidFill>
                  <a:srgbClr val="0000FF"/>
                </a:solidFill>
                <a:latin typeface="Times New Roman" pitchFamily="18" charset="0"/>
                <a:cs typeface="Times New Roman" pitchFamily="18" charset="0"/>
              </a:rPr>
              <a:t>ratio of the amount of drainage water, percolating from the root zone of an irrigated field, and the amount of water entering the root zone as irrigation and </a:t>
            </a:r>
            <a:r>
              <a:rPr lang="en-US" sz="2400" dirty="0" smtClean="0">
                <a:solidFill>
                  <a:srgbClr val="0000FF"/>
                </a:solidFill>
                <a:latin typeface="Times New Roman" pitchFamily="18" charset="0"/>
                <a:cs typeface="Times New Roman" pitchFamily="18" charset="0"/>
              </a:rPr>
              <a:t>rainfall</a:t>
            </a:r>
            <a:r>
              <a:rPr lang="en-US" sz="2400" b="0" dirty="0" smtClean="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007284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56179" y="632459"/>
            <a:ext cx="0" cy="2623820"/>
          </a:xfrm>
          <a:custGeom>
            <a:avLst/>
            <a:gdLst/>
            <a:ahLst/>
            <a:cxnLst/>
            <a:rect l="l" t="t" r="r" b="b"/>
            <a:pathLst>
              <a:path h="2623820">
                <a:moveTo>
                  <a:pt x="0" y="0"/>
                </a:moveTo>
                <a:lnTo>
                  <a:pt x="0" y="2623819"/>
                </a:lnTo>
              </a:path>
            </a:pathLst>
          </a:custGeom>
          <a:ln w="3175">
            <a:solidFill>
              <a:srgbClr val="000000"/>
            </a:solidFill>
          </a:ln>
        </p:spPr>
        <p:txBody>
          <a:bodyPr wrap="square" lIns="0" tIns="0" rIns="0" bIns="0" rtlCol="0"/>
          <a:lstStyle/>
          <a:p>
            <a:endParaRPr/>
          </a:p>
        </p:txBody>
      </p:sp>
      <p:sp>
        <p:nvSpPr>
          <p:cNvPr id="3" name="object 3"/>
          <p:cNvSpPr/>
          <p:nvPr/>
        </p:nvSpPr>
        <p:spPr>
          <a:xfrm>
            <a:off x="2388870" y="3256279"/>
            <a:ext cx="133350" cy="0"/>
          </a:xfrm>
          <a:custGeom>
            <a:avLst/>
            <a:gdLst/>
            <a:ahLst/>
            <a:cxnLst/>
            <a:rect l="l" t="t" r="r" b="b"/>
            <a:pathLst>
              <a:path w="133350">
                <a:moveTo>
                  <a:pt x="0" y="0"/>
                </a:moveTo>
                <a:lnTo>
                  <a:pt x="133350" y="0"/>
                </a:lnTo>
              </a:path>
            </a:pathLst>
          </a:custGeom>
          <a:ln w="3175">
            <a:solidFill>
              <a:srgbClr val="000000"/>
            </a:solidFill>
          </a:ln>
        </p:spPr>
        <p:txBody>
          <a:bodyPr wrap="square" lIns="0" tIns="0" rIns="0" bIns="0" rtlCol="0"/>
          <a:lstStyle/>
          <a:p>
            <a:endParaRPr/>
          </a:p>
        </p:txBody>
      </p:sp>
      <p:sp>
        <p:nvSpPr>
          <p:cNvPr id="4" name="object 4"/>
          <p:cNvSpPr/>
          <p:nvPr/>
        </p:nvSpPr>
        <p:spPr>
          <a:xfrm>
            <a:off x="2388870" y="2599689"/>
            <a:ext cx="133350" cy="0"/>
          </a:xfrm>
          <a:custGeom>
            <a:avLst/>
            <a:gdLst/>
            <a:ahLst/>
            <a:cxnLst/>
            <a:rect l="l" t="t" r="r" b="b"/>
            <a:pathLst>
              <a:path w="133350">
                <a:moveTo>
                  <a:pt x="0" y="0"/>
                </a:moveTo>
                <a:lnTo>
                  <a:pt x="133350" y="0"/>
                </a:lnTo>
              </a:path>
            </a:pathLst>
          </a:custGeom>
          <a:ln w="3175">
            <a:solidFill>
              <a:srgbClr val="000000"/>
            </a:solidFill>
          </a:ln>
        </p:spPr>
        <p:txBody>
          <a:bodyPr wrap="square" lIns="0" tIns="0" rIns="0" bIns="0" rtlCol="0"/>
          <a:lstStyle/>
          <a:p>
            <a:endParaRPr/>
          </a:p>
        </p:txBody>
      </p:sp>
      <p:sp>
        <p:nvSpPr>
          <p:cNvPr id="5" name="object 5"/>
          <p:cNvSpPr/>
          <p:nvPr/>
        </p:nvSpPr>
        <p:spPr>
          <a:xfrm>
            <a:off x="2388870" y="1944370"/>
            <a:ext cx="133350" cy="0"/>
          </a:xfrm>
          <a:custGeom>
            <a:avLst/>
            <a:gdLst/>
            <a:ahLst/>
            <a:cxnLst/>
            <a:rect l="l" t="t" r="r" b="b"/>
            <a:pathLst>
              <a:path w="133350">
                <a:moveTo>
                  <a:pt x="0" y="0"/>
                </a:moveTo>
                <a:lnTo>
                  <a:pt x="133350" y="0"/>
                </a:lnTo>
              </a:path>
            </a:pathLst>
          </a:custGeom>
          <a:ln w="3175">
            <a:solidFill>
              <a:srgbClr val="000000"/>
            </a:solidFill>
          </a:ln>
        </p:spPr>
        <p:txBody>
          <a:bodyPr wrap="square" lIns="0" tIns="0" rIns="0" bIns="0" rtlCol="0"/>
          <a:lstStyle/>
          <a:p>
            <a:endParaRPr/>
          </a:p>
        </p:txBody>
      </p:sp>
      <p:sp>
        <p:nvSpPr>
          <p:cNvPr id="6" name="object 6"/>
          <p:cNvSpPr/>
          <p:nvPr/>
        </p:nvSpPr>
        <p:spPr>
          <a:xfrm>
            <a:off x="2388870" y="1287780"/>
            <a:ext cx="133350" cy="0"/>
          </a:xfrm>
          <a:custGeom>
            <a:avLst/>
            <a:gdLst/>
            <a:ahLst/>
            <a:cxnLst/>
            <a:rect l="l" t="t" r="r" b="b"/>
            <a:pathLst>
              <a:path w="133350">
                <a:moveTo>
                  <a:pt x="0" y="0"/>
                </a:moveTo>
                <a:lnTo>
                  <a:pt x="133350" y="0"/>
                </a:lnTo>
              </a:path>
            </a:pathLst>
          </a:custGeom>
          <a:ln w="3175">
            <a:solidFill>
              <a:srgbClr val="000000"/>
            </a:solidFill>
          </a:ln>
        </p:spPr>
        <p:txBody>
          <a:bodyPr wrap="square" lIns="0" tIns="0" rIns="0" bIns="0" rtlCol="0"/>
          <a:lstStyle/>
          <a:p>
            <a:endParaRPr/>
          </a:p>
        </p:txBody>
      </p:sp>
      <p:sp>
        <p:nvSpPr>
          <p:cNvPr id="7" name="object 7"/>
          <p:cNvSpPr/>
          <p:nvPr/>
        </p:nvSpPr>
        <p:spPr>
          <a:xfrm>
            <a:off x="2388870" y="632459"/>
            <a:ext cx="133350" cy="0"/>
          </a:xfrm>
          <a:custGeom>
            <a:avLst/>
            <a:gdLst/>
            <a:ahLst/>
            <a:cxnLst/>
            <a:rect l="l" t="t" r="r" b="b"/>
            <a:pathLst>
              <a:path w="133350">
                <a:moveTo>
                  <a:pt x="0" y="0"/>
                </a:moveTo>
                <a:lnTo>
                  <a:pt x="133350" y="0"/>
                </a:lnTo>
              </a:path>
            </a:pathLst>
          </a:custGeom>
          <a:ln w="3175">
            <a:solidFill>
              <a:srgbClr val="000000"/>
            </a:solidFill>
          </a:ln>
        </p:spPr>
        <p:txBody>
          <a:bodyPr wrap="square" lIns="0" tIns="0" rIns="0" bIns="0" rtlCol="0"/>
          <a:lstStyle/>
          <a:p>
            <a:endParaRPr/>
          </a:p>
        </p:txBody>
      </p:sp>
      <p:sp>
        <p:nvSpPr>
          <p:cNvPr id="8" name="object 8"/>
          <p:cNvSpPr/>
          <p:nvPr/>
        </p:nvSpPr>
        <p:spPr>
          <a:xfrm>
            <a:off x="2456179" y="3256279"/>
            <a:ext cx="5363210" cy="0"/>
          </a:xfrm>
          <a:custGeom>
            <a:avLst/>
            <a:gdLst/>
            <a:ahLst/>
            <a:cxnLst/>
            <a:rect l="l" t="t" r="r" b="b"/>
            <a:pathLst>
              <a:path w="5363209">
                <a:moveTo>
                  <a:pt x="0" y="0"/>
                </a:moveTo>
                <a:lnTo>
                  <a:pt x="5363210" y="0"/>
                </a:lnTo>
              </a:path>
            </a:pathLst>
          </a:custGeom>
          <a:ln w="3175">
            <a:solidFill>
              <a:srgbClr val="000000"/>
            </a:solidFill>
          </a:ln>
        </p:spPr>
        <p:txBody>
          <a:bodyPr wrap="square" lIns="0" tIns="0" rIns="0" bIns="0" rtlCol="0"/>
          <a:lstStyle/>
          <a:p>
            <a:endParaRPr/>
          </a:p>
        </p:txBody>
      </p:sp>
      <p:sp>
        <p:nvSpPr>
          <p:cNvPr id="9" name="object 9"/>
          <p:cNvSpPr/>
          <p:nvPr/>
        </p:nvSpPr>
        <p:spPr>
          <a:xfrm>
            <a:off x="2456179" y="3180079"/>
            <a:ext cx="0" cy="152400"/>
          </a:xfrm>
          <a:custGeom>
            <a:avLst/>
            <a:gdLst/>
            <a:ahLst/>
            <a:cxnLst/>
            <a:rect l="l" t="t" r="r" b="b"/>
            <a:pathLst>
              <a:path h="152400">
                <a:moveTo>
                  <a:pt x="0" y="152400"/>
                </a:moveTo>
                <a:lnTo>
                  <a:pt x="0" y="0"/>
                </a:lnTo>
              </a:path>
            </a:pathLst>
          </a:custGeom>
          <a:ln w="3175">
            <a:solidFill>
              <a:srgbClr val="000000"/>
            </a:solidFill>
          </a:ln>
        </p:spPr>
        <p:txBody>
          <a:bodyPr wrap="square" lIns="0" tIns="0" rIns="0" bIns="0" rtlCol="0"/>
          <a:lstStyle/>
          <a:p>
            <a:endParaRPr/>
          </a:p>
        </p:txBody>
      </p:sp>
      <p:sp>
        <p:nvSpPr>
          <p:cNvPr id="10" name="object 10"/>
          <p:cNvSpPr/>
          <p:nvPr/>
        </p:nvSpPr>
        <p:spPr>
          <a:xfrm>
            <a:off x="2943860" y="3180079"/>
            <a:ext cx="0" cy="152400"/>
          </a:xfrm>
          <a:custGeom>
            <a:avLst/>
            <a:gdLst/>
            <a:ahLst/>
            <a:cxnLst/>
            <a:rect l="l" t="t" r="r" b="b"/>
            <a:pathLst>
              <a:path h="152400">
                <a:moveTo>
                  <a:pt x="0" y="152400"/>
                </a:moveTo>
                <a:lnTo>
                  <a:pt x="0" y="0"/>
                </a:lnTo>
              </a:path>
            </a:pathLst>
          </a:custGeom>
          <a:ln w="3175">
            <a:solidFill>
              <a:srgbClr val="000000"/>
            </a:solidFill>
          </a:ln>
        </p:spPr>
        <p:txBody>
          <a:bodyPr wrap="square" lIns="0" tIns="0" rIns="0" bIns="0" rtlCol="0"/>
          <a:lstStyle/>
          <a:p>
            <a:endParaRPr/>
          </a:p>
        </p:txBody>
      </p:sp>
      <p:sp>
        <p:nvSpPr>
          <p:cNvPr id="11" name="object 11"/>
          <p:cNvSpPr/>
          <p:nvPr/>
        </p:nvSpPr>
        <p:spPr>
          <a:xfrm>
            <a:off x="3430270" y="3180079"/>
            <a:ext cx="0" cy="152400"/>
          </a:xfrm>
          <a:custGeom>
            <a:avLst/>
            <a:gdLst/>
            <a:ahLst/>
            <a:cxnLst/>
            <a:rect l="l" t="t" r="r" b="b"/>
            <a:pathLst>
              <a:path h="152400">
                <a:moveTo>
                  <a:pt x="0" y="152400"/>
                </a:moveTo>
                <a:lnTo>
                  <a:pt x="0" y="0"/>
                </a:lnTo>
              </a:path>
            </a:pathLst>
          </a:custGeom>
          <a:ln w="3175">
            <a:solidFill>
              <a:srgbClr val="000000"/>
            </a:solidFill>
          </a:ln>
        </p:spPr>
        <p:txBody>
          <a:bodyPr wrap="square" lIns="0" tIns="0" rIns="0" bIns="0" rtlCol="0"/>
          <a:lstStyle/>
          <a:p>
            <a:endParaRPr/>
          </a:p>
        </p:txBody>
      </p:sp>
      <p:sp>
        <p:nvSpPr>
          <p:cNvPr id="12" name="object 12"/>
          <p:cNvSpPr/>
          <p:nvPr/>
        </p:nvSpPr>
        <p:spPr>
          <a:xfrm>
            <a:off x="3917950" y="3180079"/>
            <a:ext cx="0" cy="152400"/>
          </a:xfrm>
          <a:custGeom>
            <a:avLst/>
            <a:gdLst/>
            <a:ahLst/>
            <a:cxnLst/>
            <a:rect l="l" t="t" r="r" b="b"/>
            <a:pathLst>
              <a:path h="152400">
                <a:moveTo>
                  <a:pt x="0" y="152400"/>
                </a:moveTo>
                <a:lnTo>
                  <a:pt x="0" y="0"/>
                </a:lnTo>
              </a:path>
            </a:pathLst>
          </a:custGeom>
          <a:ln w="3175">
            <a:solidFill>
              <a:srgbClr val="000000"/>
            </a:solidFill>
          </a:ln>
        </p:spPr>
        <p:txBody>
          <a:bodyPr wrap="square" lIns="0" tIns="0" rIns="0" bIns="0" rtlCol="0"/>
          <a:lstStyle/>
          <a:p>
            <a:endParaRPr/>
          </a:p>
        </p:txBody>
      </p:sp>
      <p:sp>
        <p:nvSpPr>
          <p:cNvPr id="13" name="object 13"/>
          <p:cNvSpPr/>
          <p:nvPr/>
        </p:nvSpPr>
        <p:spPr>
          <a:xfrm>
            <a:off x="4405629" y="3180079"/>
            <a:ext cx="0" cy="152400"/>
          </a:xfrm>
          <a:custGeom>
            <a:avLst/>
            <a:gdLst/>
            <a:ahLst/>
            <a:cxnLst/>
            <a:rect l="l" t="t" r="r" b="b"/>
            <a:pathLst>
              <a:path h="152400">
                <a:moveTo>
                  <a:pt x="0" y="152400"/>
                </a:moveTo>
                <a:lnTo>
                  <a:pt x="0" y="0"/>
                </a:lnTo>
              </a:path>
            </a:pathLst>
          </a:custGeom>
          <a:ln w="3175">
            <a:solidFill>
              <a:srgbClr val="000000"/>
            </a:solidFill>
          </a:ln>
        </p:spPr>
        <p:txBody>
          <a:bodyPr wrap="square" lIns="0" tIns="0" rIns="0" bIns="0" rtlCol="0"/>
          <a:lstStyle/>
          <a:p>
            <a:endParaRPr/>
          </a:p>
        </p:txBody>
      </p:sp>
      <p:sp>
        <p:nvSpPr>
          <p:cNvPr id="14" name="object 14"/>
          <p:cNvSpPr/>
          <p:nvPr/>
        </p:nvSpPr>
        <p:spPr>
          <a:xfrm>
            <a:off x="4893309" y="3180079"/>
            <a:ext cx="0" cy="152400"/>
          </a:xfrm>
          <a:custGeom>
            <a:avLst/>
            <a:gdLst/>
            <a:ahLst/>
            <a:cxnLst/>
            <a:rect l="l" t="t" r="r" b="b"/>
            <a:pathLst>
              <a:path h="152400">
                <a:moveTo>
                  <a:pt x="0" y="152400"/>
                </a:moveTo>
                <a:lnTo>
                  <a:pt x="0" y="0"/>
                </a:lnTo>
              </a:path>
            </a:pathLst>
          </a:custGeom>
          <a:ln w="3175">
            <a:solidFill>
              <a:srgbClr val="000000"/>
            </a:solidFill>
          </a:ln>
        </p:spPr>
        <p:txBody>
          <a:bodyPr wrap="square" lIns="0" tIns="0" rIns="0" bIns="0" rtlCol="0"/>
          <a:lstStyle/>
          <a:p>
            <a:endParaRPr/>
          </a:p>
        </p:txBody>
      </p:sp>
      <p:sp>
        <p:nvSpPr>
          <p:cNvPr id="15" name="object 15"/>
          <p:cNvSpPr/>
          <p:nvPr/>
        </p:nvSpPr>
        <p:spPr>
          <a:xfrm>
            <a:off x="5380990" y="3180079"/>
            <a:ext cx="0" cy="152400"/>
          </a:xfrm>
          <a:custGeom>
            <a:avLst/>
            <a:gdLst/>
            <a:ahLst/>
            <a:cxnLst/>
            <a:rect l="l" t="t" r="r" b="b"/>
            <a:pathLst>
              <a:path h="152400">
                <a:moveTo>
                  <a:pt x="0" y="152400"/>
                </a:moveTo>
                <a:lnTo>
                  <a:pt x="0" y="0"/>
                </a:lnTo>
              </a:path>
            </a:pathLst>
          </a:custGeom>
          <a:ln w="3175">
            <a:solidFill>
              <a:srgbClr val="000000"/>
            </a:solidFill>
          </a:ln>
        </p:spPr>
        <p:txBody>
          <a:bodyPr wrap="square" lIns="0" tIns="0" rIns="0" bIns="0" rtlCol="0"/>
          <a:lstStyle/>
          <a:p>
            <a:endParaRPr/>
          </a:p>
        </p:txBody>
      </p:sp>
      <p:sp>
        <p:nvSpPr>
          <p:cNvPr id="16" name="object 16"/>
          <p:cNvSpPr/>
          <p:nvPr/>
        </p:nvSpPr>
        <p:spPr>
          <a:xfrm>
            <a:off x="5868670" y="3180079"/>
            <a:ext cx="0" cy="152400"/>
          </a:xfrm>
          <a:custGeom>
            <a:avLst/>
            <a:gdLst/>
            <a:ahLst/>
            <a:cxnLst/>
            <a:rect l="l" t="t" r="r" b="b"/>
            <a:pathLst>
              <a:path h="152400">
                <a:moveTo>
                  <a:pt x="0" y="152400"/>
                </a:moveTo>
                <a:lnTo>
                  <a:pt x="0" y="0"/>
                </a:lnTo>
              </a:path>
            </a:pathLst>
          </a:custGeom>
          <a:ln w="3175">
            <a:solidFill>
              <a:srgbClr val="000000"/>
            </a:solidFill>
          </a:ln>
        </p:spPr>
        <p:txBody>
          <a:bodyPr wrap="square" lIns="0" tIns="0" rIns="0" bIns="0" rtlCol="0"/>
          <a:lstStyle/>
          <a:p>
            <a:endParaRPr/>
          </a:p>
        </p:txBody>
      </p:sp>
      <p:sp>
        <p:nvSpPr>
          <p:cNvPr id="17" name="object 17"/>
          <p:cNvSpPr/>
          <p:nvPr/>
        </p:nvSpPr>
        <p:spPr>
          <a:xfrm>
            <a:off x="6356350" y="3180079"/>
            <a:ext cx="0" cy="152400"/>
          </a:xfrm>
          <a:custGeom>
            <a:avLst/>
            <a:gdLst/>
            <a:ahLst/>
            <a:cxnLst/>
            <a:rect l="l" t="t" r="r" b="b"/>
            <a:pathLst>
              <a:path h="152400">
                <a:moveTo>
                  <a:pt x="0" y="152400"/>
                </a:moveTo>
                <a:lnTo>
                  <a:pt x="0" y="0"/>
                </a:lnTo>
              </a:path>
            </a:pathLst>
          </a:custGeom>
          <a:ln w="3175">
            <a:solidFill>
              <a:srgbClr val="000000"/>
            </a:solidFill>
          </a:ln>
        </p:spPr>
        <p:txBody>
          <a:bodyPr wrap="square" lIns="0" tIns="0" rIns="0" bIns="0" rtlCol="0"/>
          <a:lstStyle/>
          <a:p>
            <a:endParaRPr/>
          </a:p>
        </p:txBody>
      </p:sp>
      <p:sp>
        <p:nvSpPr>
          <p:cNvPr id="18" name="object 18"/>
          <p:cNvSpPr/>
          <p:nvPr/>
        </p:nvSpPr>
        <p:spPr>
          <a:xfrm>
            <a:off x="6844030" y="3180079"/>
            <a:ext cx="0" cy="152400"/>
          </a:xfrm>
          <a:custGeom>
            <a:avLst/>
            <a:gdLst/>
            <a:ahLst/>
            <a:cxnLst/>
            <a:rect l="l" t="t" r="r" b="b"/>
            <a:pathLst>
              <a:path h="152400">
                <a:moveTo>
                  <a:pt x="0" y="152400"/>
                </a:moveTo>
                <a:lnTo>
                  <a:pt x="0" y="0"/>
                </a:lnTo>
              </a:path>
            </a:pathLst>
          </a:custGeom>
          <a:ln w="3175">
            <a:solidFill>
              <a:srgbClr val="000000"/>
            </a:solidFill>
          </a:ln>
        </p:spPr>
        <p:txBody>
          <a:bodyPr wrap="square" lIns="0" tIns="0" rIns="0" bIns="0" rtlCol="0"/>
          <a:lstStyle/>
          <a:p>
            <a:endParaRPr/>
          </a:p>
        </p:txBody>
      </p:sp>
      <p:sp>
        <p:nvSpPr>
          <p:cNvPr id="19" name="object 19"/>
          <p:cNvSpPr/>
          <p:nvPr/>
        </p:nvSpPr>
        <p:spPr>
          <a:xfrm>
            <a:off x="7331709" y="3180079"/>
            <a:ext cx="0" cy="152400"/>
          </a:xfrm>
          <a:custGeom>
            <a:avLst/>
            <a:gdLst/>
            <a:ahLst/>
            <a:cxnLst/>
            <a:rect l="l" t="t" r="r" b="b"/>
            <a:pathLst>
              <a:path h="152400">
                <a:moveTo>
                  <a:pt x="0" y="152400"/>
                </a:moveTo>
                <a:lnTo>
                  <a:pt x="0" y="0"/>
                </a:lnTo>
              </a:path>
            </a:pathLst>
          </a:custGeom>
          <a:ln w="3175">
            <a:solidFill>
              <a:srgbClr val="000000"/>
            </a:solidFill>
          </a:ln>
        </p:spPr>
        <p:txBody>
          <a:bodyPr wrap="square" lIns="0" tIns="0" rIns="0" bIns="0" rtlCol="0"/>
          <a:lstStyle/>
          <a:p>
            <a:endParaRPr/>
          </a:p>
        </p:txBody>
      </p:sp>
      <p:sp>
        <p:nvSpPr>
          <p:cNvPr id="20" name="object 20"/>
          <p:cNvSpPr/>
          <p:nvPr/>
        </p:nvSpPr>
        <p:spPr>
          <a:xfrm>
            <a:off x="7819390" y="3180079"/>
            <a:ext cx="0" cy="152400"/>
          </a:xfrm>
          <a:custGeom>
            <a:avLst/>
            <a:gdLst/>
            <a:ahLst/>
            <a:cxnLst/>
            <a:rect l="l" t="t" r="r" b="b"/>
            <a:pathLst>
              <a:path h="152400">
                <a:moveTo>
                  <a:pt x="0" y="152400"/>
                </a:moveTo>
                <a:lnTo>
                  <a:pt x="0" y="0"/>
                </a:lnTo>
              </a:path>
            </a:pathLst>
          </a:custGeom>
          <a:ln w="3175">
            <a:solidFill>
              <a:srgbClr val="000000"/>
            </a:solidFill>
          </a:ln>
        </p:spPr>
        <p:txBody>
          <a:bodyPr wrap="square" lIns="0" tIns="0" rIns="0" bIns="0" rtlCol="0"/>
          <a:lstStyle/>
          <a:p>
            <a:endParaRPr/>
          </a:p>
        </p:txBody>
      </p:sp>
      <p:sp>
        <p:nvSpPr>
          <p:cNvPr id="21" name="object 21"/>
          <p:cNvSpPr/>
          <p:nvPr/>
        </p:nvSpPr>
        <p:spPr>
          <a:xfrm>
            <a:off x="2456179" y="2373629"/>
            <a:ext cx="487680" cy="201930"/>
          </a:xfrm>
          <a:custGeom>
            <a:avLst/>
            <a:gdLst/>
            <a:ahLst/>
            <a:cxnLst/>
            <a:rect l="l" t="t" r="r" b="b"/>
            <a:pathLst>
              <a:path w="487680" h="201930">
                <a:moveTo>
                  <a:pt x="0" y="201930"/>
                </a:moveTo>
                <a:lnTo>
                  <a:pt x="243839" y="100330"/>
                </a:lnTo>
                <a:lnTo>
                  <a:pt x="487680" y="0"/>
                </a:lnTo>
              </a:path>
            </a:pathLst>
          </a:custGeom>
          <a:ln w="50800">
            <a:solidFill>
              <a:srgbClr val="00007F"/>
            </a:solidFill>
          </a:ln>
        </p:spPr>
        <p:txBody>
          <a:bodyPr wrap="square" lIns="0" tIns="0" rIns="0" bIns="0" rtlCol="0"/>
          <a:lstStyle/>
          <a:p>
            <a:endParaRPr/>
          </a:p>
        </p:txBody>
      </p:sp>
      <p:sp>
        <p:nvSpPr>
          <p:cNvPr id="22" name="object 22"/>
          <p:cNvSpPr/>
          <p:nvPr/>
        </p:nvSpPr>
        <p:spPr>
          <a:xfrm>
            <a:off x="2943860" y="2019300"/>
            <a:ext cx="486409" cy="354330"/>
          </a:xfrm>
          <a:custGeom>
            <a:avLst/>
            <a:gdLst/>
            <a:ahLst/>
            <a:cxnLst/>
            <a:rect l="l" t="t" r="r" b="b"/>
            <a:pathLst>
              <a:path w="486410" h="354330">
                <a:moveTo>
                  <a:pt x="0" y="354329"/>
                </a:moveTo>
                <a:lnTo>
                  <a:pt x="243839" y="201929"/>
                </a:lnTo>
                <a:lnTo>
                  <a:pt x="375919" y="127000"/>
                </a:lnTo>
                <a:lnTo>
                  <a:pt x="486410" y="0"/>
                </a:lnTo>
              </a:path>
            </a:pathLst>
          </a:custGeom>
          <a:ln w="50800">
            <a:solidFill>
              <a:srgbClr val="00007F"/>
            </a:solidFill>
          </a:ln>
        </p:spPr>
        <p:txBody>
          <a:bodyPr wrap="square" lIns="0" tIns="0" rIns="0" bIns="0" rtlCol="0"/>
          <a:lstStyle/>
          <a:p>
            <a:endParaRPr/>
          </a:p>
        </p:txBody>
      </p:sp>
      <p:sp>
        <p:nvSpPr>
          <p:cNvPr id="23" name="object 23"/>
          <p:cNvSpPr/>
          <p:nvPr/>
        </p:nvSpPr>
        <p:spPr>
          <a:xfrm>
            <a:off x="3430270" y="1313180"/>
            <a:ext cx="487680" cy="706120"/>
          </a:xfrm>
          <a:custGeom>
            <a:avLst/>
            <a:gdLst/>
            <a:ahLst/>
            <a:cxnLst/>
            <a:rect l="l" t="t" r="r" b="b"/>
            <a:pathLst>
              <a:path w="487679" h="706119">
                <a:moveTo>
                  <a:pt x="0" y="706120"/>
                </a:moveTo>
                <a:lnTo>
                  <a:pt x="67309" y="631190"/>
                </a:lnTo>
                <a:lnTo>
                  <a:pt x="111759" y="529590"/>
                </a:lnTo>
                <a:lnTo>
                  <a:pt x="243839" y="327660"/>
                </a:lnTo>
                <a:lnTo>
                  <a:pt x="377189" y="151130"/>
                </a:lnTo>
                <a:lnTo>
                  <a:pt x="421639" y="50800"/>
                </a:lnTo>
                <a:lnTo>
                  <a:pt x="487679" y="0"/>
                </a:lnTo>
              </a:path>
            </a:pathLst>
          </a:custGeom>
          <a:ln w="50800">
            <a:solidFill>
              <a:srgbClr val="00007F"/>
            </a:solidFill>
          </a:ln>
        </p:spPr>
        <p:txBody>
          <a:bodyPr wrap="square" lIns="0" tIns="0" rIns="0" bIns="0" rtlCol="0"/>
          <a:lstStyle/>
          <a:p>
            <a:endParaRPr/>
          </a:p>
        </p:txBody>
      </p:sp>
      <p:sp>
        <p:nvSpPr>
          <p:cNvPr id="24" name="object 24"/>
          <p:cNvSpPr/>
          <p:nvPr/>
        </p:nvSpPr>
        <p:spPr>
          <a:xfrm>
            <a:off x="3917950" y="1162050"/>
            <a:ext cx="487680" cy="151130"/>
          </a:xfrm>
          <a:custGeom>
            <a:avLst/>
            <a:gdLst/>
            <a:ahLst/>
            <a:cxnLst/>
            <a:rect l="l" t="t" r="r" b="b"/>
            <a:pathLst>
              <a:path w="487679" h="151130">
                <a:moveTo>
                  <a:pt x="0" y="151129"/>
                </a:moveTo>
                <a:lnTo>
                  <a:pt x="111760" y="74929"/>
                </a:lnTo>
                <a:lnTo>
                  <a:pt x="243839" y="25400"/>
                </a:lnTo>
                <a:lnTo>
                  <a:pt x="377189" y="0"/>
                </a:lnTo>
                <a:lnTo>
                  <a:pt x="487679" y="50800"/>
                </a:lnTo>
              </a:path>
            </a:pathLst>
          </a:custGeom>
          <a:ln w="50800">
            <a:solidFill>
              <a:srgbClr val="00007F"/>
            </a:solidFill>
          </a:ln>
        </p:spPr>
        <p:txBody>
          <a:bodyPr wrap="square" lIns="0" tIns="0" rIns="0" bIns="0" rtlCol="0"/>
          <a:lstStyle/>
          <a:p>
            <a:endParaRPr/>
          </a:p>
        </p:txBody>
      </p:sp>
      <p:sp>
        <p:nvSpPr>
          <p:cNvPr id="25" name="object 25"/>
          <p:cNvSpPr/>
          <p:nvPr/>
        </p:nvSpPr>
        <p:spPr>
          <a:xfrm>
            <a:off x="4405629" y="1212850"/>
            <a:ext cx="487680" cy="655320"/>
          </a:xfrm>
          <a:custGeom>
            <a:avLst/>
            <a:gdLst/>
            <a:ahLst/>
            <a:cxnLst/>
            <a:rect l="l" t="t" r="r" b="b"/>
            <a:pathLst>
              <a:path w="487679" h="655319">
                <a:moveTo>
                  <a:pt x="0" y="0"/>
                </a:moveTo>
                <a:lnTo>
                  <a:pt x="67310" y="49529"/>
                </a:lnTo>
                <a:lnTo>
                  <a:pt x="111760" y="100329"/>
                </a:lnTo>
                <a:lnTo>
                  <a:pt x="243840" y="276860"/>
                </a:lnTo>
                <a:lnTo>
                  <a:pt x="377190" y="453389"/>
                </a:lnTo>
                <a:lnTo>
                  <a:pt x="487680" y="655320"/>
                </a:lnTo>
              </a:path>
            </a:pathLst>
          </a:custGeom>
          <a:ln w="50800">
            <a:solidFill>
              <a:srgbClr val="00007F"/>
            </a:solidFill>
          </a:ln>
        </p:spPr>
        <p:txBody>
          <a:bodyPr wrap="square" lIns="0" tIns="0" rIns="0" bIns="0" rtlCol="0"/>
          <a:lstStyle/>
          <a:p>
            <a:endParaRPr/>
          </a:p>
        </p:txBody>
      </p:sp>
      <p:sp>
        <p:nvSpPr>
          <p:cNvPr id="26" name="object 26"/>
          <p:cNvSpPr/>
          <p:nvPr/>
        </p:nvSpPr>
        <p:spPr>
          <a:xfrm>
            <a:off x="4893309" y="1868170"/>
            <a:ext cx="487680" cy="883919"/>
          </a:xfrm>
          <a:custGeom>
            <a:avLst/>
            <a:gdLst/>
            <a:ahLst/>
            <a:cxnLst/>
            <a:rect l="l" t="t" r="r" b="b"/>
            <a:pathLst>
              <a:path w="487679" h="883919">
                <a:moveTo>
                  <a:pt x="0" y="0"/>
                </a:moveTo>
                <a:lnTo>
                  <a:pt x="67310" y="101600"/>
                </a:lnTo>
                <a:lnTo>
                  <a:pt x="111760" y="227329"/>
                </a:lnTo>
                <a:lnTo>
                  <a:pt x="243839" y="480059"/>
                </a:lnTo>
                <a:lnTo>
                  <a:pt x="377189" y="707389"/>
                </a:lnTo>
                <a:lnTo>
                  <a:pt x="421639" y="807719"/>
                </a:lnTo>
                <a:lnTo>
                  <a:pt x="487679" y="883919"/>
                </a:lnTo>
              </a:path>
            </a:pathLst>
          </a:custGeom>
          <a:ln w="50799">
            <a:solidFill>
              <a:srgbClr val="00007F"/>
            </a:solidFill>
          </a:ln>
        </p:spPr>
        <p:txBody>
          <a:bodyPr wrap="square" lIns="0" tIns="0" rIns="0" bIns="0" rtlCol="0"/>
          <a:lstStyle/>
          <a:p>
            <a:endParaRPr/>
          </a:p>
        </p:txBody>
      </p:sp>
      <p:sp>
        <p:nvSpPr>
          <p:cNvPr id="27" name="object 27"/>
          <p:cNvSpPr/>
          <p:nvPr/>
        </p:nvSpPr>
        <p:spPr>
          <a:xfrm>
            <a:off x="5380990" y="2752089"/>
            <a:ext cx="487680" cy="100330"/>
          </a:xfrm>
          <a:custGeom>
            <a:avLst/>
            <a:gdLst/>
            <a:ahLst/>
            <a:cxnLst/>
            <a:rect l="l" t="t" r="r" b="b"/>
            <a:pathLst>
              <a:path w="487679" h="100330">
                <a:moveTo>
                  <a:pt x="0" y="0"/>
                </a:moveTo>
                <a:lnTo>
                  <a:pt x="67310" y="49530"/>
                </a:lnTo>
                <a:lnTo>
                  <a:pt x="110489" y="74930"/>
                </a:lnTo>
                <a:lnTo>
                  <a:pt x="243839" y="100330"/>
                </a:lnTo>
                <a:lnTo>
                  <a:pt x="377189" y="100330"/>
                </a:lnTo>
                <a:lnTo>
                  <a:pt x="487680" y="100330"/>
                </a:lnTo>
              </a:path>
            </a:pathLst>
          </a:custGeom>
          <a:ln w="50800">
            <a:solidFill>
              <a:srgbClr val="00007F"/>
            </a:solidFill>
          </a:ln>
        </p:spPr>
        <p:txBody>
          <a:bodyPr wrap="square" lIns="0" tIns="0" rIns="0" bIns="0" rtlCol="0"/>
          <a:lstStyle/>
          <a:p>
            <a:endParaRPr/>
          </a:p>
        </p:txBody>
      </p:sp>
      <p:sp>
        <p:nvSpPr>
          <p:cNvPr id="28" name="object 28"/>
          <p:cNvSpPr/>
          <p:nvPr/>
        </p:nvSpPr>
        <p:spPr>
          <a:xfrm>
            <a:off x="5868670" y="2852420"/>
            <a:ext cx="487680" cy="25400"/>
          </a:xfrm>
          <a:custGeom>
            <a:avLst/>
            <a:gdLst/>
            <a:ahLst/>
            <a:cxnLst/>
            <a:rect l="l" t="t" r="r" b="b"/>
            <a:pathLst>
              <a:path w="487679" h="25400">
                <a:moveTo>
                  <a:pt x="-25400" y="12700"/>
                </a:moveTo>
                <a:lnTo>
                  <a:pt x="513079" y="12700"/>
                </a:lnTo>
              </a:path>
            </a:pathLst>
          </a:custGeom>
          <a:ln w="76200">
            <a:solidFill>
              <a:srgbClr val="00007F"/>
            </a:solidFill>
          </a:ln>
        </p:spPr>
        <p:txBody>
          <a:bodyPr wrap="square" lIns="0" tIns="0" rIns="0" bIns="0" rtlCol="0"/>
          <a:lstStyle/>
          <a:p>
            <a:endParaRPr/>
          </a:p>
        </p:txBody>
      </p:sp>
      <p:sp>
        <p:nvSpPr>
          <p:cNvPr id="29" name="object 29"/>
          <p:cNvSpPr/>
          <p:nvPr/>
        </p:nvSpPr>
        <p:spPr>
          <a:xfrm>
            <a:off x="6356350" y="2827020"/>
            <a:ext cx="487680" cy="50800"/>
          </a:xfrm>
          <a:custGeom>
            <a:avLst/>
            <a:gdLst/>
            <a:ahLst/>
            <a:cxnLst/>
            <a:rect l="l" t="t" r="r" b="b"/>
            <a:pathLst>
              <a:path w="487679" h="50800">
                <a:moveTo>
                  <a:pt x="0" y="50800"/>
                </a:moveTo>
                <a:lnTo>
                  <a:pt x="243840" y="25400"/>
                </a:lnTo>
                <a:lnTo>
                  <a:pt x="487679" y="0"/>
                </a:lnTo>
              </a:path>
            </a:pathLst>
          </a:custGeom>
          <a:ln w="50800">
            <a:solidFill>
              <a:srgbClr val="00007F"/>
            </a:solidFill>
          </a:ln>
        </p:spPr>
        <p:txBody>
          <a:bodyPr wrap="square" lIns="0" tIns="0" rIns="0" bIns="0" rtlCol="0"/>
          <a:lstStyle/>
          <a:p>
            <a:endParaRPr/>
          </a:p>
        </p:txBody>
      </p:sp>
      <p:sp>
        <p:nvSpPr>
          <p:cNvPr id="30" name="object 30"/>
          <p:cNvSpPr/>
          <p:nvPr/>
        </p:nvSpPr>
        <p:spPr>
          <a:xfrm>
            <a:off x="6844030" y="2752089"/>
            <a:ext cx="487680" cy="74930"/>
          </a:xfrm>
          <a:custGeom>
            <a:avLst/>
            <a:gdLst/>
            <a:ahLst/>
            <a:cxnLst/>
            <a:rect l="l" t="t" r="r" b="b"/>
            <a:pathLst>
              <a:path w="487679" h="74930">
                <a:moveTo>
                  <a:pt x="0" y="74930"/>
                </a:moveTo>
                <a:lnTo>
                  <a:pt x="487679" y="0"/>
                </a:lnTo>
              </a:path>
            </a:pathLst>
          </a:custGeom>
          <a:ln w="50800">
            <a:solidFill>
              <a:srgbClr val="00007F"/>
            </a:solidFill>
          </a:ln>
        </p:spPr>
        <p:txBody>
          <a:bodyPr wrap="square" lIns="0" tIns="0" rIns="0" bIns="0" rtlCol="0"/>
          <a:lstStyle/>
          <a:p>
            <a:endParaRPr/>
          </a:p>
        </p:txBody>
      </p:sp>
      <p:sp>
        <p:nvSpPr>
          <p:cNvPr id="31" name="object 31"/>
          <p:cNvSpPr/>
          <p:nvPr/>
        </p:nvSpPr>
        <p:spPr>
          <a:xfrm>
            <a:off x="7331709" y="2675889"/>
            <a:ext cx="487680" cy="76200"/>
          </a:xfrm>
          <a:custGeom>
            <a:avLst/>
            <a:gdLst/>
            <a:ahLst/>
            <a:cxnLst/>
            <a:rect l="l" t="t" r="r" b="b"/>
            <a:pathLst>
              <a:path w="487679" h="76200">
                <a:moveTo>
                  <a:pt x="0" y="76200"/>
                </a:moveTo>
                <a:lnTo>
                  <a:pt x="487680" y="0"/>
                </a:lnTo>
              </a:path>
            </a:pathLst>
          </a:custGeom>
          <a:ln w="50800">
            <a:solidFill>
              <a:srgbClr val="00007F"/>
            </a:solidFill>
          </a:ln>
        </p:spPr>
        <p:txBody>
          <a:bodyPr wrap="square" lIns="0" tIns="0" rIns="0" bIns="0" rtlCol="0"/>
          <a:lstStyle/>
          <a:p>
            <a:endParaRPr/>
          </a:p>
        </p:txBody>
      </p:sp>
      <p:sp>
        <p:nvSpPr>
          <p:cNvPr id="32" name="object 32"/>
          <p:cNvSpPr txBox="1"/>
          <p:nvPr/>
        </p:nvSpPr>
        <p:spPr>
          <a:xfrm>
            <a:off x="948689" y="354329"/>
            <a:ext cx="7070090" cy="4088129"/>
          </a:xfrm>
          <a:prstGeom prst="rect">
            <a:avLst/>
          </a:prstGeom>
          <a:ln w="3175">
            <a:solidFill>
              <a:srgbClr val="000000"/>
            </a:solidFill>
          </a:ln>
        </p:spPr>
        <p:txBody>
          <a:bodyPr vert="horz" wrap="square" lIns="0" tIns="72390" rIns="0" bIns="0" rtlCol="0">
            <a:spAutoFit/>
          </a:bodyPr>
          <a:lstStyle/>
          <a:p>
            <a:pPr marL="1064260">
              <a:lnSpc>
                <a:spcPct val="100000"/>
              </a:lnSpc>
              <a:spcBef>
                <a:spcPts val="570"/>
              </a:spcBef>
            </a:pPr>
            <a:r>
              <a:rPr sz="2200" spc="-165" dirty="0">
                <a:latin typeface="Arial"/>
                <a:cs typeface="Arial"/>
              </a:rPr>
              <a:t>20</a:t>
            </a:r>
            <a:endParaRPr sz="2200">
              <a:latin typeface="Arial"/>
              <a:cs typeface="Arial"/>
            </a:endParaRPr>
          </a:p>
          <a:p>
            <a:pPr>
              <a:lnSpc>
                <a:spcPct val="100000"/>
              </a:lnSpc>
            </a:pPr>
            <a:endParaRPr sz="2200">
              <a:latin typeface="Times New Roman"/>
              <a:cs typeface="Times New Roman"/>
            </a:endParaRPr>
          </a:p>
          <a:p>
            <a:pPr marL="1064260">
              <a:lnSpc>
                <a:spcPct val="100000"/>
              </a:lnSpc>
            </a:pPr>
            <a:r>
              <a:rPr sz="2200" spc="-165" dirty="0">
                <a:latin typeface="Arial"/>
                <a:cs typeface="Arial"/>
              </a:rPr>
              <a:t>15</a:t>
            </a:r>
            <a:endParaRPr sz="2200">
              <a:latin typeface="Arial"/>
              <a:cs typeface="Arial"/>
            </a:endParaRPr>
          </a:p>
          <a:p>
            <a:pPr>
              <a:lnSpc>
                <a:spcPct val="100000"/>
              </a:lnSpc>
            </a:pPr>
            <a:endParaRPr sz="2200">
              <a:latin typeface="Times New Roman"/>
              <a:cs typeface="Times New Roman"/>
            </a:endParaRPr>
          </a:p>
          <a:p>
            <a:pPr marL="1064260">
              <a:lnSpc>
                <a:spcPct val="100000"/>
              </a:lnSpc>
            </a:pPr>
            <a:r>
              <a:rPr sz="2200" spc="-165" dirty="0">
                <a:latin typeface="Arial"/>
                <a:cs typeface="Arial"/>
              </a:rPr>
              <a:t>10</a:t>
            </a:r>
            <a:endParaRPr sz="2200">
              <a:latin typeface="Arial"/>
              <a:cs typeface="Arial"/>
            </a:endParaRPr>
          </a:p>
          <a:p>
            <a:pPr>
              <a:lnSpc>
                <a:spcPct val="100000"/>
              </a:lnSpc>
              <a:spcBef>
                <a:spcPts val="45"/>
              </a:spcBef>
            </a:pPr>
            <a:endParaRPr sz="2150">
              <a:latin typeface="Times New Roman"/>
              <a:cs typeface="Times New Roman"/>
            </a:endParaRPr>
          </a:p>
          <a:p>
            <a:pPr marL="1196340">
              <a:lnSpc>
                <a:spcPct val="100000"/>
              </a:lnSpc>
            </a:pPr>
            <a:r>
              <a:rPr sz="2200" spc="-155" dirty="0">
                <a:latin typeface="Arial"/>
                <a:cs typeface="Arial"/>
              </a:rPr>
              <a:t>5</a:t>
            </a:r>
            <a:endParaRPr sz="2200">
              <a:latin typeface="Arial"/>
              <a:cs typeface="Arial"/>
            </a:endParaRPr>
          </a:p>
          <a:p>
            <a:pPr>
              <a:lnSpc>
                <a:spcPct val="100000"/>
              </a:lnSpc>
            </a:pPr>
            <a:endParaRPr sz="2200">
              <a:latin typeface="Times New Roman"/>
              <a:cs typeface="Times New Roman"/>
            </a:endParaRPr>
          </a:p>
          <a:p>
            <a:pPr marL="1196340">
              <a:lnSpc>
                <a:spcPct val="100000"/>
              </a:lnSpc>
            </a:pPr>
            <a:r>
              <a:rPr sz="2200" spc="-155" dirty="0">
                <a:latin typeface="Arial"/>
                <a:cs typeface="Arial"/>
              </a:rPr>
              <a:t>0</a:t>
            </a:r>
            <a:endParaRPr sz="2200">
              <a:latin typeface="Arial"/>
              <a:cs typeface="Arial"/>
            </a:endParaRPr>
          </a:p>
        </p:txBody>
      </p:sp>
      <p:sp>
        <p:nvSpPr>
          <p:cNvPr id="33" name="object 33"/>
          <p:cNvSpPr txBox="1"/>
          <p:nvPr/>
        </p:nvSpPr>
        <p:spPr>
          <a:xfrm rot="18900000">
            <a:off x="1887068" y="3640450"/>
            <a:ext cx="487233" cy="278130"/>
          </a:xfrm>
          <a:prstGeom prst="rect">
            <a:avLst/>
          </a:prstGeom>
        </p:spPr>
        <p:txBody>
          <a:bodyPr vert="horz" wrap="square" lIns="0" tIns="0" rIns="0" bIns="0" rtlCol="0">
            <a:spAutoFit/>
          </a:bodyPr>
          <a:lstStyle/>
          <a:p>
            <a:pPr>
              <a:lnSpc>
                <a:spcPts val="2190"/>
              </a:lnSpc>
            </a:pPr>
            <a:r>
              <a:rPr sz="2150" spc="-45" dirty="0">
                <a:latin typeface="Arial"/>
                <a:cs typeface="Arial"/>
              </a:rPr>
              <a:t>J</a:t>
            </a:r>
            <a:r>
              <a:rPr sz="2150" spc="-155" dirty="0">
                <a:latin typeface="Arial"/>
                <a:cs typeface="Arial"/>
              </a:rPr>
              <a:t>a</a:t>
            </a:r>
            <a:r>
              <a:rPr sz="2150" spc="-130" dirty="0">
                <a:latin typeface="Arial"/>
                <a:cs typeface="Arial"/>
              </a:rPr>
              <a:t>n</a:t>
            </a:r>
            <a:endParaRPr sz="2150">
              <a:latin typeface="Arial"/>
              <a:cs typeface="Arial"/>
            </a:endParaRPr>
          </a:p>
        </p:txBody>
      </p:sp>
      <p:sp>
        <p:nvSpPr>
          <p:cNvPr id="34" name="object 34"/>
          <p:cNvSpPr txBox="1"/>
          <p:nvPr/>
        </p:nvSpPr>
        <p:spPr>
          <a:xfrm rot="18900000">
            <a:off x="2373448" y="3632830"/>
            <a:ext cx="505110" cy="278130"/>
          </a:xfrm>
          <a:prstGeom prst="rect">
            <a:avLst/>
          </a:prstGeom>
        </p:spPr>
        <p:txBody>
          <a:bodyPr vert="horz" wrap="square" lIns="0" tIns="0" rIns="0" bIns="0" rtlCol="0">
            <a:spAutoFit/>
          </a:bodyPr>
          <a:lstStyle/>
          <a:p>
            <a:pPr>
              <a:lnSpc>
                <a:spcPts val="2190"/>
              </a:lnSpc>
            </a:pPr>
            <a:r>
              <a:rPr sz="2150" spc="-100" dirty="0">
                <a:latin typeface="Arial"/>
                <a:cs typeface="Arial"/>
              </a:rPr>
              <a:t>F</a:t>
            </a:r>
            <a:r>
              <a:rPr sz="2150" spc="-170" dirty="0">
                <a:latin typeface="Arial"/>
                <a:cs typeface="Arial"/>
              </a:rPr>
              <a:t>e</a:t>
            </a:r>
            <a:r>
              <a:rPr sz="2150" spc="-130" dirty="0">
                <a:latin typeface="Arial"/>
                <a:cs typeface="Arial"/>
              </a:rPr>
              <a:t>b</a:t>
            </a:r>
            <a:endParaRPr sz="2150">
              <a:latin typeface="Arial"/>
              <a:cs typeface="Arial"/>
            </a:endParaRPr>
          </a:p>
        </p:txBody>
      </p:sp>
      <p:sp>
        <p:nvSpPr>
          <p:cNvPr id="35" name="object 35"/>
          <p:cNvSpPr txBox="1"/>
          <p:nvPr/>
        </p:nvSpPr>
        <p:spPr>
          <a:xfrm rot="18900000">
            <a:off x="2637078" y="3764910"/>
            <a:ext cx="744762" cy="278130"/>
          </a:xfrm>
          <a:prstGeom prst="rect">
            <a:avLst/>
          </a:prstGeom>
        </p:spPr>
        <p:txBody>
          <a:bodyPr vert="horz" wrap="square" lIns="0" tIns="0" rIns="0" bIns="0" rtlCol="0">
            <a:spAutoFit/>
          </a:bodyPr>
          <a:lstStyle/>
          <a:p>
            <a:pPr>
              <a:lnSpc>
                <a:spcPts val="2190"/>
              </a:lnSpc>
            </a:pPr>
            <a:r>
              <a:rPr sz="2150" spc="-225" dirty="0">
                <a:latin typeface="Arial"/>
                <a:cs typeface="Arial"/>
              </a:rPr>
              <a:t>M</a:t>
            </a:r>
            <a:r>
              <a:rPr sz="2150" spc="-155" dirty="0">
                <a:latin typeface="Arial"/>
                <a:cs typeface="Arial"/>
              </a:rPr>
              <a:t>a</a:t>
            </a:r>
            <a:r>
              <a:rPr sz="2150" spc="-30" dirty="0">
                <a:latin typeface="Arial"/>
                <a:cs typeface="Arial"/>
              </a:rPr>
              <a:t>r</a:t>
            </a:r>
            <a:r>
              <a:rPr sz="2150" spc="-20" dirty="0">
                <a:latin typeface="Arial"/>
                <a:cs typeface="Arial"/>
              </a:rPr>
              <a:t>c</a:t>
            </a:r>
            <a:r>
              <a:rPr sz="2150" spc="-130" dirty="0">
                <a:latin typeface="Arial"/>
                <a:cs typeface="Arial"/>
              </a:rPr>
              <a:t>h</a:t>
            </a:r>
            <a:endParaRPr sz="2150">
              <a:latin typeface="Arial"/>
              <a:cs typeface="Arial"/>
            </a:endParaRPr>
          </a:p>
        </p:txBody>
      </p:sp>
      <p:sp>
        <p:nvSpPr>
          <p:cNvPr id="36" name="object 36"/>
          <p:cNvSpPr txBox="1"/>
          <p:nvPr/>
        </p:nvSpPr>
        <p:spPr>
          <a:xfrm rot="18900000">
            <a:off x="3277275" y="3682629"/>
            <a:ext cx="569155" cy="278130"/>
          </a:xfrm>
          <a:prstGeom prst="rect">
            <a:avLst/>
          </a:prstGeom>
        </p:spPr>
        <p:txBody>
          <a:bodyPr vert="horz" wrap="square" lIns="0" tIns="0" rIns="0" bIns="0" rtlCol="0">
            <a:spAutoFit/>
          </a:bodyPr>
          <a:lstStyle/>
          <a:p>
            <a:pPr>
              <a:lnSpc>
                <a:spcPts val="2190"/>
              </a:lnSpc>
            </a:pPr>
            <a:r>
              <a:rPr sz="2150" spc="-225" dirty="0">
                <a:latin typeface="Arial"/>
                <a:cs typeface="Arial"/>
              </a:rPr>
              <a:t>A</a:t>
            </a:r>
            <a:r>
              <a:rPr sz="2150" spc="-155" dirty="0">
                <a:latin typeface="Arial"/>
                <a:cs typeface="Arial"/>
              </a:rPr>
              <a:t>p</a:t>
            </a:r>
            <a:r>
              <a:rPr sz="2150" spc="-15" dirty="0">
                <a:latin typeface="Arial"/>
                <a:cs typeface="Arial"/>
              </a:rPr>
              <a:t>r</a:t>
            </a:r>
            <a:r>
              <a:rPr sz="2150" spc="25" dirty="0">
                <a:latin typeface="Arial"/>
                <a:cs typeface="Arial"/>
              </a:rPr>
              <a:t>i</a:t>
            </a:r>
            <a:r>
              <a:rPr sz="2150" spc="-55" dirty="0">
                <a:latin typeface="Arial"/>
                <a:cs typeface="Arial"/>
              </a:rPr>
              <a:t>l</a:t>
            </a:r>
            <a:endParaRPr sz="2150">
              <a:latin typeface="Arial"/>
              <a:cs typeface="Arial"/>
            </a:endParaRPr>
          </a:p>
        </p:txBody>
      </p:sp>
      <p:sp>
        <p:nvSpPr>
          <p:cNvPr id="37" name="object 37"/>
          <p:cNvSpPr txBox="1"/>
          <p:nvPr/>
        </p:nvSpPr>
        <p:spPr>
          <a:xfrm rot="18900000">
            <a:off x="3789782" y="3671970"/>
            <a:ext cx="532984" cy="278130"/>
          </a:xfrm>
          <a:prstGeom prst="rect">
            <a:avLst/>
          </a:prstGeom>
        </p:spPr>
        <p:txBody>
          <a:bodyPr vert="horz" wrap="square" lIns="0" tIns="0" rIns="0" bIns="0" rtlCol="0">
            <a:spAutoFit/>
          </a:bodyPr>
          <a:lstStyle/>
          <a:p>
            <a:pPr>
              <a:lnSpc>
                <a:spcPts val="2190"/>
              </a:lnSpc>
            </a:pPr>
            <a:r>
              <a:rPr sz="2150" spc="-225" dirty="0">
                <a:latin typeface="Arial"/>
                <a:cs typeface="Arial"/>
              </a:rPr>
              <a:t>M</a:t>
            </a:r>
            <a:r>
              <a:rPr sz="2150" spc="-155" dirty="0">
                <a:latin typeface="Arial"/>
                <a:cs typeface="Arial"/>
              </a:rPr>
              <a:t>a</a:t>
            </a:r>
            <a:r>
              <a:rPr sz="2150" spc="-114" dirty="0">
                <a:latin typeface="Arial"/>
                <a:cs typeface="Arial"/>
              </a:rPr>
              <a:t>y</a:t>
            </a:r>
            <a:endParaRPr sz="2150">
              <a:latin typeface="Arial"/>
              <a:cs typeface="Arial"/>
            </a:endParaRPr>
          </a:p>
        </p:txBody>
      </p:sp>
      <p:sp>
        <p:nvSpPr>
          <p:cNvPr id="38" name="object 38"/>
          <p:cNvSpPr txBox="1"/>
          <p:nvPr/>
        </p:nvSpPr>
        <p:spPr>
          <a:xfrm rot="18900000">
            <a:off x="4226426" y="3694425"/>
            <a:ext cx="602684" cy="278130"/>
          </a:xfrm>
          <a:prstGeom prst="rect">
            <a:avLst/>
          </a:prstGeom>
        </p:spPr>
        <p:txBody>
          <a:bodyPr vert="horz" wrap="square" lIns="0" tIns="0" rIns="0" bIns="0" rtlCol="0">
            <a:spAutoFit/>
          </a:bodyPr>
          <a:lstStyle/>
          <a:p>
            <a:pPr>
              <a:lnSpc>
                <a:spcPts val="2190"/>
              </a:lnSpc>
            </a:pPr>
            <a:r>
              <a:rPr sz="2150" spc="-45" dirty="0">
                <a:latin typeface="Arial"/>
                <a:cs typeface="Arial"/>
              </a:rPr>
              <a:t>J</a:t>
            </a:r>
            <a:r>
              <a:rPr sz="2150" spc="-155" dirty="0">
                <a:latin typeface="Arial"/>
                <a:cs typeface="Arial"/>
              </a:rPr>
              <a:t>u</a:t>
            </a:r>
            <a:r>
              <a:rPr sz="2150" spc="-140" dirty="0">
                <a:latin typeface="Arial"/>
                <a:cs typeface="Arial"/>
              </a:rPr>
              <a:t>n</a:t>
            </a:r>
            <a:r>
              <a:rPr sz="2150" spc="-130" dirty="0">
                <a:latin typeface="Arial"/>
                <a:cs typeface="Arial"/>
              </a:rPr>
              <a:t>e</a:t>
            </a:r>
            <a:endParaRPr sz="2150">
              <a:latin typeface="Arial"/>
              <a:cs typeface="Arial"/>
            </a:endParaRPr>
          </a:p>
        </p:txBody>
      </p:sp>
      <p:sp>
        <p:nvSpPr>
          <p:cNvPr id="39" name="object 39"/>
          <p:cNvSpPr txBox="1"/>
          <p:nvPr/>
        </p:nvSpPr>
        <p:spPr>
          <a:xfrm rot="18900000">
            <a:off x="4788352" y="3654824"/>
            <a:ext cx="513088" cy="278130"/>
          </a:xfrm>
          <a:prstGeom prst="rect">
            <a:avLst/>
          </a:prstGeom>
        </p:spPr>
        <p:txBody>
          <a:bodyPr vert="horz" wrap="square" lIns="0" tIns="0" rIns="0" bIns="0" rtlCol="0">
            <a:spAutoFit/>
          </a:bodyPr>
          <a:lstStyle/>
          <a:p>
            <a:pPr>
              <a:lnSpc>
                <a:spcPts val="2190"/>
              </a:lnSpc>
            </a:pPr>
            <a:r>
              <a:rPr sz="2150" spc="-35" dirty="0">
                <a:latin typeface="Arial"/>
                <a:cs typeface="Arial"/>
              </a:rPr>
              <a:t>J</a:t>
            </a:r>
            <a:r>
              <a:rPr sz="2150" spc="-170" dirty="0">
                <a:latin typeface="Arial"/>
                <a:cs typeface="Arial"/>
              </a:rPr>
              <a:t>u</a:t>
            </a:r>
            <a:r>
              <a:rPr sz="2150" spc="-130" dirty="0">
                <a:latin typeface="Arial"/>
                <a:cs typeface="Arial"/>
              </a:rPr>
              <a:t>l</a:t>
            </a:r>
            <a:r>
              <a:rPr sz="2150" spc="-114" dirty="0">
                <a:latin typeface="Arial"/>
                <a:cs typeface="Arial"/>
              </a:rPr>
              <a:t>y</a:t>
            </a:r>
            <a:endParaRPr sz="2150">
              <a:latin typeface="Arial"/>
              <a:cs typeface="Arial"/>
            </a:endParaRPr>
          </a:p>
        </p:txBody>
      </p:sp>
      <p:sp>
        <p:nvSpPr>
          <p:cNvPr id="40" name="object 40"/>
          <p:cNvSpPr txBox="1"/>
          <p:nvPr/>
        </p:nvSpPr>
        <p:spPr>
          <a:xfrm rot="18900000">
            <a:off x="5254973" y="3682995"/>
            <a:ext cx="506701" cy="278130"/>
          </a:xfrm>
          <a:prstGeom prst="rect">
            <a:avLst/>
          </a:prstGeom>
        </p:spPr>
        <p:txBody>
          <a:bodyPr vert="horz" wrap="square" lIns="0" tIns="0" rIns="0" bIns="0" rtlCol="0">
            <a:spAutoFit/>
          </a:bodyPr>
          <a:lstStyle/>
          <a:p>
            <a:pPr>
              <a:lnSpc>
                <a:spcPts val="2190"/>
              </a:lnSpc>
            </a:pPr>
            <a:r>
              <a:rPr sz="2150" spc="-225" dirty="0">
                <a:latin typeface="Arial"/>
                <a:cs typeface="Arial"/>
              </a:rPr>
              <a:t>A</a:t>
            </a:r>
            <a:r>
              <a:rPr sz="2150" spc="-155" dirty="0">
                <a:latin typeface="Arial"/>
                <a:cs typeface="Arial"/>
              </a:rPr>
              <a:t>u</a:t>
            </a:r>
            <a:r>
              <a:rPr sz="2150" spc="-130" dirty="0">
                <a:latin typeface="Arial"/>
                <a:cs typeface="Arial"/>
              </a:rPr>
              <a:t>g</a:t>
            </a:r>
            <a:endParaRPr sz="2150">
              <a:latin typeface="Arial"/>
              <a:cs typeface="Arial"/>
            </a:endParaRPr>
          </a:p>
        </p:txBody>
      </p:sp>
      <p:sp>
        <p:nvSpPr>
          <p:cNvPr id="41" name="object 41"/>
          <p:cNvSpPr txBox="1"/>
          <p:nvPr/>
        </p:nvSpPr>
        <p:spPr>
          <a:xfrm rot="18900000">
            <a:off x="5713246" y="3677822"/>
            <a:ext cx="580826" cy="278130"/>
          </a:xfrm>
          <a:prstGeom prst="rect">
            <a:avLst/>
          </a:prstGeom>
        </p:spPr>
        <p:txBody>
          <a:bodyPr vert="horz" wrap="square" lIns="0" tIns="0" rIns="0" bIns="0" rtlCol="0">
            <a:spAutoFit/>
          </a:bodyPr>
          <a:lstStyle/>
          <a:p>
            <a:pPr>
              <a:lnSpc>
                <a:spcPts val="2190"/>
              </a:lnSpc>
            </a:pPr>
            <a:r>
              <a:rPr sz="2150" spc="-225" dirty="0">
                <a:latin typeface="Arial"/>
                <a:cs typeface="Arial"/>
              </a:rPr>
              <a:t>S</a:t>
            </a:r>
            <a:r>
              <a:rPr sz="2150" spc="-155" dirty="0">
                <a:latin typeface="Arial"/>
                <a:cs typeface="Arial"/>
              </a:rPr>
              <a:t>e</a:t>
            </a:r>
            <a:r>
              <a:rPr sz="2150" spc="15" dirty="0">
                <a:latin typeface="Arial"/>
                <a:cs typeface="Arial"/>
              </a:rPr>
              <a:t>p</a:t>
            </a:r>
            <a:r>
              <a:rPr sz="2150" spc="-65" dirty="0">
                <a:latin typeface="Arial"/>
                <a:cs typeface="Arial"/>
              </a:rPr>
              <a:t>t</a:t>
            </a:r>
            <a:endParaRPr sz="2150">
              <a:latin typeface="Arial"/>
              <a:cs typeface="Arial"/>
            </a:endParaRPr>
          </a:p>
        </p:txBody>
      </p:sp>
      <p:sp>
        <p:nvSpPr>
          <p:cNvPr id="42" name="object 42"/>
          <p:cNvSpPr txBox="1"/>
          <p:nvPr/>
        </p:nvSpPr>
        <p:spPr>
          <a:xfrm rot="18900000">
            <a:off x="6277433" y="3648611"/>
            <a:ext cx="468645" cy="278130"/>
          </a:xfrm>
          <a:prstGeom prst="rect">
            <a:avLst/>
          </a:prstGeom>
        </p:spPr>
        <p:txBody>
          <a:bodyPr vert="horz" wrap="square" lIns="0" tIns="0" rIns="0" bIns="0" rtlCol="0">
            <a:spAutoFit/>
          </a:bodyPr>
          <a:lstStyle/>
          <a:p>
            <a:pPr>
              <a:lnSpc>
                <a:spcPts val="2190"/>
              </a:lnSpc>
            </a:pPr>
            <a:r>
              <a:rPr sz="2150" spc="-110" dirty="0">
                <a:latin typeface="Arial"/>
                <a:cs typeface="Arial"/>
              </a:rPr>
              <a:t>O</a:t>
            </a:r>
            <a:r>
              <a:rPr sz="2150" spc="-215" dirty="0">
                <a:latin typeface="Arial"/>
                <a:cs typeface="Arial"/>
              </a:rPr>
              <a:t>c</a:t>
            </a:r>
            <a:r>
              <a:rPr sz="2150" spc="-65" dirty="0">
                <a:latin typeface="Arial"/>
                <a:cs typeface="Arial"/>
              </a:rPr>
              <a:t>t</a:t>
            </a:r>
            <a:endParaRPr sz="2150">
              <a:latin typeface="Arial"/>
              <a:cs typeface="Arial"/>
            </a:endParaRPr>
          </a:p>
        </p:txBody>
      </p:sp>
      <p:sp>
        <p:nvSpPr>
          <p:cNvPr id="43" name="object 43"/>
          <p:cNvSpPr txBox="1"/>
          <p:nvPr/>
        </p:nvSpPr>
        <p:spPr>
          <a:xfrm rot="18900000">
            <a:off x="6739071" y="3654824"/>
            <a:ext cx="513088" cy="278130"/>
          </a:xfrm>
          <a:prstGeom prst="rect">
            <a:avLst/>
          </a:prstGeom>
        </p:spPr>
        <p:txBody>
          <a:bodyPr vert="horz" wrap="square" lIns="0" tIns="0" rIns="0" bIns="0" rtlCol="0">
            <a:spAutoFit/>
          </a:bodyPr>
          <a:lstStyle/>
          <a:p>
            <a:pPr>
              <a:lnSpc>
                <a:spcPts val="2190"/>
              </a:lnSpc>
            </a:pPr>
            <a:r>
              <a:rPr sz="2150" spc="-170" dirty="0">
                <a:latin typeface="Arial"/>
                <a:cs typeface="Arial"/>
              </a:rPr>
              <a:t>N</a:t>
            </a:r>
            <a:r>
              <a:rPr sz="2150" spc="-155" dirty="0">
                <a:latin typeface="Arial"/>
                <a:cs typeface="Arial"/>
              </a:rPr>
              <a:t>o</a:t>
            </a:r>
            <a:r>
              <a:rPr sz="2150" spc="-114" dirty="0">
                <a:latin typeface="Arial"/>
                <a:cs typeface="Arial"/>
              </a:rPr>
              <a:t>v</a:t>
            </a:r>
            <a:endParaRPr sz="2150">
              <a:latin typeface="Arial"/>
              <a:cs typeface="Arial"/>
            </a:endParaRPr>
          </a:p>
        </p:txBody>
      </p:sp>
      <p:sp>
        <p:nvSpPr>
          <p:cNvPr id="44" name="object 44"/>
          <p:cNvSpPr txBox="1"/>
          <p:nvPr/>
        </p:nvSpPr>
        <p:spPr>
          <a:xfrm rot="18900000">
            <a:off x="7226640" y="3654190"/>
            <a:ext cx="514690" cy="278130"/>
          </a:xfrm>
          <a:prstGeom prst="rect">
            <a:avLst/>
          </a:prstGeom>
        </p:spPr>
        <p:txBody>
          <a:bodyPr vert="horz" wrap="square" lIns="0" tIns="0" rIns="0" bIns="0" rtlCol="0">
            <a:spAutoFit/>
          </a:bodyPr>
          <a:lstStyle/>
          <a:p>
            <a:pPr>
              <a:lnSpc>
                <a:spcPts val="2190"/>
              </a:lnSpc>
            </a:pPr>
            <a:r>
              <a:rPr sz="2150" spc="-170" dirty="0">
                <a:latin typeface="Arial"/>
                <a:cs typeface="Arial"/>
              </a:rPr>
              <a:t>D</a:t>
            </a:r>
            <a:r>
              <a:rPr sz="2150" spc="-140" dirty="0">
                <a:latin typeface="Arial"/>
                <a:cs typeface="Arial"/>
              </a:rPr>
              <a:t>e</a:t>
            </a:r>
            <a:r>
              <a:rPr sz="2150" spc="-114" dirty="0">
                <a:latin typeface="Arial"/>
                <a:cs typeface="Arial"/>
              </a:rPr>
              <a:t>c</a:t>
            </a:r>
            <a:endParaRPr sz="2150">
              <a:latin typeface="Arial"/>
              <a:cs typeface="Arial"/>
            </a:endParaRPr>
          </a:p>
        </p:txBody>
      </p:sp>
      <p:sp>
        <p:nvSpPr>
          <p:cNvPr id="45" name="object 45"/>
          <p:cNvSpPr txBox="1"/>
          <p:nvPr/>
        </p:nvSpPr>
        <p:spPr>
          <a:xfrm>
            <a:off x="1237926" y="1032445"/>
            <a:ext cx="336550" cy="2590165"/>
          </a:xfrm>
          <a:prstGeom prst="rect">
            <a:avLst/>
          </a:prstGeom>
        </p:spPr>
        <p:txBody>
          <a:bodyPr vert="vert270" wrap="square" lIns="0" tIns="0" rIns="0" bIns="0" rtlCol="0">
            <a:spAutoFit/>
          </a:bodyPr>
          <a:lstStyle/>
          <a:p>
            <a:pPr marL="12700">
              <a:lnSpc>
                <a:spcPts val="2515"/>
              </a:lnSpc>
            </a:pPr>
            <a:r>
              <a:rPr sz="2150" spc="-140" dirty="0">
                <a:latin typeface="Arial"/>
                <a:cs typeface="Arial"/>
              </a:rPr>
              <a:t>Soil </a:t>
            </a:r>
            <a:r>
              <a:rPr sz="2150" spc="-114" dirty="0">
                <a:latin typeface="Arial"/>
                <a:cs typeface="Arial"/>
              </a:rPr>
              <a:t>salinity </a:t>
            </a:r>
            <a:r>
              <a:rPr sz="2150" spc="-120" dirty="0">
                <a:latin typeface="Arial"/>
                <a:cs typeface="Arial"/>
              </a:rPr>
              <a:t>(ECe,</a:t>
            </a:r>
            <a:r>
              <a:rPr sz="2150" spc="-35" dirty="0">
                <a:latin typeface="Arial"/>
                <a:cs typeface="Arial"/>
              </a:rPr>
              <a:t> </a:t>
            </a:r>
            <a:r>
              <a:rPr sz="2150" spc="-150" dirty="0">
                <a:latin typeface="Arial"/>
                <a:cs typeface="Arial"/>
              </a:rPr>
              <a:t>dS/m)</a:t>
            </a:r>
            <a:endParaRPr sz="2150">
              <a:latin typeface="Arial"/>
              <a:cs typeface="Arial"/>
            </a:endParaRPr>
          </a:p>
        </p:txBody>
      </p:sp>
      <p:sp>
        <p:nvSpPr>
          <p:cNvPr id="46" name="object 46"/>
          <p:cNvSpPr txBox="1"/>
          <p:nvPr/>
        </p:nvSpPr>
        <p:spPr>
          <a:xfrm>
            <a:off x="763269" y="4987290"/>
            <a:ext cx="7544434" cy="452120"/>
          </a:xfrm>
          <a:prstGeom prst="rect">
            <a:avLst/>
          </a:prstGeom>
        </p:spPr>
        <p:txBody>
          <a:bodyPr vert="horz" wrap="square" lIns="0" tIns="12700" rIns="0" bIns="0" rtlCol="0">
            <a:spAutoFit/>
          </a:bodyPr>
          <a:lstStyle/>
          <a:p>
            <a:pPr marL="12700">
              <a:lnSpc>
                <a:spcPct val="100000"/>
              </a:lnSpc>
              <a:spcBef>
                <a:spcPts val="100"/>
              </a:spcBef>
            </a:pPr>
            <a:r>
              <a:rPr sz="2800" b="1" spc="-10" dirty="0">
                <a:solidFill>
                  <a:srgbClr val="0000FF"/>
                </a:solidFill>
                <a:latin typeface="Arial Narrow"/>
                <a:cs typeface="Arial Narrow"/>
              </a:rPr>
              <a:t>Variation </a:t>
            </a:r>
            <a:r>
              <a:rPr sz="2800" b="1" spc="-5" dirty="0">
                <a:solidFill>
                  <a:srgbClr val="0000FF"/>
                </a:solidFill>
                <a:latin typeface="Arial Narrow"/>
                <a:cs typeface="Arial Narrow"/>
              </a:rPr>
              <a:t>in soil salinity in different months </a:t>
            </a:r>
            <a:r>
              <a:rPr sz="2800" b="1" dirty="0">
                <a:solidFill>
                  <a:srgbClr val="0000FF"/>
                </a:solidFill>
                <a:latin typeface="Arial Narrow"/>
                <a:cs typeface="Arial Narrow"/>
              </a:rPr>
              <a:t>of </a:t>
            </a:r>
            <a:r>
              <a:rPr sz="2800" b="1" spc="-5" dirty="0">
                <a:solidFill>
                  <a:srgbClr val="0000FF"/>
                </a:solidFill>
                <a:latin typeface="Arial Narrow"/>
                <a:cs typeface="Arial Narrow"/>
              </a:rPr>
              <a:t>the</a:t>
            </a:r>
            <a:r>
              <a:rPr sz="2800" b="1" spc="-40" dirty="0">
                <a:solidFill>
                  <a:srgbClr val="0000FF"/>
                </a:solidFill>
                <a:latin typeface="Arial Narrow"/>
                <a:cs typeface="Arial Narrow"/>
              </a:rPr>
              <a:t> </a:t>
            </a:r>
            <a:r>
              <a:rPr sz="2800" b="1" spc="-10" dirty="0">
                <a:solidFill>
                  <a:srgbClr val="0000FF"/>
                </a:solidFill>
                <a:latin typeface="Arial Narrow"/>
                <a:cs typeface="Arial Narrow"/>
              </a:rPr>
              <a:t>year</a:t>
            </a:r>
            <a:endParaRPr sz="2800">
              <a:latin typeface="Arial Narrow"/>
              <a:cs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9870" y="6369050"/>
            <a:ext cx="8121650" cy="299720"/>
          </a:xfrm>
          <a:prstGeom prst="rect">
            <a:avLst/>
          </a:prstGeom>
        </p:spPr>
        <p:txBody>
          <a:bodyPr vert="horz" wrap="square" lIns="0" tIns="12700" rIns="0" bIns="0" rtlCol="0">
            <a:spAutoFit/>
          </a:bodyPr>
          <a:lstStyle/>
          <a:p>
            <a:pPr marL="12700">
              <a:lnSpc>
                <a:spcPct val="100000"/>
              </a:lnSpc>
              <a:spcBef>
                <a:spcPts val="100"/>
              </a:spcBef>
            </a:pPr>
            <a:r>
              <a:rPr sz="1800" b="1" spc="-10" dirty="0">
                <a:solidFill>
                  <a:srgbClr val="0000CC"/>
                </a:solidFill>
                <a:latin typeface="Arial"/>
                <a:cs typeface="Arial"/>
              </a:rPr>
              <a:t>Integrated management practices </a:t>
            </a:r>
            <a:r>
              <a:rPr sz="1800" b="1" dirty="0">
                <a:solidFill>
                  <a:srgbClr val="0000CC"/>
                </a:solidFill>
                <a:latin typeface="Arial"/>
                <a:cs typeface="Arial"/>
              </a:rPr>
              <a:t>for the </a:t>
            </a:r>
            <a:r>
              <a:rPr sz="1800" b="1" spc="-10" dirty="0">
                <a:solidFill>
                  <a:srgbClr val="0000CC"/>
                </a:solidFill>
                <a:latin typeface="Arial"/>
                <a:cs typeface="Arial"/>
              </a:rPr>
              <a:t>reclamation </a:t>
            </a:r>
            <a:r>
              <a:rPr sz="1800" b="1" dirty="0">
                <a:solidFill>
                  <a:srgbClr val="0000CC"/>
                </a:solidFill>
                <a:latin typeface="Arial"/>
                <a:cs typeface="Arial"/>
              </a:rPr>
              <a:t>of </a:t>
            </a:r>
            <a:r>
              <a:rPr sz="1800" b="1" spc="-5" dirty="0">
                <a:solidFill>
                  <a:srgbClr val="0000CC"/>
                </a:solidFill>
                <a:latin typeface="Arial"/>
                <a:cs typeface="Arial"/>
              </a:rPr>
              <a:t>salt-affected</a:t>
            </a:r>
            <a:r>
              <a:rPr sz="1800" b="1" spc="105" dirty="0">
                <a:solidFill>
                  <a:srgbClr val="0000CC"/>
                </a:solidFill>
                <a:latin typeface="Arial"/>
                <a:cs typeface="Arial"/>
              </a:rPr>
              <a:t> </a:t>
            </a:r>
            <a:r>
              <a:rPr sz="1800" b="1" spc="-5" dirty="0">
                <a:solidFill>
                  <a:srgbClr val="0000CC"/>
                </a:solidFill>
                <a:latin typeface="Arial"/>
                <a:cs typeface="Arial"/>
              </a:rPr>
              <a:t>soils.</a:t>
            </a:r>
            <a:endParaRPr sz="1800">
              <a:latin typeface="Arial"/>
              <a:cs typeface="Arial"/>
            </a:endParaRPr>
          </a:p>
        </p:txBody>
      </p:sp>
      <p:sp>
        <p:nvSpPr>
          <p:cNvPr id="3" name="object 3"/>
          <p:cNvSpPr/>
          <p:nvPr/>
        </p:nvSpPr>
        <p:spPr>
          <a:xfrm>
            <a:off x="0" y="1270"/>
            <a:ext cx="9144000" cy="636650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idx="1"/>
          </p:nvPr>
        </p:nvSpPr>
        <p:spPr>
          <a:xfrm>
            <a:off x="152400" y="1143000"/>
            <a:ext cx="8345170" cy="4457631"/>
          </a:xfrm>
          <a:prstGeom prst="rect">
            <a:avLst/>
          </a:prstGeom>
        </p:spPr>
        <p:txBody>
          <a:bodyPr vert="horz" wrap="square" lIns="0" tIns="12700" rIns="0" bIns="0" rtlCol="0">
            <a:spAutoFit/>
          </a:bodyPr>
          <a:lstStyle/>
          <a:p>
            <a:pPr marL="12700" algn="just">
              <a:lnSpc>
                <a:spcPct val="100000"/>
              </a:lnSpc>
              <a:spcBef>
                <a:spcPts val="100"/>
              </a:spcBef>
            </a:pPr>
            <a:r>
              <a:rPr sz="2400" b="1" spc="-5" dirty="0" smtClean="0">
                <a:latin typeface="Times New Roman" pitchFamily="18" charset="0"/>
                <a:cs typeface="Times New Roman" pitchFamily="18" charset="0"/>
              </a:rPr>
              <a:t>Soil</a:t>
            </a:r>
            <a:r>
              <a:rPr sz="2400" b="1" spc="-15" dirty="0" smtClean="0">
                <a:latin typeface="Times New Roman" pitchFamily="18" charset="0"/>
                <a:cs typeface="Times New Roman" pitchFamily="18" charset="0"/>
              </a:rPr>
              <a:t> </a:t>
            </a:r>
            <a:r>
              <a:rPr sz="2400" b="1" dirty="0">
                <a:latin typeface="Times New Roman" pitchFamily="18" charset="0"/>
                <a:cs typeface="Times New Roman" pitchFamily="18" charset="0"/>
              </a:rPr>
              <a:t>Management</a:t>
            </a:r>
            <a:r>
              <a:rPr sz="2400" b="1" dirty="0" smtClean="0">
                <a:latin typeface="Times New Roman" pitchFamily="18" charset="0"/>
                <a:cs typeface="Times New Roman" pitchFamily="18" charset="0"/>
              </a:rPr>
              <a:t>:</a:t>
            </a:r>
            <a:endParaRPr lang="en-US" sz="2400" b="1" dirty="0" smtClean="0">
              <a:latin typeface="Times New Roman" pitchFamily="18" charset="0"/>
              <a:cs typeface="Times New Roman" pitchFamily="18" charset="0"/>
            </a:endParaRPr>
          </a:p>
          <a:p>
            <a:pPr marL="12700" algn="just">
              <a:lnSpc>
                <a:spcPct val="100000"/>
              </a:lnSpc>
              <a:spcBef>
                <a:spcPts val="100"/>
              </a:spcBef>
            </a:pPr>
            <a:endParaRPr sz="2400" u="sng" dirty="0">
              <a:latin typeface="Times New Roman" pitchFamily="18" charset="0"/>
              <a:cs typeface="Times New Roman" pitchFamily="18" charset="0"/>
            </a:endParaRPr>
          </a:p>
          <a:p>
            <a:pPr marL="355600" marR="640080" indent="-342900" algn="just">
              <a:lnSpc>
                <a:spcPct val="100000"/>
              </a:lnSpc>
              <a:buClr>
                <a:srgbClr val="000000"/>
              </a:buClr>
              <a:buFont typeface="Wingdings" pitchFamily="2" charset="2"/>
              <a:buChar char="q"/>
              <a:tabLst>
                <a:tab pos="284480" algn="l"/>
                <a:tab pos="462915" algn="l"/>
              </a:tabLst>
            </a:pPr>
            <a:r>
              <a:rPr sz="2400" b="1" u="sng" dirty="0">
                <a:uFill>
                  <a:solidFill>
                    <a:srgbClr val="0000CC"/>
                  </a:solidFill>
                </a:uFill>
                <a:latin typeface="Times New Roman" pitchFamily="18" charset="0"/>
                <a:cs typeface="Times New Roman" pitchFamily="18" charset="0"/>
              </a:rPr>
              <a:t>Maintenance </a:t>
            </a:r>
            <a:r>
              <a:rPr sz="2400" b="1" u="sng" spc="10" dirty="0">
                <a:uFill>
                  <a:solidFill>
                    <a:srgbClr val="0000CC"/>
                  </a:solidFill>
                </a:uFill>
                <a:latin typeface="Times New Roman" pitchFamily="18" charset="0"/>
                <a:cs typeface="Times New Roman" pitchFamily="18" charset="0"/>
              </a:rPr>
              <a:t>of </a:t>
            </a:r>
            <a:r>
              <a:rPr sz="2400" b="1" u="sng" spc="-5" dirty="0">
                <a:uFill>
                  <a:solidFill>
                    <a:srgbClr val="0000CC"/>
                  </a:solidFill>
                </a:uFill>
                <a:latin typeface="Times New Roman" pitchFamily="18" charset="0"/>
                <a:cs typeface="Times New Roman" pitchFamily="18" charset="0"/>
              </a:rPr>
              <a:t>satisfactory fertility </a:t>
            </a:r>
            <a:r>
              <a:rPr sz="2400" b="1" u="sng" spc="-5" dirty="0" smtClean="0">
                <a:uFill>
                  <a:solidFill>
                    <a:srgbClr val="0000CC"/>
                  </a:solidFill>
                </a:uFill>
                <a:latin typeface="Times New Roman" pitchFamily="18" charset="0"/>
                <a:cs typeface="Times New Roman" pitchFamily="18" charset="0"/>
              </a:rPr>
              <a:t>levels</a:t>
            </a:r>
            <a:r>
              <a:rPr lang="en-US" sz="2400" u="sng" spc="-5" dirty="0">
                <a:latin typeface="Times New Roman" pitchFamily="18" charset="0"/>
                <a:cs typeface="Times New Roman" pitchFamily="18" charset="0"/>
              </a:rPr>
              <a:t>,</a:t>
            </a:r>
            <a:r>
              <a:rPr sz="2400" b="1" spc="-5" dirty="0" smtClean="0">
                <a:latin typeface="Times New Roman" pitchFamily="18" charset="0"/>
                <a:cs typeface="Times New Roman" pitchFamily="18" charset="0"/>
              </a:rPr>
              <a:t> </a:t>
            </a:r>
            <a:r>
              <a:rPr sz="2400" b="0" dirty="0">
                <a:latin typeface="Times New Roman" pitchFamily="18" charset="0"/>
                <a:cs typeface="Times New Roman" pitchFamily="18" charset="0"/>
              </a:rPr>
              <a:t>pH and </a:t>
            </a:r>
            <a:r>
              <a:rPr sz="2400" b="0" spc="-5" dirty="0">
                <a:latin typeface="Times New Roman" pitchFamily="18" charset="0"/>
                <a:cs typeface="Times New Roman" pitchFamily="18" charset="0"/>
              </a:rPr>
              <a:t>structure of soils  </a:t>
            </a:r>
            <a:r>
              <a:rPr sz="2400" b="0" dirty="0" smtClean="0">
                <a:latin typeface="Times New Roman" pitchFamily="18" charset="0"/>
                <a:cs typeface="Times New Roman" pitchFamily="18" charset="0"/>
              </a:rPr>
              <a:t>to</a:t>
            </a:r>
            <a:r>
              <a:rPr lang="en-US" sz="2400" b="0" dirty="0" smtClean="0">
                <a:latin typeface="Times New Roman" pitchFamily="18" charset="0"/>
                <a:cs typeface="Times New Roman" pitchFamily="18" charset="0"/>
              </a:rPr>
              <a:t> </a:t>
            </a:r>
            <a:r>
              <a:rPr sz="2400" b="0" dirty="0" smtClean="0">
                <a:latin typeface="Times New Roman" pitchFamily="18" charset="0"/>
                <a:cs typeface="Times New Roman" pitchFamily="18" charset="0"/>
              </a:rPr>
              <a:t>encourage </a:t>
            </a:r>
            <a:r>
              <a:rPr sz="2400" b="0" spc="5" dirty="0">
                <a:latin typeface="Times New Roman" pitchFamily="18" charset="0"/>
                <a:cs typeface="Times New Roman" pitchFamily="18" charset="0"/>
              </a:rPr>
              <a:t>growth </a:t>
            </a:r>
            <a:r>
              <a:rPr sz="2400" b="0" spc="-5" dirty="0">
                <a:latin typeface="Times New Roman" pitchFamily="18" charset="0"/>
                <a:cs typeface="Times New Roman" pitchFamily="18" charset="0"/>
              </a:rPr>
              <a:t>of high </a:t>
            </a:r>
            <a:r>
              <a:rPr sz="2400" b="0" spc="-10" dirty="0">
                <a:latin typeface="Times New Roman" pitchFamily="18" charset="0"/>
                <a:cs typeface="Times New Roman" pitchFamily="18" charset="0"/>
              </a:rPr>
              <a:t>yielding</a:t>
            </a:r>
            <a:r>
              <a:rPr sz="2400" b="0" spc="-20" dirty="0">
                <a:latin typeface="Times New Roman" pitchFamily="18" charset="0"/>
                <a:cs typeface="Times New Roman" pitchFamily="18" charset="0"/>
              </a:rPr>
              <a:t> </a:t>
            </a:r>
            <a:r>
              <a:rPr sz="2400" b="0" spc="-5" dirty="0" smtClean="0">
                <a:latin typeface="Times New Roman" pitchFamily="18" charset="0"/>
                <a:cs typeface="Times New Roman" pitchFamily="18" charset="0"/>
              </a:rPr>
              <a:t>crops</a:t>
            </a:r>
            <a:endParaRPr sz="2400" b="0" u="sng" dirty="0">
              <a:latin typeface="Times New Roman" pitchFamily="18" charset="0"/>
              <a:cs typeface="Times New Roman" pitchFamily="18" charset="0"/>
            </a:endParaRPr>
          </a:p>
          <a:p>
            <a:pPr marL="355600" indent="-342900" algn="just">
              <a:lnSpc>
                <a:spcPct val="100000"/>
              </a:lnSpc>
              <a:buFont typeface="Wingdings" pitchFamily="2" charset="2"/>
              <a:buChar char="q"/>
            </a:pPr>
            <a:r>
              <a:rPr sz="2400" b="1" u="sng" spc="10" dirty="0" smtClean="0">
                <a:uFill>
                  <a:solidFill>
                    <a:srgbClr val="0000CC"/>
                  </a:solidFill>
                </a:uFill>
                <a:latin typeface="Times New Roman" pitchFamily="18" charset="0"/>
                <a:cs typeface="Times New Roman" pitchFamily="18" charset="0"/>
              </a:rPr>
              <a:t>Maximization </a:t>
            </a:r>
            <a:r>
              <a:rPr sz="2400" b="1" u="sng" dirty="0">
                <a:uFill>
                  <a:solidFill>
                    <a:srgbClr val="0000CC"/>
                  </a:solidFill>
                </a:uFill>
                <a:latin typeface="Times New Roman" pitchFamily="18" charset="0"/>
                <a:cs typeface="Times New Roman" pitchFamily="18" charset="0"/>
              </a:rPr>
              <a:t>of </a:t>
            </a:r>
            <a:r>
              <a:rPr sz="2400" b="1" u="sng" spc="-5" dirty="0">
                <a:uFill>
                  <a:solidFill>
                    <a:srgbClr val="0000CC"/>
                  </a:solidFill>
                </a:uFill>
                <a:latin typeface="Times New Roman" pitchFamily="18" charset="0"/>
                <a:cs typeface="Times New Roman" pitchFamily="18" charset="0"/>
              </a:rPr>
              <a:t>soil surface </a:t>
            </a:r>
            <a:r>
              <a:rPr sz="2400" b="1" u="sng" dirty="0">
                <a:uFill>
                  <a:solidFill>
                    <a:srgbClr val="0000CC"/>
                  </a:solidFill>
                </a:uFill>
                <a:latin typeface="Times New Roman" pitchFamily="18" charset="0"/>
                <a:cs typeface="Times New Roman" pitchFamily="18" charset="0"/>
              </a:rPr>
              <a:t>cover</a:t>
            </a:r>
            <a:r>
              <a:rPr sz="2400" b="1" u="sng" dirty="0">
                <a:latin typeface="Times New Roman" pitchFamily="18" charset="0"/>
                <a:cs typeface="Times New Roman" pitchFamily="18" charset="0"/>
              </a:rPr>
              <a:t>,</a:t>
            </a:r>
            <a:r>
              <a:rPr sz="2400" b="1" dirty="0">
                <a:latin typeface="Times New Roman" pitchFamily="18" charset="0"/>
                <a:cs typeface="Times New Roman" pitchFamily="18" charset="0"/>
              </a:rPr>
              <a:t> </a:t>
            </a:r>
            <a:r>
              <a:rPr sz="2400" b="0" i="1" spc="-5" dirty="0">
                <a:latin typeface="Times New Roman" pitchFamily="18" charset="0"/>
                <a:cs typeface="Times New Roman" pitchFamily="18" charset="0"/>
              </a:rPr>
              <a:t>e.g. use </a:t>
            </a:r>
            <a:r>
              <a:rPr sz="2400" b="0" i="1" dirty="0">
                <a:latin typeface="Times New Roman" pitchFamily="18" charset="0"/>
                <a:cs typeface="Times New Roman" pitchFamily="18" charset="0"/>
              </a:rPr>
              <a:t>of </a:t>
            </a:r>
            <a:r>
              <a:rPr sz="2400" b="0" spc="-5" dirty="0">
                <a:latin typeface="Times New Roman" pitchFamily="18" charset="0"/>
                <a:cs typeface="Times New Roman" pitchFamily="18" charset="0"/>
              </a:rPr>
              <a:t>multiple crop</a:t>
            </a:r>
            <a:r>
              <a:rPr sz="2400" b="0" spc="10" dirty="0">
                <a:latin typeface="Times New Roman" pitchFamily="18" charset="0"/>
                <a:cs typeface="Times New Roman" pitchFamily="18" charset="0"/>
              </a:rPr>
              <a:t> </a:t>
            </a:r>
            <a:r>
              <a:rPr sz="2400" b="0" spc="-5" dirty="0" smtClean="0">
                <a:latin typeface="Times New Roman" pitchFamily="18" charset="0"/>
                <a:cs typeface="Times New Roman" pitchFamily="18" charset="0"/>
              </a:rPr>
              <a:t>species</a:t>
            </a:r>
            <a:endParaRPr sz="2400" b="0" dirty="0">
              <a:latin typeface="Times New Roman" pitchFamily="18" charset="0"/>
              <a:cs typeface="Times New Roman" pitchFamily="18" charset="0"/>
            </a:endParaRPr>
          </a:p>
          <a:p>
            <a:pPr marL="355600" indent="-342900" algn="just">
              <a:lnSpc>
                <a:spcPct val="100000"/>
              </a:lnSpc>
              <a:buFont typeface="Wingdings" pitchFamily="2" charset="2"/>
              <a:buChar char="q"/>
              <a:tabLst>
                <a:tab pos="284480" algn="l"/>
              </a:tabLst>
            </a:pPr>
            <a:r>
              <a:rPr sz="2400" b="1" u="sng" dirty="0">
                <a:uFill>
                  <a:solidFill>
                    <a:srgbClr val="000000"/>
                  </a:solidFill>
                </a:uFill>
                <a:latin typeface="Times New Roman" pitchFamily="18" charset="0"/>
                <a:cs typeface="Times New Roman" pitchFamily="18" charset="0"/>
              </a:rPr>
              <a:t>Mulching</a:t>
            </a:r>
            <a:r>
              <a:rPr sz="2400" b="1" u="sng" dirty="0">
                <a:latin typeface="Times New Roman" pitchFamily="18" charset="0"/>
                <a:cs typeface="Times New Roman" pitchFamily="18" charset="0"/>
              </a:rPr>
              <a:t> </a:t>
            </a:r>
            <a:r>
              <a:rPr sz="2400" b="0" dirty="0">
                <a:latin typeface="Times New Roman" pitchFamily="18" charset="0"/>
                <a:cs typeface="Times New Roman" pitchFamily="18" charset="0"/>
              </a:rPr>
              <a:t>exposed </a:t>
            </a:r>
            <a:r>
              <a:rPr sz="2400" b="0" spc="-5" dirty="0">
                <a:latin typeface="Times New Roman" pitchFamily="18" charset="0"/>
                <a:cs typeface="Times New Roman" pitchFamily="18" charset="0"/>
              </a:rPr>
              <a:t>ground </a:t>
            </a:r>
            <a:r>
              <a:rPr sz="2400" b="0" spc="5" dirty="0">
                <a:latin typeface="Times New Roman" pitchFamily="18" charset="0"/>
                <a:cs typeface="Times New Roman" pitchFamily="18" charset="0"/>
              </a:rPr>
              <a:t>to </a:t>
            </a:r>
            <a:r>
              <a:rPr sz="2400" b="0" spc="-5" dirty="0">
                <a:latin typeface="Times New Roman" pitchFamily="18" charset="0"/>
                <a:cs typeface="Times New Roman" pitchFamily="18" charset="0"/>
              </a:rPr>
              <a:t>help retain soil moisture </a:t>
            </a:r>
            <a:r>
              <a:rPr sz="2400" b="0" dirty="0">
                <a:latin typeface="Times New Roman" pitchFamily="18" charset="0"/>
                <a:cs typeface="Times New Roman" pitchFamily="18" charset="0"/>
              </a:rPr>
              <a:t>and </a:t>
            </a:r>
            <a:r>
              <a:rPr sz="2400" b="0" spc="-5" dirty="0">
                <a:latin typeface="Times New Roman" pitchFamily="18" charset="0"/>
                <a:cs typeface="Times New Roman" pitchFamily="18" charset="0"/>
              </a:rPr>
              <a:t>reduce</a:t>
            </a:r>
            <a:r>
              <a:rPr sz="2400" b="0" spc="40" dirty="0">
                <a:latin typeface="Times New Roman" pitchFamily="18" charset="0"/>
                <a:cs typeface="Times New Roman" pitchFamily="18" charset="0"/>
              </a:rPr>
              <a:t> </a:t>
            </a:r>
            <a:r>
              <a:rPr sz="2400" b="0" spc="-5" dirty="0">
                <a:latin typeface="Times New Roman" pitchFamily="18" charset="0"/>
                <a:cs typeface="Times New Roman" pitchFamily="18" charset="0"/>
              </a:rPr>
              <a:t>erosion</a:t>
            </a:r>
            <a:endParaRPr sz="2400" b="0" dirty="0">
              <a:latin typeface="Times New Roman" pitchFamily="18" charset="0"/>
              <a:cs typeface="Times New Roman" pitchFamily="18" charset="0"/>
            </a:endParaRPr>
          </a:p>
          <a:p>
            <a:pPr marL="355600" indent="-342900" algn="just">
              <a:lnSpc>
                <a:spcPct val="100000"/>
              </a:lnSpc>
              <a:buFont typeface="Wingdings" pitchFamily="2" charset="2"/>
              <a:buChar char="q"/>
            </a:pPr>
            <a:r>
              <a:rPr sz="2400" b="1" u="sng" spc="30" dirty="0" smtClean="0">
                <a:uFill>
                  <a:solidFill>
                    <a:srgbClr val="000000"/>
                  </a:solidFill>
                </a:uFill>
                <a:latin typeface="Times New Roman" pitchFamily="18" charset="0"/>
                <a:cs typeface="Times New Roman" pitchFamily="18" charset="0"/>
              </a:rPr>
              <a:t>Crop </a:t>
            </a:r>
            <a:r>
              <a:rPr sz="2400" b="1" u="sng" spc="-5" dirty="0">
                <a:uFill>
                  <a:solidFill>
                    <a:srgbClr val="000000"/>
                  </a:solidFill>
                </a:uFill>
                <a:latin typeface="Times New Roman" pitchFamily="18" charset="0"/>
                <a:cs typeface="Times New Roman" pitchFamily="18" charset="0"/>
              </a:rPr>
              <a:t>selection, e.g.</a:t>
            </a:r>
            <a:r>
              <a:rPr sz="2400" b="1" u="sng" spc="-5" dirty="0">
                <a:latin typeface="Times New Roman" pitchFamily="18" charset="0"/>
                <a:cs typeface="Times New Roman" pitchFamily="18" charset="0"/>
              </a:rPr>
              <a:t> </a:t>
            </a:r>
            <a:r>
              <a:rPr sz="2400" b="0" dirty="0">
                <a:uFill>
                  <a:solidFill>
                    <a:srgbClr val="0000CC"/>
                  </a:solidFill>
                </a:uFill>
                <a:latin typeface="Times New Roman" pitchFamily="18" charset="0"/>
                <a:cs typeface="Times New Roman" pitchFamily="18" charset="0"/>
              </a:rPr>
              <a:t>use </a:t>
            </a:r>
            <a:r>
              <a:rPr sz="2400" b="0" spc="-5" dirty="0">
                <a:uFill>
                  <a:solidFill>
                    <a:srgbClr val="0000CC"/>
                  </a:solidFill>
                </a:uFill>
                <a:latin typeface="Times New Roman" pitchFamily="18" charset="0"/>
                <a:cs typeface="Times New Roman" pitchFamily="18" charset="0"/>
              </a:rPr>
              <a:t>of deep-rooted plants</a:t>
            </a:r>
            <a:r>
              <a:rPr sz="2400" b="0" spc="-5" dirty="0">
                <a:latin typeface="Times New Roman" pitchFamily="18" charset="0"/>
                <a:cs typeface="Times New Roman" pitchFamily="18" charset="0"/>
              </a:rPr>
              <a:t> </a:t>
            </a:r>
            <a:r>
              <a:rPr sz="2400" b="0" dirty="0">
                <a:latin typeface="Times New Roman" pitchFamily="18" charset="0"/>
                <a:cs typeface="Times New Roman" pitchFamily="18" charset="0"/>
              </a:rPr>
              <a:t>to </a:t>
            </a:r>
            <a:r>
              <a:rPr sz="2400" b="0" spc="-5" dirty="0">
                <a:latin typeface="Times New Roman" pitchFamily="18" charset="0"/>
                <a:cs typeface="Times New Roman" pitchFamily="18" charset="0"/>
              </a:rPr>
              <a:t>maximise </a:t>
            </a:r>
            <a:r>
              <a:rPr sz="2400" b="0" spc="10" dirty="0">
                <a:latin typeface="Times New Roman" pitchFamily="18" charset="0"/>
                <a:cs typeface="Times New Roman" pitchFamily="18" charset="0"/>
              </a:rPr>
              <a:t>water</a:t>
            </a:r>
            <a:r>
              <a:rPr sz="2400" b="0" spc="90" dirty="0">
                <a:latin typeface="Times New Roman" pitchFamily="18" charset="0"/>
                <a:cs typeface="Times New Roman" pitchFamily="18" charset="0"/>
              </a:rPr>
              <a:t> </a:t>
            </a:r>
            <a:r>
              <a:rPr sz="2400" b="0" spc="-5" dirty="0" smtClean="0">
                <a:latin typeface="Times New Roman" pitchFamily="18" charset="0"/>
                <a:cs typeface="Times New Roman" pitchFamily="18" charset="0"/>
              </a:rPr>
              <a:t>extrac</a:t>
            </a:r>
            <a:r>
              <a:rPr lang="en-US" sz="2400" b="0" spc="-5" dirty="0" smtClean="0">
                <a:latin typeface="Times New Roman" pitchFamily="18" charset="0"/>
                <a:cs typeface="Times New Roman" pitchFamily="18" charset="0"/>
              </a:rPr>
              <a:t>tion</a:t>
            </a:r>
            <a:endParaRPr sz="2400" b="0" dirty="0">
              <a:latin typeface="Times New Roman" pitchFamily="18" charset="0"/>
              <a:cs typeface="Times New Roman" pitchFamily="18" charset="0"/>
            </a:endParaRPr>
          </a:p>
          <a:p>
            <a:pPr marL="355600" indent="-342900" algn="just">
              <a:lnSpc>
                <a:spcPct val="100000"/>
              </a:lnSpc>
              <a:buFont typeface="Wingdings" pitchFamily="2" charset="2"/>
              <a:buChar char="q"/>
            </a:pPr>
            <a:r>
              <a:rPr sz="2400" b="1" spc="25" dirty="0" smtClean="0">
                <a:latin typeface="Times New Roman" pitchFamily="18" charset="0"/>
                <a:cs typeface="Times New Roman" pitchFamily="18" charset="0"/>
              </a:rPr>
              <a:t>Using </a:t>
            </a:r>
            <a:r>
              <a:rPr sz="2400" b="1" spc="-5" dirty="0">
                <a:latin typeface="Times New Roman" pitchFamily="18" charset="0"/>
                <a:cs typeface="Times New Roman" pitchFamily="18" charset="0"/>
              </a:rPr>
              <a:t>crop rotation, </a:t>
            </a:r>
            <a:r>
              <a:rPr sz="2400" b="0" spc="-5" dirty="0">
                <a:uFill>
                  <a:solidFill>
                    <a:srgbClr val="0000CC"/>
                  </a:solidFill>
                </a:uFill>
                <a:latin typeface="Times New Roman" pitchFamily="18" charset="0"/>
                <a:cs typeface="Times New Roman" pitchFamily="18" charset="0"/>
              </a:rPr>
              <a:t>minimum tillage, minimum fallow</a:t>
            </a:r>
            <a:r>
              <a:rPr sz="2400" b="0" spc="45" dirty="0">
                <a:uFill>
                  <a:solidFill>
                    <a:srgbClr val="0000CC"/>
                  </a:solidFill>
                </a:uFill>
                <a:latin typeface="Times New Roman" pitchFamily="18" charset="0"/>
                <a:cs typeface="Times New Roman" pitchFamily="18" charset="0"/>
              </a:rPr>
              <a:t> </a:t>
            </a:r>
            <a:r>
              <a:rPr sz="2400" b="0" spc="-5" dirty="0">
                <a:uFill>
                  <a:solidFill>
                    <a:srgbClr val="0000CC"/>
                  </a:solidFill>
                </a:uFill>
                <a:latin typeface="Times New Roman" pitchFamily="18" charset="0"/>
                <a:cs typeface="Times New Roman" pitchFamily="18" charset="0"/>
              </a:rPr>
              <a:t>periods</a:t>
            </a:r>
            <a:endParaRPr sz="2400" b="0" dirty="0">
              <a:latin typeface="Times New Roman" pitchFamily="18" charset="0"/>
              <a:cs typeface="Times New Roman" pitchFamily="18" charset="0"/>
            </a:endParaRPr>
          </a:p>
        </p:txBody>
      </p:sp>
      <p:sp>
        <p:nvSpPr>
          <p:cNvPr id="5" name="object 5"/>
          <p:cNvSpPr txBox="1">
            <a:spLocks/>
          </p:cNvSpPr>
          <p:nvPr/>
        </p:nvSpPr>
        <p:spPr>
          <a:xfrm>
            <a:off x="304800" y="373746"/>
            <a:ext cx="8679815" cy="443711"/>
          </a:xfrm>
          <a:prstGeom prst="rect">
            <a:avLst/>
          </a:prstGeom>
        </p:spPr>
        <p:txBody>
          <a:bodyPr vert="horz" wrap="square" lIns="0" tIns="12700" rIns="0" bIns="0" rtlCol="0">
            <a:spAutoFit/>
          </a:bodyPr>
          <a:lstStyle>
            <a:lvl1pPr>
              <a:defRPr sz="2400" b="1" i="0">
                <a:solidFill>
                  <a:srgbClr val="0000CC"/>
                </a:solidFill>
                <a:latin typeface="Arial"/>
                <a:ea typeface="+mj-ea"/>
                <a:cs typeface="Arial"/>
              </a:defRPr>
            </a:lvl1pPr>
          </a:lstStyle>
          <a:p>
            <a:pPr marL="12700">
              <a:spcBef>
                <a:spcPts val="100"/>
              </a:spcBef>
              <a:tabLst>
                <a:tab pos="4417695" algn="l"/>
              </a:tabLst>
            </a:pPr>
            <a:r>
              <a:rPr lang="en-US" sz="2800" spc="-5" dirty="0" smtClean="0">
                <a:latin typeface="Times New Roman" pitchFamily="18" charset="0"/>
                <a:cs typeface="Times New Roman" pitchFamily="18" charset="0"/>
              </a:rPr>
              <a:t>Management</a:t>
            </a:r>
            <a:r>
              <a:rPr lang="en-US" sz="2800" spc="5"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strategies for combating</a:t>
            </a:r>
            <a:r>
              <a:rPr lang="en-US" sz="2800" spc="-40" dirty="0" smtClean="0">
                <a:latin typeface="Times New Roman" pitchFamily="18" charset="0"/>
                <a:cs typeface="Times New Roman" pitchFamily="18" charset="0"/>
              </a:rPr>
              <a:t> </a:t>
            </a:r>
            <a:r>
              <a:rPr lang="en-US" sz="2800" spc="-5" dirty="0" smtClean="0">
                <a:latin typeface="Times New Roman" pitchFamily="18" charset="0"/>
                <a:cs typeface="Times New Roman" pitchFamily="18" charset="0"/>
              </a:rPr>
              <a:t>SALINIZATION</a:t>
            </a:r>
            <a:endParaRPr lang="en-US" sz="2800" spc="-5" dirty="0">
              <a:latin typeface="Times New Roman" pitchFamily="18" charset="0"/>
              <a:cs typeface="Times New Roman" pitchFamily="18" charset="0"/>
            </a:endParaRPr>
          </a:p>
        </p:txBody>
      </p:sp>
    </p:spTree>
    <p:extLst>
      <p:ext uri="{BB962C8B-B14F-4D97-AF65-F5344CB8AC3E}">
        <p14:creationId xmlns:p14="http://schemas.microsoft.com/office/powerpoint/2010/main" val="234575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p:nvPr/>
        </p:nvSpPr>
        <p:spPr>
          <a:xfrm>
            <a:off x="381000" y="914400"/>
            <a:ext cx="8075930" cy="5714385"/>
          </a:xfrm>
          <a:prstGeom prst="rect">
            <a:avLst/>
          </a:prstGeom>
        </p:spPr>
        <p:txBody>
          <a:bodyPr vert="horz" wrap="square" lIns="0" tIns="12700" rIns="0" bIns="0" rtlCol="0">
            <a:spAutoFit/>
          </a:bodyPr>
          <a:lstStyle/>
          <a:p>
            <a:pPr marL="12700" algn="just">
              <a:lnSpc>
                <a:spcPct val="100000"/>
              </a:lnSpc>
              <a:spcBef>
                <a:spcPts val="100"/>
              </a:spcBef>
            </a:pPr>
            <a:r>
              <a:rPr sz="2800" b="1" dirty="0" smtClean="0">
                <a:latin typeface="Times New Roman" pitchFamily="18" charset="0"/>
                <a:cs typeface="Times New Roman" pitchFamily="18" charset="0"/>
              </a:rPr>
              <a:t>Water</a:t>
            </a:r>
            <a:r>
              <a:rPr sz="2800" b="1" spc="-10" dirty="0" smtClean="0">
                <a:latin typeface="Times New Roman" pitchFamily="18" charset="0"/>
                <a:cs typeface="Times New Roman" pitchFamily="18" charset="0"/>
              </a:rPr>
              <a:t> </a:t>
            </a:r>
            <a:r>
              <a:rPr sz="2800" b="1" dirty="0">
                <a:latin typeface="Times New Roman" pitchFamily="18" charset="0"/>
                <a:cs typeface="Times New Roman" pitchFamily="18" charset="0"/>
              </a:rPr>
              <a:t>Management</a:t>
            </a:r>
            <a:r>
              <a:rPr sz="2800" b="1" dirty="0" smtClean="0">
                <a:latin typeface="Times New Roman" pitchFamily="18" charset="0"/>
                <a:cs typeface="Times New Roman" pitchFamily="18" charset="0"/>
              </a:rPr>
              <a:t>:</a:t>
            </a:r>
            <a:endParaRPr lang="en-US" sz="2800" b="1" dirty="0" smtClean="0">
              <a:latin typeface="Times New Roman" pitchFamily="18" charset="0"/>
              <a:cs typeface="Times New Roman" pitchFamily="18" charset="0"/>
            </a:endParaRPr>
          </a:p>
          <a:p>
            <a:pPr marL="12700" algn="just">
              <a:lnSpc>
                <a:spcPct val="100000"/>
              </a:lnSpc>
              <a:spcBef>
                <a:spcPts val="100"/>
              </a:spcBef>
            </a:pPr>
            <a:endParaRPr sz="2800" dirty="0">
              <a:latin typeface="Times New Roman" pitchFamily="18" charset="0"/>
              <a:cs typeface="Times New Roman" pitchFamily="18" charset="0"/>
            </a:endParaRPr>
          </a:p>
          <a:p>
            <a:pPr marL="355600" marR="5080" indent="-342900" algn="just">
              <a:lnSpc>
                <a:spcPct val="100000"/>
              </a:lnSpc>
              <a:buFont typeface="Wingdings" pitchFamily="2" charset="2"/>
              <a:buChar char="q"/>
              <a:tabLst>
                <a:tab pos="1840864" algn="l"/>
                <a:tab pos="2248535" algn="l"/>
                <a:tab pos="3656965" algn="l"/>
              </a:tabLst>
            </a:pPr>
            <a:r>
              <a:rPr sz="2400" b="1" u="sng" spc="15" dirty="0" smtClean="0">
                <a:uFill>
                  <a:solidFill>
                    <a:srgbClr val="0000CC"/>
                  </a:solidFill>
                </a:uFill>
                <a:latin typeface="Times New Roman" pitchFamily="18" charset="0"/>
                <a:cs typeface="Times New Roman" pitchFamily="18" charset="0"/>
              </a:rPr>
              <a:t>Efficient </a:t>
            </a:r>
            <a:r>
              <a:rPr sz="2400" b="1" u="sng" spc="-5" dirty="0">
                <a:uFill>
                  <a:solidFill>
                    <a:srgbClr val="0000CC"/>
                  </a:solidFill>
                </a:uFill>
                <a:latin typeface="Times New Roman" pitchFamily="18" charset="0"/>
                <a:cs typeface="Times New Roman" pitchFamily="18" charset="0"/>
              </a:rPr>
              <a:t>irrigation of</a:t>
            </a:r>
            <a:r>
              <a:rPr sz="2400" b="1" u="sng" spc="10" dirty="0">
                <a:uFill>
                  <a:solidFill>
                    <a:srgbClr val="0000CC"/>
                  </a:solidFill>
                </a:uFill>
                <a:latin typeface="Times New Roman" pitchFamily="18" charset="0"/>
                <a:cs typeface="Times New Roman" pitchFamily="18" charset="0"/>
              </a:rPr>
              <a:t> </a:t>
            </a:r>
            <a:r>
              <a:rPr sz="2400" b="1" u="sng" dirty="0" smtClean="0">
                <a:uFill>
                  <a:solidFill>
                    <a:srgbClr val="0000CC"/>
                  </a:solidFill>
                </a:uFill>
                <a:latin typeface="Times New Roman" pitchFamily="18" charset="0"/>
                <a:cs typeface="Times New Roman" pitchFamily="18" charset="0"/>
              </a:rPr>
              <a:t>crops</a:t>
            </a:r>
            <a:r>
              <a:rPr lang="en-US" sz="2400"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soil </a:t>
            </a:r>
            <a:r>
              <a:rPr sz="2400" spc="-5" dirty="0">
                <a:latin typeface="Times New Roman" pitchFamily="18" charset="0"/>
                <a:cs typeface="Times New Roman" pitchFamily="18" charset="0"/>
              </a:rPr>
              <a:t>moisture monitoring </a:t>
            </a:r>
            <a:r>
              <a:rPr lang="en-US" sz="2400" spc="-5" dirty="0" smtClean="0">
                <a:latin typeface="Times New Roman" pitchFamily="18" charset="0"/>
                <a:cs typeface="Times New Roman" pitchFamily="18" charset="0"/>
              </a:rPr>
              <a:t> and accurate</a:t>
            </a:r>
            <a:r>
              <a:rPr sz="2400" spc="-5" dirty="0" smtClean="0">
                <a:latin typeface="Times New Roman" pitchFamily="18" charset="0"/>
                <a:cs typeface="Times New Roman" pitchFamily="18" charset="0"/>
              </a:rPr>
              <a:t> determination</a:t>
            </a:r>
            <a:r>
              <a:rPr lang="en-US" sz="2400" spc="-5"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of</a:t>
            </a:r>
            <a:r>
              <a:rPr lang="en-US" sz="2400" spc="-5" dirty="0" smtClean="0">
                <a:latin typeface="Times New Roman" pitchFamily="18" charset="0"/>
                <a:cs typeface="Times New Roman" pitchFamily="18" charset="0"/>
              </a:rPr>
              <a:t> </a:t>
            </a:r>
            <a:r>
              <a:rPr sz="2400" spc="5" dirty="0" smtClean="0">
                <a:latin typeface="Times New Roman" pitchFamily="18" charset="0"/>
                <a:cs typeface="Times New Roman" pitchFamily="18" charset="0"/>
              </a:rPr>
              <a:t>water</a:t>
            </a:r>
            <a:r>
              <a:rPr sz="2400" spc="-10" dirty="0" smtClean="0">
                <a:latin typeface="Times New Roman" pitchFamily="18" charset="0"/>
                <a:cs typeface="Times New Roman" pitchFamily="18" charset="0"/>
              </a:rPr>
              <a:t> requirements</a:t>
            </a:r>
            <a:endParaRPr lang="en-US" sz="2400" spc="-10" dirty="0" smtClean="0">
              <a:latin typeface="Times New Roman" pitchFamily="18" charset="0"/>
              <a:cs typeface="Times New Roman" pitchFamily="18" charset="0"/>
            </a:endParaRPr>
          </a:p>
          <a:p>
            <a:pPr marL="381000" indent="-342900" algn="just">
              <a:lnSpc>
                <a:spcPct val="100000"/>
              </a:lnSpc>
              <a:spcBef>
                <a:spcPts val="100"/>
              </a:spcBef>
              <a:buFont typeface="Wingdings" pitchFamily="2" charset="2"/>
              <a:buChar char="q"/>
              <a:tabLst>
                <a:tab pos="309880" algn="l"/>
              </a:tabLst>
            </a:pPr>
            <a:r>
              <a:rPr lang="en-US" sz="2400" b="1" u="sng" spc="-5" dirty="0" smtClean="0">
                <a:uFill>
                  <a:solidFill>
                    <a:srgbClr val="0000CC"/>
                  </a:solidFill>
                </a:uFill>
                <a:latin typeface="Times New Roman" pitchFamily="18" charset="0"/>
                <a:cs typeface="Times New Roman" pitchFamily="18" charset="0"/>
              </a:rPr>
              <a:t>Choice </a:t>
            </a:r>
            <a:r>
              <a:rPr lang="en-US" sz="2400" b="1" u="sng" dirty="0" smtClean="0">
                <a:uFill>
                  <a:solidFill>
                    <a:srgbClr val="0000CC"/>
                  </a:solidFill>
                </a:uFill>
                <a:latin typeface="Times New Roman" pitchFamily="18" charset="0"/>
                <a:cs typeface="Times New Roman" pitchFamily="18" charset="0"/>
              </a:rPr>
              <a:t>of </a:t>
            </a:r>
            <a:r>
              <a:rPr lang="en-US" sz="2400" b="1" u="sng" spc="-5" dirty="0" smtClean="0">
                <a:uFill>
                  <a:solidFill>
                    <a:srgbClr val="0000CC"/>
                  </a:solidFill>
                </a:uFill>
                <a:latin typeface="Times New Roman" pitchFamily="18" charset="0"/>
                <a:cs typeface="Times New Roman" pitchFamily="18" charset="0"/>
              </a:rPr>
              <a:t>appropriate drainage</a:t>
            </a:r>
            <a:r>
              <a:rPr lang="en-US" sz="2400" b="1" u="sng" spc="-5" dirty="0" smtClean="0">
                <a:latin typeface="Times New Roman" pitchFamily="18" charset="0"/>
                <a:cs typeface="Times New Roman" pitchFamily="18" charset="0"/>
              </a:rPr>
              <a:t> </a:t>
            </a:r>
            <a:r>
              <a:rPr lang="en-US" sz="2400" b="1" u="sng" spc="-5" dirty="0">
                <a:latin typeface="Times New Roman" pitchFamily="18" charset="0"/>
                <a:cs typeface="Times New Roman" pitchFamily="18" charset="0"/>
              </a:rPr>
              <a:t>according </a:t>
            </a:r>
            <a:r>
              <a:rPr lang="en-US" sz="2400" b="1" u="sng" dirty="0">
                <a:latin typeface="Times New Roman" pitchFamily="18" charset="0"/>
                <a:cs typeface="Times New Roman" pitchFamily="18" charset="0"/>
              </a:rPr>
              <a:t>to the</a:t>
            </a:r>
            <a:r>
              <a:rPr lang="en-US" sz="2400" b="1" u="sng" spc="55" dirty="0">
                <a:latin typeface="Times New Roman" pitchFamily="18" charset="0"/>
                <a:cs typeface="Times New Roman" pitchFamily="18" charset="0"/>
              </a:rPr>
              <a:t> </a:t>
            </a:r>
            <a:r>
              <a:rPr lang="en-US" sz="2400" b="1" u="sng" spc="-5" dirty="0">
                <a:latin typeface="Times New Roman" pitchFamily="18" charset="0"/>
                <a:cs typeface="Times New Roman" pitchFamily="18" charset="0"/>
              </a:rPr>
              <a:t>situation</a:t>
            </a:r>
            <a:r>
              <a:rPr lang="en-US" sz="2400" b="1" spc="-5" dirty="0" smtClean="0">
                <a:latin typeface="Times New Roman" pitchFamily="18" charset="0"/>
                <a:cs typeface="Times New Roman" pitchFamily="18" charset="0"/>
              </a:rPr>
              <a:t>:\</a:t>
            </a:r>
          </a:p>
          <a:p>
            <a:pPr marL="38100" algn="just">
              <a:lnSpc>
                <a:spcPct val="100000"/>
              </a:lnSpc>
              <a:spcBef>
                <a:spcPts val="100"/>
              </a:spcBef>
              <a:tabLst>
                <a:tab pos="309880" algn="l"/>
              </a:tabLst>
            </a:pPr>
            <a:endParaRPr lang="en-US" sz="2400" dirty="0">
              <a:latin typeface="Times New Roman" pitchFamily="18" charset="0"/>
              <a:cs typeface="Times New Roman" pitchFamily="18" charset="0"/>
            </a:endParaRPr>
          </a:p>
          <a:p>
            <a:pPr marL="548640" marR="30480" lvl="1" indent="-548640" algn="just">
              <a:lnSpc>
                <a:spcPct val="100000"/>
              </a:lnSpc>
              <a:buClr>
                <a:srgbClr val="000000"/>
              </a:buClr>
              <a:buAutoNum type="alphaLcPeriod"/>
              <a:tabLst>
                <a:tab pos="548640" algn="l"/>
              </a:tabLst>
            </a:pPr>
            <a:r>
              <a:rPr lang="en-US" sz="2400" b="1" spc="-10" dirty="0">
                <a:solidFill>
                  <a:srgbClr val="0000CC"/>
                </a:solidFill>
                <a:latin typeface="Times New Roman" pitchFamily="18" charset="0"/>
                <a:cs typeface="Times New Roman" pitchFamily="18" charset="0"/>
              </a:rPr>
              <a:t>Surface </a:t>
            </a:r>
            <a:r>
              <a:rPr lang="en-US" sz="2400" b="1" spc="-5" dirty="0">
                <a:solidFill>
                  <a:srgbClr val="0000CC"/>
                </a:solidFill>
                <a:latin typeface="Times New Roman" pitchFamily="18" charset="0"/>
                <a:cs typeface="Times New Roman" pitchFamily="18" charset="0"/>
              </a:rPr>
              <a:t>drainage </a:t>
            </a:r>
            <a:r>
              <a:rPr lang="en-US" sz="2400" spc="-10" dirty="0">
                <a:latin typeface="Times New Roman" pitchFamily="18" charset="0"/>
                <a:cs typeface="Times New Roman" pitchFamily="18" charset="0"/>
              </a:rPr>
              <a:t>systems </a:t>
            </a:r>
            <a:r>
              <a:rPr lang="en-US" sz="2400" dirty="0">
                <a:latin typeface="Times New Roman" pitchFamily="18" charset="0"/>
                <a:cs typeface="Times New Roman" pitchFamily="18" charset="0"/>
              </a:rPr>
              <a:t>to </a:t>
            </a:r>
            <a:r>
              <a:rPr lang="en-US" sz="2400" spc="-5" dirty="0">
                <a:latin typeface="Times New Roman" pitchFamily="18" charset="0"/>
                <a:cs typeface="Times New Roman" pitchFamily="18" charset="0"/>
              </a:rPr>
              <a:t>collect and control </a:t>
            </a:r>
            <a:r>
              <a:rPr lang="en-US" sz="2400" spc="5" dirty="0">
                <a:latin typeface="Times New Roman" pitchFamily="18" charset="0"/>
                <a:cs typeface="Times New Roman" pitchFamily="18" charset="0"/>
              </a:rPr>
              <a:t>water </a:t>
            </a:r>
            <a:r>
              <a:rPr lang="en-US" sz="2400" spc="-5" dirty="0">
                <a:latin typeface="Times New Roman" pitchFamily="18" charset="0"/>
                <a:cs typeface="Times New Roman" pitchFamily="18" charset="0"/>
              </a:rPr>
              <a:t>entering and/or  </a:t>
            </a:r>
            <a:r>
              <a:rPr lang="en-US" sz="2400" spc="-10" dirty="0">
                <a:latin typeface="Times New Roman" pitchFamily="18" charset="0"/>
                <a:cs typeface="Times New Roman" pitchFamily="18" charset="0"/>
              </a:rPr>
              <a:t>leaving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irrigation</a:t>
            </a:r>
            <a:r>
              <a:rPr lang="en-US" sz="2400" dirty="0">
                <a:latin typeface="Times New Roman" pitchFamily="18" charset="0"/>
                <a:cs typeface="Times New Roman" pitchFamily="18" charset="0"/>
              </a:rPr>
              <a:t> </a:t>
            </a:r>
            <a:r>
              <a:rPr lang="en-US" sz="2400" spc="-5" dirty="0" smtClean="0">
                <a:latin typeface="Times New Roman" pitchFamily="18" charset="0"/>
                <a:cs typeface="Times New Roman" pitchFamily="18" charset="0"/>
              </a:rPr>
              <a:t>site</a:t>
            </a:r>
            <a:endParaRPr lang="en-US" sz="2400" dirty="0">
              <a:latin typeface="Times New Roman" pitchFamily="18" charset="0"/>
              <a:cs typeface="Times New Roman" pitchFamily="18" charset="0"/>
            </a:endParaRPr>
          </a:p>
          <a:p>
            <a:pPr marL="562610" marR="187325" lvl="1" indent="-562610" algn="just">
              <a:lnSpc>
                <a:spcPct val="100000"/>
              </a:lnSpc>
              <a:buClr>
                <a:srgbClr val="000000"/>
              </a:buClr>
              <a:buAutoNum type="alphaLcPeriod"/>
              <a:tabLst>
                <a:tab pos="562610" algn="l"/>
              </a:tabLst>
            </a:pPr>
            <a:r>
              <a:rPr lang="en-US" sz="2400" b="1" spc="-10" dirty="0">
                <a:solidFill>
                  <a:srgbClr val="0000CC"/>
                </a:solidFill>
                <a:latin typeface="Times New Roman" pitchFamily="18" charset="0"/>
                <a:cs typeface="Times New Roman" pitchFamily="18" charset="0"/>
              </a:rPr>
              <a:t>Subsurface </a:t>
            </a:r>
            <a:r>
              <a:rPr lang="en-US" sz="2400" b="1" spc="-5" dirty="0">
                <a:solidFill>
                  <a:srgbClr val="0000CC"/>
                </a:solidFill>
                <a:latin typeface="Times New Roman" pitchFamily="18" charset="0"/>
                <a:cs typeface="Times New Roman" pitchFamily="18" charset="0"/>
              </a:rPr>
              <a:t>drainage </a:t>
            </a:r>
            <a:r>
              <a:rPr lang="en-US" sz="2400" spc="-10" dirty="0">
                <a:latin typeface="Times New Roman" pitchFamily="18" charset="0"/>
                <a:cs typeface="Times New Roman" pitchFamily="18" charset="0"/>
              </a:rPr>
              <a:t>systems </a:t>
            </a:r>
            <a:r>
              <a:rPr lang="en-US" sz="2400" dirty="0">
                <a:latin typeface="Times New Roman" pitchFamily="18" charset="0"/>
                <a:cs typeface="Times New Roman" pitchFamily="18" charset="0"/>
              </a:rPr>
              <a:t>to </a:t>
            </a:r>
            <a:r>
              <a:rPr lang="en-US" sz="2400" spc="-5" dirty="0">
                <a:latin typeface="Times New Roman" pitchFamily="18" charset="0"/>
                <a:cs typeface="Times New Roman" pitchFamily="18" charset="0"/>
              </a:rPr>
              <a:t>control </a:t>
            </a:r>
            <a:r>
              <a:rPr lang="en-US" sz="2400" dirty="0">
                <a:latin typeface="Times New Roman" pitchFamily="18" charset="0"/>
                <a:cs typeface="Times New Roman" pitchFamily="18" charset="0"/>
              </a:rPr>
              <a:t>a </a:t>
            </a:r>
            <a:r>
              <a:rPr lang="en-US" sz="2400" spc="-5" dirty="0">
                <a:latin typeface="Times New Roman" pitchFamily="18" charset="0"/>
                <a:cs typeface="Times New Roman" pitchFamily="18" charset="0"/>
              </a:rPr>
              <a:t>shallow </a:t>
            </a:r>
            <a:r>
              <a:rPr lang="en-US" sz="2400" dirty="0">
                <a:latin typeface="Times New Roman" pitchFamily="18" charset="0"/>
                <a:cs typeface="Times New Roman" pitchFamily="18" charset="0"/>
              </a:rPr>
              <a:t>water table </a:t>
            </a:r>
            <a:r>
              <a:rPr lang="en-US" sz="2400" spc="-5" dirty="0">
                <a:latin typeface="Times New Roman" pitchFamily="18" charset="0"/>
                <a:cs typeface="Times New Roman" pitchFamily="18" charset="0"/>
              </a:rPr>
              <a:t>below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crop root </a:t>
            </a:r>
            <a:r>
              <a:rPr lang="en-US" sz="2400" spc="-5" dirty="0" smtClean="0">
                <a:latin typeface="Times New Roman" pitchFamily="18" charset="0"/>
                <a:cs typeface="Times New Roman" pitchFamily="18" charset="0"/>
              </a:rPr>
              <a:t>zone</a:t>
            </a:r>
            <a:endParaRPr lang="en-US" sz="2400" dirty="0">
              <a:latin typeface="Times New Roman" pitchFamily="18" charset="0"/>
              <a:cs typeface="Times New Roman" pitchFamily="18" charset="0"/>
            </a:endParaRPr>
          </a:p>
          <a:p>
            <a:pPr marL="548640" marR="702310" lvl="1" indent="-548640" algn="just">
              <a:lnSpc>
                <a:spcPct val="100000"/>
              </a:lnSpc>
              <a:buClr>
                <a:srgbClr val="000000"/>
              </a:buClr>
              <a:buAutoNum type="alphaLcPeriod"/>
              <a:tabLst>
                <a:tab pos="548640" algn="l"/>
              </a:tabLst>
            </a:pPr>
            <a:r>
              <a:rPr lang="en-US" sz="2400" b="1" spc="-5" dirty="0" err="1" smtClean="0">
                <a:solidFill>
                  <a:srgbClr val="0000CC"/>
                </a:solidFill>
                <a:latin typeface="Times New Roman" pitchFamily="18" charset="0"/>
                <a:cs typeface="Times New Roman" pitchFamily="18" charset="0"/>
              </a:rPr>
              <a:t>Biodrainage</a:t>
            </a:r>
            <a:r>
              <a:rPr lang="en-US" sz="2400" b="1" spc="-5" dirty="0" smtClean="0">
                <a:solidFill>
                  <a:srgbClr val="0000CC"/>
                </a:solidFill>
                <a:latin typeface="Times New Roman" pitchFamily="18" charset="0"/>
                <a:cs typeface="Times New Roman" pitchFamily="18" charset="0"/>
              </a:rPr>
              <a:t> </a:t>
            </a:r>
            <a:r>
              <a:rPr lang="en-US" sz="2400" dirty="0">
                <a:latin typeface="Times New Roman" pitchFamily="18" charset="0"/>
                <a:cs typeface="Times New Roman" pitchFamily="18" charset="0"/>
              </a:rPr>
              <a:t>the </a:t>
            </a:r>
            <a:r>
              <a:rPr lang="en-US" sz="2400" spc="-5" dirty="0">
                <a:latin typeface="Times New Roman" pitchFamily="18" charset="0"/>
                <a:cs typeface="Times New Roman" pitchFamily="18" charset="0"/>
              </a:rPr>
              <a:t>use </a:t>
            </a:r>
            <a:r>
              <a:rPr lang="en-US" sz="2400" dirty="0">
                <a:latin typeface="Times New Roman" pitchFamily="18" charset="0"/>
                <a:cs typeface="Times New Roman" pitchFamily="18" charset="0"/>
              </a:rPr>
              <a:t>of </a:t>
            </a:r>
            <a:r>
              <a:rPr lang="en-US" sz="2400" spc="-10" dirty="0">
                <a:latin typeface="Times New Roman" pitchFamily="18" charset="0"/>
                <a:cs typeface="Times New Roman" pitchFamily="18" charset="0"/>
              </a:rPr>
              <a:t>vegetation </a:t>
            </a:r>
            <a:r>
              <a:rPr lang="en-US" sz="2400" dirty="0">
                <a:latin typeface="Times New Roman" pitchFamily="18" charset="0"/>
                <a:cs typeface="Times New Roman" pitchFamily="18" charset="0"/>
              </a:rPr>
              <a:t>to </a:t>
            </a:r>
            <a:r>
              <a:rPr lang="en-US" sz="2400" spc="-5" dirty="0">
                <a:latin typeface="Times New Roman" pitchFamily="18" charset="0"/>
                <a:cs typeface="Times New Roman" pitchFamily="18" charset="0"/>
              </a:rPr>
              <a:t>control </a:t>
            </a:r>
            <a:r>
              <a:rPr lang="en-US" sz="2400" dirty="0">
                <a:latin typeface="Times New Roman" pitchFamily="18" charset="0"/>
                <a:cs typeface="Times New Roman" pitchFamily="18" charset="0"/>
              </a:rPr>
              <a:t>water </a:t>
            </a:r>
            <a:r>
              <a:rPr lang="en-US" sz="2400" spc="-5" dirty="0">
                <a:latin typeface="Times New Roman" pitchFamily="18" charset="0"/>
                <a:cs typeface="Times New Roman" pitchFamily="18" charset="0"/>
              </a:rPr>
              <a:t>fluxes in the  landscape </a:t>
            </a:r>
            <a:r>
              <a:rPr lang="en-US" sz="2400" dirty="0">
                <a:latin typeface="Times New Roman" pitchFamily="18" charset="0"/>
                <a:cs typeface="Times New Roman" pitchFamily="18" charset="0"/>
              </a:rPr>
              <a:t>through</a:t>
            </a:r>
            <a:r>
              <a:rPr lang="en-US" sz="2400" spc="-5" dirty="0">
                <a:latin typeface="Times New Roman" pitchFamily="18" charset="0"/>
                <a:cs typeface="Times New Roman" pitchFamily="18" charset="0"/>
              </a:rPr>
              <a:t> </a:t>
            </a:r>
            <a:r>
              <a:rPr lang="en-US" sz="2400" spc="-10" dirty="0" err="1" smtClean="0">
                <a:latin typeface="Times New Roman" pitchFamily="18" charset="0"/>
                <a:cs typeface="Times New Roman" pitchFamily="18" charset="0"/>
              </a:rPr>
              <a:t>evapo</a:t>
            </a:r>
            <a:r>
              <a:rPr lang="en-US" sz="2400" spc="-10" dirty="0" smtClean="0">
                <a:latin typeface="Times New Roman" pitchFamily="18" charset="0"/>
                <a:cs typeface="Times New Roman" pitchFamily="18" charset="0"/>
              </a:rPr>
              <a:t>-transpiration</a:t>
            </a:r>
            <a:endParaRPr lang="en-US" sz="2400" dirty="0">
              <a:latin typeface="Times New Roman" pitchFamily="18" charset="0"/>
              <a:cs typeface="Times New Roman" pitchFamily="18" charset="0"/>
            </a:endParaRPr>
          </a:p>
          <a:p>
            <a:pPr marL="381000" marR="593725" indent="-342900" algn="just">
              <a:lnSpc>
                <a:spcPct val="100000"/>
              </a:lnSpc>
              <a:buClr>
                <a:srgbClr val="000000"/>
              </a:buClr>
              <a:buSzPct val="90000"/>
              <a:buFont typeface="Wingdings" pitchFamily="2" charset="2"/>
              <a:buChar char="q"/>
              <a:tabLst>
                <a:tab pos="284480" algn="l"/>
              </a:tabLst>
            </a:pPr>
            <a:r>
              <a:rPr lang="en-US" sz="2400" b="1" u="heavy" dirty="0" smtClean="0">
                <a:uFill>
                  <a:solidFill>
                    <a:srgbClr val="0000CC"/>
                  </a:solidFill>
                </a:uFill>
                <a:latin typeface="Times New Roman" pitchFamily="18" charset="0"/>
                <a:cs typeface="Times New Roman" pitchFamily="18" charset="0"/>
              </a:rPr>
              <a:t>Adequate </a:t>
            </a:r>
            <a:r>
              <a:rPr lang="en-US" sz="2400" b="1" u="heavy" spc="-5" dirty="0" smtClean="0">
                <a:uFill>
                  <a:solidFill>
                    <a:srgbClr val="0000CC"/>
                  </a:solidFill>
                </a:uFill>
                <a:latin typeface="Times New Roman" pitchFamily="18" charset="0"/>
                <a:cs typeface="Times New Roman" pitchFamily="18" charset="0"/>
              </a:rPr>
              <a:t>disposal </a:t>
            </a:r>
            <a:r>
              <a:rPr lang="en-US" sz="2400" b="1" u="heavy" dirty="0" smtClean="0">
                <a:uFill>
                  <a:solidFill>
                    <a:srgbClr val="0000CC"/>
                  </a:solidFill>
                </a:uFill>
                <a:latin typeface="Times New Roman" pitchFamily="18" charset="0"/>
                <a:cs typeface="Times New Roman" pitchFamily="18" charset="0"/>
              </a:rPr>
              <a:t>of </a:t>
            </a:r>
            <a:r>
              <a:rPr lang="en-US" sz="2400" b="1" u="heavy" spc="-5" dirty="0" smtClean="0">
                <a:uFill>
                  <a:solidFill>
                    <a:srgbClr val="0000CC"/>
                  </a:solidFill>
                </a:uFill>
                <a:latin typeface="Times New Roman" pitchFamily="18" charset="0"/>
                <a:cs typeface="Times New Roman" pitchFamily="18" charset="0"/>
              </a:rPr>
              <a:t>drainage </a:t>
            </a:r>
            <a:r>
              <a:rPr lang="en-US" sz="2400" b="1" u="heavy" spc="10" dirty="0" smtClean="0">
                <a:uFill>
                  <a:solidFill>
                    <a:srgbClr val="0000CC"/>
                  </a:solidFill>
                </a:uFill>
                <a:latin typeface="Times New Roman" pitchFamily="18" charset="0"/>
                <a:cs typeface="Times New Roman" pitchFamily="18" charset="0"/>
              </a:rPr>
              <a:t>water</a:t>
            </a:r>
            <a:r>
              <a:rPr lang="en-US" sz="2400" b="1" spc="1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to </a:t>
            </a:r>
            <a:r>
              <a:rPr lang="en-US" sz="2400" spc="-15" dirty="0">
                <a:latin typeface="Times New Roman" pitchFamily="18" charset="0"/>
                <a:cs typeface="Times New Roman" pitchFamily="18" charset="0"/>
              </a:rPr>
              <a:t>avoid </a:t>
            </a:r>
            <a:r>
              <a:rPr lang="en-US" sz="2400" spc="-5" dirty="0">
                <a:latin typeface="Times New Roman" pitchFamily="18" charset="0"/>
                <a:cs typeface="Times New Roman" pitchFamily="18" charset="0"/>
              </a:rPr>
              <a:t>contamination of  </a:t>
            </a:r>
            <a:r>
              <a:rPr lang="en-US" sz="2400" spc="-10" dirty="0">
                <a:latin typeface="Times New Roman" pitchFamily="18" charset="0"/>
                <a:cs typeface="Times New Roman" pitchFamily="18" charset="0"/>
              </a:rPr>
              <a:t>receiving </a:t>
            </a:r>
            <a:r>
              <a:rPr lang="en-US" sz="2400" dirty="0">
                <a:latin typeface="Times New Roman" pitchFamily="18" charset="0"/>
                <a:cs typeface="Times New Roman" pitchFamily="18" charset="0"/>
              </a:rPr>
              <a:t>waters </a:t>
            </a:r>
            <a:r>
              <a:rPr lang="en-US" sz="2400" spc="-5" dirty="0">
                <a:latin typeface="Times New Roman" pitchFamily="18" charset="0"/>
                <a:cs typeface="Times New Roman" pitchFamily="18" charset="0"/>
              </a:rPr>
              <a:t>and </a:t>
            </a:r>
            <a:r>
              <a:rPr lang="en-US" sz="2400" dirty="0">
                <a:latin typeface="Times New Roman" pitchFamily="18" charset="0"/>
                <a:cs typeface="Times New Roman" pitchFamily="18" charset="0"/>
              </a:rPr>
              <a:t>the</a:t>
            </a:r>
            <a:r>
              <a:rPr lang="en-US" sz="2400" spc="10" dirty="0">
                <a:latin typeface="Times New Roman" pitchFamily="18" charset="0"/>
                <a:cs typeface="Times New Roman" pitchFamily="18" charset="0"/>
              </a:rPr>
              <a:t> </a:t>
            </a:r>
            <a:r>
              <a:rPr lang="en-US" sz="2400" spc="-10" dirty="0" smtClean="0">
                <a:latin typeface="Times New Roman" pitchFamily="18" charset="0"/>
                <a:cs typeface="Times New Roman" pitchFamily="18" charset="0"/>
              </a:rPr>
              <a:t>environment</a:t>
            </a:r>
            <a:endParaRPr lang="en-US" sz="2400" dirty="0">
              <a:latin typeface="Times New Roman" pitchFamily="18" charset="0"/>
              <a:cs typeface="Times New Roman" pitchFamily="18" charset="0"/>
            </a:endParaRPr>
          </a:p>
          <a:p>
            <a:pPr marL="12700" marR="5080" algn="just">
              <a:lnSpc>
                <a:spcPct val="100000"/>
              </a:lnSpc>
              <a:tabLst>
                <a:tab pos="1840864" algn="l"/>
                <a:tab pos="2248535" algn="l"/>
                <a:tab pos="3656965" algn="l"/>
              </a:tabLst>
            </a:pPr>
            <a:endParaRPr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706619"/>
            <a:ext cx="7893050" cy="443711"/>
          </a:xfrm>
          <a:prstGeom prst="rect">
            <a:avLst/>
          </a:prstGeom>
        </p:spPr>
        <p:txBody>
          <a:bodyPr vert="horz" wrap="square" lIns="0" tIns="12700" rIns="0" bIns="0" rtlCol="0">
            <a:spAutoFit/>
          </a:bodyPr>
          <a:lstStyle/>
          <a:p>
            <a:pPr marL="12700" algn="ctr">
              <a:lnSpc>
                <a:spcPct val="100000"/>
              </a:lnSpc>
              <a:spcBef>
                <a:spcPts val="100"/>
              </a:spcBef>
              <a:tabLst>
                <a:tab pos="294005" algn="l"/>
              </a:tabLst>
            </a:pPr>
            <a:r>
              <a:rPr lang="en-US" sz="2800" b="1" u="sng" dirty="0" smtClean="0">
                <a:uFill>
                  <a:solidFill>
                    <a:srgbClr val="0000CC"/>
                  </a:solidFill>
                </a:uFill>
                <a:latin typeface="Times New Roman" pitchFamily="18" charset="0"/>
                <a:cs typeface="Times New Roman" pitchFamily="18" charset="0"/>
              </a:rPr>
              <a:t>Removal of </a:t>
            </a:r>
            <a:r>
              <a:rPr sz="2800" b="1" u="sng" spc="-5" dirty="0" smtClean="0">
                <a:uFill>
                  <a:solidFill>
                    <a:srgbClr val="0000CC"/>
                  </a:solidFill>
                </a:uFill>
                <a:latin typeface="Times New Roman" pitchFamily="18" charset="0"/>
                <a:cs typeface="Times New Roman" pitchFamily="18" charset="0"/>
              </a:rPr>
              <a:t>soluble </a:t>
            </a:r>
            <a:r>
              <a:rPr sz="2800" b="1" u="sng" spc="-5" dirty="0">
                <a:uFill>
                  <a:solidFill>
                    <a:srgbClr val="0000CC"/>
                  </a:solidFill>
                </a:uFill>
                <a:latin typeface="Times New Roman" pitchFamily="18" charset="0"/>
                <a:cs typeface="Times New Roman" pitchFamily="18" charset="0"/>
              </a:rPr>
              <a:t>salts </a:t>
            </a:r>
            <a:r>
              <a:rPr sz="2800" b="1" u="sng" dirty="0">
                <a:uFill>
                  <a:solidFill>
                    <a:srgbClr val="0000CC"/>
                  </a:solidFill>
                </a:uFill>
                <a:latin typeface="Times New Roman" pitchFamily="18" charset="0"/>
                <a:cs typeface="Times New Roman" pitchFamily="18" charset="0"/>
              </a:rPr>
              <a:t>from the </a:t>
            </a:r>
            <a:r>
              <a:rPr sz="2800" b="1" u="sng" spc="-5" dirty="0">
                <a:uFill>
                  <a:solidFill>
                    <a:srgbClr val="0000CC"/>
                  </a:solidFill>
                </a:uFill>
                <a:latin typeface="Times New Roman" pitchFamily="18" charset="0"/>
                <a:cs typeface="Times New Roman" pitchFamily="18" charset="0"/>
              </a:rPr>
              <a:t>root</a:t>
            </a:r>
            <a:r>
              <a:rPr sz="2800" b="1" u="sng" spc="-35" dirty="0">
                <a:uFill>
                  <a:solidFill>
                    <a:srgbClr val="0000CC"/>
                  </a:solidFill>
                </a:uFill>
                <a:latin typeface="Times New Roman" pitchFamily="18" charset="0"/>
                <a:cs typeface="Times New Roman" pitchFamily="18" charset="0"/>
              </a:rPr>
              <a:t> </a:t>
            </a:r>
            <a:r>
              <a:rPr sz="2800" b="1" u="sng" spc="10" dirty="0" smtClean="0">
                <a:uFill>
                  <a:solidFill>
                    <a:srgbClr val="0000CC"/>
                  </a:solidFill>
                </a:uFill>
                <a:latin typeface="Times New Roman" pitchFamily="18" charset="0"/>
                <a:cs typeface="Times New Roman" pitchFamily="18" charset="0"/>
              </a:rPr>
              <a:t>zone</a:t>
            </a:r>
            <a:endParaRPr sz="2800" u="sng" dirty="0">
              <a:latin typeface="Times New Roman" pitchFamily="18" charset="0"/>
              <a:cs typeface="Times New Roman" pitchFamily="18" charset="0"/>
            </a:endParaRPr>
          </a:p>
        </p:txBody>
      </p:sp>
      <p:sp>
        <p:nvSpPr>
          <p:cNvPr id="4" name="object 4"/>
          <p:cNvSpPr txBox="1"/>
          <p:nvPr/>
        </p:nvSpPr>
        <p:spPr>
          <a:xfrm>
            <a:off x="216622" y="1981200"/>
            <a:ext cx="7950633" cy="2636619"/>
          </a:xfrm>
          <a:prstGeom prst="rect">
            <a:avLst/>
          </a:prstGeom>
        </p:spPr>
        <p:txBody>
          <a:bodyPr vert="horz" wrap="square" lIns="0" tIns="12700" rIns="0" bIns="0" rtlCol="0">
            <a:spAutoFit/>
          </a:bodyPr>
          <a:lstStyle/>
          <a:p>
            <a:pPr marL="526415" marR="5080" indent="-514350" algn="just">
              <a:spcBef>
                <a:spcPts val="100"/>
              </a:spcBef>
              <a:buAutoNum type="romanLcParenBoth"/>
            </a:pPr>
            <a:r>
              <a:rPr lang="en-US" sz="2400" b="1" u="heavy" spc="-5" dirty="0" smtClean="0">
                <a:solidFill>
                  <a:srgbClr val="0000CC"/>
                </a:solidFill>
                <a:uFill>
                  <a:solidFill>
                    <a:srgbClr val="0000CC"/>
                  </a:solidFill>
                </a:uFill>
                <a:latin typeface="Times New Roman" pitchFamily="18" charset="0"/>
                <a:cs typeface="Times New Roman" pitchFamily="18" charset="0"/>
              </a:rPr>
              <a:t>Scraping</a:t>
            </a:r>
            <a:r>
              <a:rPr lang="en-US" sz="2400" b="1" spc="-5" dirty="0" smtClean="0">
                <a:latin typeface="Times New Roman" pitchFamily="18" charset="0"/>
                <a:cs typeface="Times New Roman" pitchFamily="18" charset="0"/>
              </a:rPr>
              <a:t>: </a:t>
            </a:r>
            <a:r>
              <a:rPr sz="2400" b="1" spc="-5" dirty="0" smtClean="0">
                <a:latin typeface="Times New Roman" pitchFamily="18" charset="0"/>
                <a:cs typeface="Times New Roman" pitchFamily="18" charset="0"/>
              </a:rPr>
              <a:t>Removing </a:t>
            </a:r>
            <a:r>
              <a:rPr sz="2400" b="1" dirty="0">
                <a:latin typeface="Times New Roman" pitchFamily="18" charset="0"/>
                <a:cs typeface="Times New Roman" pitchFamily="18" charset="0"/>
              </a:rPr>
              <a:t>the </a:t>
            </a:r>
            <a:r>
              <a:rPr sz="2400" b="1" spc="-5" dirty="0">
                <a:latin typeface="Times New Roman" pitchFamily="18" charset="0"/>
                <a:cs typeface="Times New Roman" pitchFamily="18" charset="0"/>
              </a:rPr>
              <a:t>salts that </a:t>
            </a:r>
            <a:r>
              <a:rPr sz="2400" b="1" spc="-10" dirty="0">
                <a:latin typeface="Times New Roman" pitchFamily="18" charset="0"/>
                <a:cs typeface="Times New Roman" pitchFamily="18" charset="0"/>
              </a:rPr>
              <a:t>have </a:t>
            </a:r>
            <a:r>
              <a:rPr sz="2400" b="1" spc="-5" dirty="0">
                <a:latin typeface="Times New Roman" pitchFamily="18" charset="0"/>
                <a:cs typeface="Times New Roman" pitchFamily="18" charset="0"/>
              </a:rPr>
              <a:t>accumulated on </a:t>
            </a:r>
            <a:r>
              <a:rPr sz="2400" b="1" dirty="0">
                <a:latin typeface="Times New Roman" pitchFamily="18" charset="0"/>
                <a:cs typeface="Times New Roman" pitchFamily="18" charset="0"/>
              </a:rPr>
              <a:t>the </a:t>
            </a:r>
            <a:r>
              <a:rPr sz="2400" b="1" spc="-5" dirty="0">
                <a:latin typeface="Times New Roman" pitchFamily="18" charset="0"/>
                <a:cs typeface="Times New Roman" pitchFamily="18" charset="0"/>
              </a:rPr>
              <a:t>soil  surface </a:t>
            </a:r>
            <a:r>
              <a:rPr sz="2400" dirty="0">
                <a:latin typeface="Times New Roman" pitchFamily="18" charset="0"/>
                <a:cs typeface="Times New Roman" pitchFamily="18" charset="0"/>
              </a:rPr>
              <a:t>by mechanical</a:t>
            </a:r>
            <a:r>
              <a:rPr sz="2400" spc="-15" dirty="0">
                <a:latin typeface="Times New Roman" pitchFamily="18" charset="0"/>
                <a:cs typeface="Times New Roman" pitchFamily="18" charset="0"/>
              </a:rPr>
              <a:t> </a:t>
            </a:r>
            <a:r>
              <a:rPr sz="2400" spc="-5" dirty="0" smtClean="0">
                <a:latin typeface="Times New Roman" pitchFamily="18" charset="0"/>
                <a:cs typeface="Times New Roman" pitchFamily="18" charset="0"/>
              </a:rPr>
              <a:t>means</a:t>
            </a:r>
            <a:endParaRPr lang="en-US" sz="2400" spc="-5" dirty="0" smtClean="0">
              <a:latin typeface="Times New Roman" pitchFamily="18" charset="0"/>
              <a:cs typeface="Times New Roman" pitchFamily="18" charset="0"/>
            </a:endParaRPr>
          </a:p>
          <a:p>
            <a:pPr marL="526415" marR="5080" indent="-514350" algn="just">
              <a:spcBef>
                <a:spcPts val="100"/>
              </a:spcBef>
              <a:buAutoNum type="romanLcParenBoth"/>
            </a:pPr>
            <a:endParaRPr lang="en-US" sz="2400" spc="-5" dirty="0" smtClean="0">
              <a:latin typeface="Times New Roman" pitchFamily="18" charset="0"/>
              <a:cs typeface="Times New Roman" pitchFamily="18" charset="0"/>
            </a:endParaRPr>
          </a:p>
          <a:p>
            <a:pPr marL="526415" marR="5080" indent="-514350" algn="just">
              <a:spcBef>
                <a:spcPts val="100"/>
              </a:spcBef>
              <a:buAutoNum type="romanLcParenBoth"/>
            </a:pPr>
            <a:r>
              <a:rPr lang="en-US" sz="2400" b="1" u="heavy" spc="-5" dirty="0" smtClean="0">
                <a:solidFill>
                  <a:srgbClr val="0000CC"/>
                </a:solidFill>
                <a:uFill>
                  <a:solidFill>
                    <a:srgbClr val="0000CC"/>
                  </a:solidFill>
                </a:uFill>
                <a:latin typeface="Times New Roman" pitchFamily="18" charset="0"/>
                <a:cs typeface="Times New Roman" pitchFamily="18" charset="0"/>
              </a:rPr>
              <a:t>Flushing</a:t>
            </a:r>
            <a:r>
              <a:rPr lang="en-US" sz="2400" b="1" u="heavy" spc="-5" dirty="0" smtClean="0">
                <a:uFill>
                  <a:solidFill>
                    <a:srgbClr val="0000CC"/>
                  </a:solidFill>
                </a:uFill>
                <a:latin typeface="Times New Roman" pitchFamily="18" charset="0"/>
                <a:cs typeface="Times New Roman" pitchFamily="18" charset="0"/>
              </a:rPr>
              <a:t>:</a:t>
            </a:r>
            <a:r>
              <a:rPr lang="en-US" sz="2400" b="1" spc="-5" dirty="0" smtClean="0">
                <a:latin typeface="Times New Roman" pitchFamily="18" charset="0"/>
                <a:cs typeface="Times New Roman" pitchFamily="18" charset="0"/>
              </a:rPr>
              <a:t> Washing </a:t>
            </a:r>
            <a:r>
              <a:rPr lang="en-US" sz="2400" b="1" spc="15" dirty="0" smtClean="0">
                <a:latin typeface="Times New Roman" pitchFamily="18" charset="0"/>
                <a:cs typeface="Times New Roman" pitchFamily="18" charset="0"/>
              </a:rPr>
              <a:t>away </a:t>
            </a:r>
            <a:r>
              <a:rPr lang="en-US" sz="2400" b="1" spc="-5" dirty="0" smtClean="0">
                <a:latin typeface="Times New Roman" pitchFamily="18" charset="0"/>
                <a:cs typeface="Times New Roman" pitchFamily="18" charset="0"/>
              </a:rPr>
              <a:t>the surface accumulated </a:t>
            </a:r>
            <a:r>
              <a:rPr lang="en-US" sz="2400" b="1" dirty="0" smtClean="0">
                <a:latin typeface="Times New Roman" pitchFamily="18" charset="0"/>
                <a:cs typeface="Times New Roman" pitchFamily="18" charset="0"/>
              </a:rPr>
              <a:t>salts </a:t>
            </a:r>
            <a:r>
              <a:rPr lang="en-US" sz="2400" dirty="0" smtClean="0">
                <a:latin typeface="Times New Roman" pitchFamily="18" charset="0"/>
                <a:cs typeface="Times New Roman" pitchFamily="18" charset="0"/>
              </a:rPr>
              <a:t>by flushing  </a:t>
            </a:r>
            <a:r>
              <a:rPr lang="en-US" sz="2400" spc="-5" dirty="0" smtClean="0">
                <a:latin typeface="Times New Roman" pitchFamily="18" charset="0"/>
                <a:cs typeface="Times New Roman" pitchFamily="18" charset="0"/>
              </a:rPr>
              <a:t>water </a:t>
            </a:r>
            <a:r>
              <a:rPr lang="en-US" sz="2400" dirty="0" smtClean="0">
                <a:latin typeface="Times New Roman" pitchFamily="18" charset="0"/>
                <a:cs typeface="Times New Roman" pitchFamily="18" charset="0"/>
              </a:rPr>
              <a:t>over </a:t>
            </a:r>
            <a:r>
              <a:rPr lang="en-US" sz="2400" spc="-5"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surface </a:t>
            </a:r>
            <a:r>
              <a:rPr lang="en-US" sz="2400" spc="-5" dirty="0" smtClean="0">
                <a:latin typeface="Times New Roman" pitchFamily="18" charset="0"/>
                <a:cs typeface="Times New Roman" pitchFamily="18" charset="0"/>
              </a:rPr>
              <a:t>is sometimes </a:t>
            </a:r>
            <a:r>
              <a:rPr lang="en-US" sz="2400" dirty="0" smtClean="0">
                <a:latin typeface="Times New Roman" pitchFamily="18" charset="0"/>
                <a:cs typeface="Times New Roman" pitchFamily="18" charset="0"/>
              </a:rPr>
              <a:t>used </a:t>
            </a:r>
            <a:r>
              <a:rPr lang="en-US" sz="2400" spc="-5" dirty="0" smtClean="0">
                <a:latin typeface="Times New Roman" pitchFamily="18" charset="0"/>
                <a:cs typeface="Times New Roman" pitchFamily="18" charset="0"/>
              </a:rPr>
              <a:t>to </a:t>
            </a:r>
            <a:r>
              <a:rPr lang="en-US" sz="2400" dirty="0" smtClean="0">
                <a:latin typeface="Times New Roman" pitchFamily="18" charset="0"/>
                <a:cs typeface="Times New Roman" pitchFamily="18" charset="0"/>
              </a:rPr>
              <a:t>desalinize </a:t>
            </a:r>
            <a:r>
              <a:rPr lang="en-US" sz="2400" spc="-5" dirty="0" smtClean="0">
                <a:latin typeface="Times New Roman" pitchFamily="18" charset="0"/>
                <a:cs typeface="Times New Roman" pitchFamily="18" charset="0"/>
              </a:rPr>
              <a:t>soils </a:t>
            </a:r>
            <a:r>
              <a:rPr lang="en-US" sz="2400" dirty="0" smtClean="0">
                <a:latin typeface="Times New Roman" pitchFamily="18" charset="0"/>
                <a:cs typeface="Times New Roman" pitchFamily="18" charset="0"/>
              </a:rPr>
              <a:t>having  surface salt</a:t>
            </a:r>
            <a:r>
              <a:rPr lang="en-US" sz="2400" spc="-1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crusts.</a:t>
            </a:r>
          </a:p>
          <a:p>
            <a:pPr marL="148590" marR="5080" indent="-136525" algn="just">
              <a:spcBef>
                <a:spcPts val="100"/>
              </a:spcBef>
            </a:pPr>
            <a:endParaRPr sz="2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0782"/>
            <a:ext cx="8686800" cy="6740307"/>
          </a:xfrm>
          <a:prstGeom prst="rect">
            <a:avLst/>
          </a:prstGeom>
        </p:spPr>
        <p:txBody>
          <a:bodyPr wrap="square">
            <a:spAutoFit/>
          </a:bodyPr>
          <a:lstStyle/>
          <a:p>
            <a:pPr marL="463550" indent="-450850" algn="just">
              <a:lnSpc>
                <a:spcPct val="100000"/>
              </a:lnSpc>
              <a:buAutoNum type="romanLcParenBoth" startAt="2"/>
              <a:tabLst>
                <a:tab pos="463550" algn="l"/>
              </a:tabLst>
            </a:pPr>
            <a:r>
              <a:rPr lang="en-US" sz="2400" b="1" u="heavy" spc="-5" dirty="0" smtClean="0">
                <a:solidFill>
                  <a:srgbClr val="0000CC"/>
                </a:solidFill>
                <a:uFill>
                  <a:solidFill>
                    <a:srgbClr val="0000CC"/>
                  </a:solidFill>
                </a:uFill>
                <a:latin typeface="Times New Roman" pitchFamily="18" charset="0"/>
                <a:cs typeface="Times New Roman" pitchFamily="18" charset="0"/>
              </a:rPr>
              <a:t>Leaching:</a:t>
            </a:r>
            <a:r>
              <a:rPr lang="en-US" sz="2400" u="heavy" spc="-5" dirty="0" smtClean="0">
                <a:solidFill>
                  <a:srgbClr val="0000CC"/>
                </a:solidFill>
                <a:uFill>
                  <a:solidFill>
                    <a:srgbClr val="0000CC"/>
                  </a:solidFill>
                </a:uFill>
                <a:latin typeface="Times New Roman" pitchFamily="18" charset="0"/>
                <a:cs typeface="Times New Roman" pitchFamily="18" charset="0"/>
              </a:rPr>
              <a:t> </a:t>
            </a:r>
            <a:r>
              <a:rPr lang="en-US" sz="2400" u="heavy" spc="35" dirty="0" smtClean="0">
                <a:solidFill>
                  <a:srgbClr val="0000CC"/>
                </a:solidFill>
                <a:uFill>
                  <a:solidFill>
                    <a:srgbClr val="0000CC"/>
                  </a:solidFill>
                </a:uFill>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55600" marR="5080" indent="-342900" algn="just">
              <a:lnSpc>
                <a:spcPct val="100000"/>
              </a:lnSpc>
              <a:spcBef>
                <a:spcPts val="10"/>
              </a:spcBef>
              <a:buFont typeface="Arial" pitchFamily="34" charset="0"/>
              <a:buChar char="•"/>
            </a:pPr>
            <a:r>
              <a:rPr lang="en-US" sz="2400" spc="-5" dirty="0" smtClean="0">
                <a:latin typeface="Times New Roman" pitchFamily="18" charset="0"/>
                <a:cs typeface="Times New Roman" pitchFamily="18" charset="0"/>
              </a:rPr>
              <a:t>This is </a:t>
            </a:r>
            <a:r>
              <a:rPr lang="en-US" sz="2400" dirty="0" smtClean="0">
                <a:latin typeface="Times New Roman" pitchFamily="18" charset="0"/>
                <a:cs typeface="Times New Roman" pitchFamily="18" charset="0"/>
              </a:rPr>
              <a:t>by </a:t>
            </a:r>
            <a:r>
              <a:rPr lang="en-US" sz="2400" spc="-5" dirty="0" smtClean="0">
                <a:latin typeface="Times New Roman" pitchFamily="18" charset="0"/>
                <a:cs typeface="Times New Roman" pitchFamily="18" charset="0"/>
              </a:rPr>
              <a:t>far the </a:t>
            </a:r>
            <a:r>
              <a:rPr lang="en-US" sz="2400" dirty="0" smtClean="0">
                <a:latin typeface="Times New Roman" pitchFamily="18" charset="0"/>
                <a:cs typeface="Times New Roman" pitchFamily="18" charset="0"/>
              </a:rPr>
              <a:t>most </a:t>
            </a:r>
            <a:r>
              <a:rPr lang="en-US" sz="2400" spc="-5" dirty="0" smtClean="0">
                <a:latin typeface="Times New Roman" pitchFamily="18" charset="0"/>
                <a:cs typeface="Times New Roman" pitchFamily="18" charset="0"/>
              </a:rPr>
              <a:t>effective </a:t>
            </a:r>
            <a:r>
              <a:rPr lang="en-US" sz="2400" dirty="0" smtClean="0">
                <a:latin typeface="Times New Roman" pitchFamily="18" charset="0"/>
                <a:cs typeface="Times New Roman" pitchFamily="18" charset="0"/>
              </a:rPr>
              <a:t>procedure </a:t>
            </a:r>
            <a:r>
              <a:rPr lang="en-US" sz="2400" spc="-5" dirty="0" smtClean="0">
                <a:latin typeface="Times New Roman" pitchFamily="18" charset="0"/>
                <a:cs typeface="Times New Roman" pitchFamily="18" charset="0"/>
              </a:rPr>
              <a:t>for removing salts from the  </a:t>
            </a:r>
            <a:r>
              <a:rPr lang="en-US" sz="2400" dirty="0" smtClean="0">
                <a:latin typeface="Times New Roman" pitchFamily="18" charset="0"/>
                <a:cs typeface="Times New Roman" pitchFamily="18" charset="0"/>
              </a:rPr>
              <a:t>root zone of soils. </a:t>
            </a:r>
          </a:p>
          <a:p>
            <a:pPr marL="355600" marR="5080" indent="-342900" algn="just">
              <a:lnSpc>
                <a:spcPct val="100000"/>
              </a:lnSpc>
              <a:spcBef>
                <a:spcPts val="10"/>
              </a:spcBef>
              <a:buFont typeface="Arial" pitchFamily="34" charset="0"/>
              <a:buChar char="•"/>
            </a:pPr>
            <a:r>
              <a:rPr lang="en-US" sz="2400" dirty="0" smtClean="0">
                <a:latin typeface="Times New Roman" pitchFamily="18" charset="0"/>
                <a:cs typeface="Times New Roman" pitchFamily="18" charset="0"/>
              </a:rPr>
              <a:t>Leaching is most </a:t>
            </a:r>
            <a:r>
              <a:rPr lang="en-US" sz="2400" spc="-5" dirty="0" smtClean="0">
                <a:latin typeface="Times New Roman" pitchFamily="18" charset="0"/>
                <a:cs typeface="Times New Roman" pitchFamily="18" charset="0"/>
              </a:rPr>
              <a:t>often </a:t>
            </a:r>
            <a:r>
              <a:rPr lang="en-US" sz="2400" dirty="0" smtClean="0">
                <a:latin typeface="Times New Roman" pitchFamily="18" charset="0"/>
                <a:cs typeface="Times New Roman" pitchFamily="18" charset="0"/>
              </a:rPr>
              <a:t>accomplished </a:t>
            </a:r>
            <a:r>
              <a:rPr lang="en-US" sz="2400" spc="-5" dirty="0" smtClean="0">
                <a:latin typeface="Times New Roman" pitchFamily="18" charset="0"/>
                <a:cs typeface="Times New Roman" pitchFamily="18" charset="0"/>
              </a:rPr>
              <a:t>by </a:t>
            </a:r>
            <a:r>
              <a:rPr lang="en-US" sz="2400" dirty="0" smtClean="0">
                <a:latin typeface="Times New Roman" pitchFamily="18" charset="0"/>
                <a:cs typeface="Times New Roman" pitchFamily="18" charset="0"/>
              </a:rPr>
              <a:t>ponding fresh  </a:t>
            </a:r>
            <a:r>
              <a:rPr lang="en-US" sz="2400" spc="-5" dirty="0" smtClean="0">
                <a:latin typeface="Times New Roman" pitchFamily="18" charset="0"/>
                <a:cs typeface="Times New Roman" pitchFamily="18" charset="0"/>
              </a:rPr>
              <a:t>water </a:t>
            </a:r>
            <a:r>
              <a:rPr lang="en-US" sz="2400" dirty="0" smtClean="0">
                <a:latin typeface="Times New Roman" pitchFamily="18" charset="0"/>
                <a:cs typeface="Times New Roman" pitchFamily="18" charset="0"/>
              </a:rPr>
              <a:t>on </a:t>
            </a:r>
            <a:r>
              <a:rPr lang="en-US" sz="2400" spc="-5"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soil surface and </a:t>
            </a:r>
            <a:r>
              <a:rPr lang="en-US" sz="2400" spc="-5" dirty="0" smtClean="0">
                <a:latin typeface="Times New Roman" pitchFamily="18" charset="0"/>
                <a:cs typeface="Times New Roman" pitchFamily="18" charset="0"/>
              </a:rPr>
              <a:t>allowing </a:t>
            </a:r>
            <a:r>
              <a:rPr lang="en-US" sz="2400" dirty="0" smtClean="0">
                <a:latin typeface="Times New Roman" pitchFamily="18" charset="0"/>
                <a:cs typeface="Times New Roman" pitchFamily="18" charset="0"/>
              </a:rPr>
              <a:t>it </a:t>
            </a:r>
            <a:r>
              <a:rPr lang="en-US" sz="2400" spc="-5" dirty="0" smtClean="0">
                <a:latin typeface="Times New Roman" pitchFamily="18" charset="0"/>
                <a:cs typeface="Times New Roman" pitchFamily="18" charset="0"/>
              </a:rPr>
              <a:t>to infiltrate.</a:t>
            </a:r>
          </a:p>
          <a:p>
            <a:pPr marL="355600" marR="5080" indent="-342900" algn="just">
              <a:lnSpc>
                <a:spcPct val="100000"/>
              </a:lnSpc>
              <a:spcBef>
                <a:spcPts val="10"/>
              </a:spcBef>
              <a:buFont typeface="Arial" pitchFamily="34" charset="0"/>
              <a:buChar char="•"/>
            </a:pPr>
            <a:r>
              <a:rPr lang="en-US" sz="2400" spc="-5" dirty="0" smtClean="0">
                <a:latin typeface="Times New Roman" pitchFamily="18" charset="0"/>
                <a:cs typeface="Times New Roman" pitchFamily="18" charset="0"/>
              </a:rPr>
              <a:t> </a:t>
            </a:r>
            <a:r>
              <a:rPr lang="en-US" sz="2400" spc="-5" dirty="0" smtClean="0">
                <a:uFill>
                  <a:solidFill>
                    <a:srgbClr val="0000CC"/>
                  </a:solidFill>
                </a:uFill>
                <a:latin typeface="Times New Roman" pitchFamily="18" charset="0"/>
                <a:cs typeface="Times New Roman" pitchFamily="18" charset="0"/>
              </a:rPr>
              <a:t>Leaching is effective </a:t>
            </a:r>
            <a:r>
              <a:rPr lang="en-US" sz="2400" spc="-5" dirty="0" smtClean="0">
                <a:latin typeface="Times New Roman" pitchFamily="18" charset="0"/>
                <a:cs typeface="Times New Roman" pitchFamily="18" charset="0"/>
              </a:rPr>
              <a:t> </a:t>
            </a:r>
            <a:r>
              <a:rPr lang="en-US" sz="2400" spc="10" dirty="0" smtClean="0">
                <a:uFill>
                  <a:solidFill>
                    <a:srgbClr val="0000CC"/>
                  </a:solidFill>
                </a:uFill>
                <a:latin typeface="Times New Roman" pitchFamily="18" charset="0"/>
                <a:cs typeface="Times New Roman" pitchFamily="18" charset="0"/>
              </a:rPr>
              <a:t>when </a:t>
            </a:r>
            <a:r>
              <a:rPr lang="en-US" sz="2400" dirty="0" smtClean="0">
                <a:uFill>
                  <a:solidFill>
                    <a:srgbClr val="0000CC"/>
                  </a:solidFill>
                </a:uFill>
                <a:latin typeface="Times New Roman" pitchFamily="18" charset="0"/>
                <a:cs typeface="Times New Roman" pitchFamily="18" charset="0"/>
              </a:rPr>
              <a:t>the </a:t>
            </a:r>
            <a:r>
              <a:rPr lang="en-US" sz="2400" spc="-5" dirty="0" smtClean="0">
                <a:uFill>
                  <a:solidFill>
                    <a:srgbClr val="0000CC"/>
                  </a:solidFill>
                </a:uFill>
                <a:latin typeface="Times New Roman" pitchFamily="18" charset="0"/>
                <a:cs typeface="Times New Roman" pitchFamily="18" charset="0"/>
              </a:rPr>
              <a:t>salty drainage </a:t>
            </a:r>
            <a:r>
              <a:rPr lang="en-US" sz="2400" spc="10" dirty="0" smtClean="0">
                <a:uFill>
                  <a:solidFill>
                    <a:srgbClr val="0000CC"/>
                  </a:solidFill>
                </a:uFill>
                <a:latin typeface="Times New Roman" pitchFamily="18" charset="0"/>
                <a:cs typeface="Times New Roman" pitchFamily="18" charset="0"/>
              </a:rPr>
              <a:t>water </a:t>
            </a:r>
            <a:r>
              <a:rPr lang="en-US" sz="2400" dirty="0" smtClean="0">
                <a:uFill>
                  <a:solidFill>
                    <a:srgbClr val="0000CC"/>
                  </a:solidFill>
                </a:uFill>
                <a:latin typeface="Times New Roman" pitchFamily="18" charset="0"/>
                <a:cs typeface="Times New Roman" pitchFamily="18" charset="0"/>
              </a:rPr>
              <a:t>is </a:t>
            </a:r>
            <a:r>
              <a:rPr lang="en-US" sz="2400" spc="-5" dirty="0" smtClean="0">
                <a:uFill>
                  <a:solidFill>
                    <a:srgbClr val="0000CC"/>
                  </a:solidFill>
                </a:uFill>
                <a:latin typeface="Times New Roman" pitchFamily="18" charset="0"/>
                <a:cs typeface="Times New Roman" pitchFamily="18" charset="0"/>
              </a:rPr>
              <a:t>discharged through </a:t>
            </a:r>
            <a:r>
              <a:rPr lang="en-US" sz="2400" dirty="0" smtClean="0">
                <a:uFill>
                  <a:solidFill>
                    <a:srgbClr val="0000CC"/>
                  </a:solidFill>
                </a:uFill>
                <a:latin typeface="Times New Roman" pitchFamily="18" charset="0"/>
                <a:cs typeface="Times New Roman" pitchFamily="18" charset="0"/>
              </a:rPr>
              <a:t>subsurface </a:t>
            </a:r>
            <a:r>
              <a:rPr lang="en-US" sz="2400" spc="-5" dirty="0" smtClean="0">
                <a:uFill>
                  <a:solidFill>
                    <a:srgbClr val="0000CC"/>
                  </a:solidFill>
                </a:uFill>
                <a:latin typeface="Times New Roman" pitchFamily="18" charset="0"/>
                <a:cs typeface="Times New Roman" pitchFamily="18" charset="0"/>
              </a:rPr>
              <a:t>drains </a:t>
            </a:r>
            <a:r>
              <a:rPr lang="en-US" sz="2400" spc="-5" dirty="0" smtClean="0">
                <a:latin typeface="Times New Roman" pitchFamily="18" charset="0"/>
                <a:cs typeface="Times New Roman" pitchFamily="18" charset="0"/>
              </a:rPr>
              <a:t> </a:t>
            </a:r>
            <a:r>
              <a:rPr lang="en-US" sz="2400" spc="-5" dirty="0" smtClean="0">
                <a:uFill>
                  <a:solidFill>
                    <a:srgbClr val="0000CC"/>
                  </a:solidFill>
                </a:uFill>
                <a:latin typeface="Times New Roman" pitchFamily="18" charset="0"/>
                <a:cs typeface="Times New Roman" pitchFamily="18" charset="0"/>
              </a:rPr>
              <a:t>that carry the leached salts </a:t>
            </a:r>
            <a:r>
              <a:rPr lang="en-US" sz="2400" dirty="0" smtClean="0">
                <a:uFill>
                  <a:solidFill>
                    <a:srgbClr val="0000CC"/>
                  </a:solidFill>
                </a:uFill>
                <a:latin typeface="Times New Roman" pitchFamily="18" charset="0"/>
                <a:cs typeface="Times New Roman" pitchFamily="18" charset="0"/>
              </a:rPr>
              <a:t>out of the area </a:t>
            </a:r>
            <a:r>
              <a:rPr lang="en-US" sz="2400" spc="-5" dirty="0" smtClean="0">
                <a:uFill>
                  <a:solidFill>
                    <a:srgbClr val="0000CC"/>
                  </a:solidFill>
                </a:uFill>
                <a:latin typeface="Times New Roman" pitchFamily="18" charset="0"/>
                <a:cs typeface="Times New Roman" pitchFamily="18" charset="0"/>
              </a:rPr>
              <a:t>under </a:t>
            </a:r>
            <a:r>
              <a:rPr lang="en-US" sz="2400" dirty="0" smtClean="0">
                <a:uFill>
                  <a:solidFill>
                    <a:srgbClr val="0000CC"/>
                  </a:solidFill>
                </a:uFill>
                <a:latin typeface="Times New Roman" pitchFamily="18" charset="0"/>
                <a:cs typeface="Times New Roman" pitchFamily="18" charset="0"/>
              </a:rPr>
              <a:t>reclamation.</a:t>
            </a:r>
            <a:r>
              <a:rPr lang="en-US" sz="2400" dirty="0" smtClean="0">
                <a:latin typeface="Times New Roman" pitchFamily="18" charset="0"/>
                <a:cs typeface="Times New Roman" pitchFamily="18" charset="0"/>
              </a:rPr>
              <a:t> </a:t>
            </a:r>
          </a:p>
          <a:p>
            <a:pPr marL="355600" marR="5080" indent="-342900" algn="just">
              <a:lnSpc>
                <a:spcPct val="100000"/>
              </a:lnSpc>
              <a:spcBef>
                <a:spcPts val="10"/>
              </a:spcBef>
              <a:buFont typeface="Arial" pitchFamily="34" charset="0"/>
              <a:buChar char="•"/>
            </a:pPr>
            <a:r>
              <a:rPr lang="en-US" sz="2400" dirty="0" smtClean="0">
                <a:latin typeface="Times New Roman" pitchFamily="18" charset="0"/>
                <a:cs typeface="Times New Roman" pitchFamily="18" charset="0"/>
              </a:rPr>
              <a:t>Leaching  </a:t>
            </a:r>
            <a:r>
              <a:rPr lang="en-US" sz="2400" spc="-5" dirty="0" smtClean="0">
                <a:latin typeface="Times New Roman" pitchFamily="18" charset="0"/>
                <a:cs typeface="Times New Roman" pitchFamily="18" charset="0"/>
              </a:rPr>
              <a:t>may </a:t>
            </a:r>
            <a:r>
              <a:rPr lang="en-US" sz="2400" dirty="0" smtClean="0">
                <a:latin typeface="Times New Roman" pitchFamily="18" charset="0"/>
                <a:cs typeface="Times New Roman" pitchFamily="18" charset="0"/>
              </a:rPr>
              <a:t>reduce </a:t>
            </a:r>
            <a:r>
              <a:rPr lang="en-US" sz="2400" spc="-5" dirty="0" smtClean="0">
                <a:latin typeface="Times New Roman" pitchFamily="18" charset="0"/>
                <a:cs typeface="Times New Roman" pitchFamily="18" charset="0"/>
              </a:rPr>
              <a:t>salinity levels </a:t>
            </a:r>
            <a:r>
              <a:rPr lang="en-US" sz="2400" dirty="0" smtClean="0">
                <a:latin typeface="Times New Roman" pitchFamily="18" charset="0"/>
                <a:cs typeface="Times New Roman" pitchFamily="18" charset="0"/>
              </a:rPr>
              <a:t>in </a:t>
            </a:r>
            <a:r>
              <a:rPr lang="en-US" sz="2400" spc="-5"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absence </a:t>
            </a:r>
            <a:r>
              <a:rPr lang="en-US" sz="2400" spc="-5" dirty="0" smtClean="0">
                <a:latin typeface="Times New Roman" pitchFamily="18" charset="0"/>
                <a:cs typeface="Times New Roman" pitchFamily="18" charset="0"/>
              </a:rPr>
              <a:t>of artificial </a:t>
            </a:r>
            <a:r>
              <a:rPr lang="en-US" sz="2400" dirty="0" smtClean="0">
                <a:latin typeface="Times New Roman" pitchFamily="18" charset="0"/>
                <a:cs typeface="Times New Roman" pitchFamily="18" charset="0"/>
              </a:rPr>
              <a:t>drains </a:t>
            </a:r>
            <a:r>
              <a:rPr lang="en-US" sz="2400" spc="-5" dirty="0" smtClean="0">
                <a:latin typeface="Times New Roman" pitchFamily="18" charset="0"/>
                <a:cs typeface="Times New Roman" pitchFamily="18" charset="0"/>
              </a:rPr>
              <a:t>when </a:t>
            </a:r>
            <a:r>
              <a:rPr lang="en-US" sz="2400" dirty="0" smtClean="0">
                <a:latin typeface="Times New Roman" pitchFamily="18" charset="0"/>
                <a:cs typeface="Times New Roman" pitchFamily="18" charset="0"/>
              </a:rPr>
              <a:t>there </a:t>
            </a:r>
            <a:r>
              <a:rPr lang="en-US" sz="2400" spc="-5" dirty="0" smtClean="0">
                <a:latin typeface="Times New Roman" pitchFamily="18" charset="0"/>
                <a:cs typeface="Times New Roman" pitchFamily="18" charset="0"/>
              </a:rPr>
              <a:t>is  sufficient natural </a:t>
            </a:r>
            <a:r>
              <a:rPr lang="en-US" sz="2400" dirty="0" smtClean="0">
                <a:latin typeface="Times New Roman" pitchFamily="18" charset="0"/>
                <a:cs typeface="Times New Roman" pitchFamily="18" charset="0"/>
              </a:rPr>
              <a:t>drainage, </a:t>
            </a:r>
            <a:r>
              <a:rPr lang="en-US" sz="2400" spc="-5" dirty="0" smtClean="0">
                <a:latin typeface="Times New Roman" pitchFamily="18" charset="0"/>
                <a:cs typeface="Times New Roman" pitchFamily="18" charset="0"/>
              </a:rPr>
              <a:t>i.e. the </a:t>
            </a:r>
            <a:r>
              <a:rPr lang="en-US" sz="2400" dirty="0" smtClean="0">
                <a:latin typeface="Times New Roman" pitchFamily="18" charset="0"/>
                <a:cs typeface="Times New Roman" pitchFamily="18" charset="0"/>
              </a:rPr>
              <a:t>ponded </a:t>
            </a:r>
            <a:r>
              <a:rPr lang="en-US" sz="2400" spc="-5" dirty="0" smtClean="0">
                <a:latin typeface="Times New Roman" pitchFamily="18" charset="0"/>
                <a:cs typeface="Times New Roman" pitchFamily="18" charset="0"/>
              </a:rPr>
              <a:t>water </a:t>
            </a:r>
            <a:r>
              <a:rPr lang="en-US" sz="2400" dirty="0" smtClean="0">
                <a:latin typeface="Times New Roman" pitchFamily="18" charset="0"/>
                <a:cs typeface="Times New Roman" pitchFamily="18" charset="0"/>
              </a:rPr>
              <a:t>drains </a:t>
            </a:r>
            <a:r>
              <a:rPr lang="en-US" sz="2400" spc="-5" dirty="0" smtClean="0">
                <a:latin typeface="Times New Roman" pitchFamily="18" charset="0"/>
                <a:cs typeface="Times New Roman" pitchFamily="18" charset="0"/>
              </a:rPr>
              <a:t>without </a:t>
            </a:r>
            <a:r>
              <a:rPr lang="en-US" sz="2400" dirty="0" smtClean="0">
                <a:latin typeface="Times New Roman" pitchFamily="18" charset="0"/>
                <a:cs typeface="Times New Roman" pitchFamily="18" charset="0"/>
              </a:rPr>
              <a:t>raising </a:t>
            </a:r>
            <a:r>
              <a:rPr lang="en-US" sz="2400" spc="-5" dirty="0" smtClean="0">
                <a:latin typeface="Times New Roman" pitchFamily="18" charset="0"/>
                <a:cs typeface="Times New Roman" pitchFamily="18" charset="0"/>
              </a:rPr>
              <a:t>the  water</a:t>
            </a:r>
            <a:r>
              <a:rPr lang="en-US" sz="2400" spc="-1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table.</a:t>
            </a:r>
          </a:p>
          <a:p>
            <a:pPr marL="355600" marR="612140" indent="-342900" algn="just">
              <a:lnSpc>
                <a:spcPct val="100000"/>
              </a:lnSpc>
              <a:buFont typeface="Arial" pitchFamily="34" charset="0"/>
              <a:buChar char="•"/>
            </a:pPr>
            <a:r>
              <a:rPr lang="en-US" sz="2400" b="1" u="heavy" spc="-5" dirty="0" smtClean="0">
                <a:solidFill>
                  <a:srgbClr val="FF0000"/>
                </a:solidFill>
                <a:uFill>
                  <a:solidFill>
                    <a:srgbClr val="FF0000"/>
                  </a:solidFill>
                </a:uFill>
                <a:latin typeface="Times New Roman" pitchFamily="18" charset="0"/>
                <a:cs typeface="Times New Roman" pitchFamily="18" charset="0"/>
              </a:rPr>
              <a:t>Leaching should preferably </a:t>
            </a:r>
            <a:r>
              <a:rPr lang="en-US" sz="2400" b="1" u="heavy" dirty="0" smtClean="0">
                <a:solidFill>
                  <a:srgbClr val="FF0000"/>
                </a:solidFill>
                <a:uFill>
                  <a:solidFill>
                    <a:srgbClr val="FF0000"/>
                  </a:solidFill>
                </a:uFill>
                <a:latin typeface="Times New Roman" pitchFamily="18" charset="0"/>
                <a:cs typeface="Times New Roman" pitchFamily="18" charset="0"/>
              </a:rPr>
              <a:t>be </a:t>
            </a:r>
            <a:r>
              <a:rPr lang="en-US" sz="2400" b="1" u="heavy" spc="-5" dirty="0" smtClean="0">
                <a:solidFill>
                  <a:srgbClr val="FF0000"/>
                </a:solidFill>
                <a:uFill>
                  <a:solidFill>
                    <a:srgbClr val="FF0000"/>
                  </a:solidFill>
                </a:uFill>
                <a:latin typeface="Times New Roman" pitchFamily="18" charset="0"/>
                <a:cs typeface="Times New Roman" pitchFamily="18" charset="0"/>
              </a:rPr>
              <a:t>done </a:t>
            </a:r>
            <a:r>
              <a:rPr lang="en-US" sz="2400" b="1" u="heavy" spc="15" dirty="0" smtClean="0">
                <a:solidFill>
                  <a:srgbClr val="FF0000"/>
                </a:solidFill>
                <a:uFill>
                  <a:solidFill>
                    <a:srgbClr val="FF0000"/>
                  </a:solidFill>
                </a:uFill>
                <a:latin typeface="Times New Roman" pitchFamily="18" charset="0"/>
                <a:cs typeface="Times New Roman" pitchFamily="18" charset="0"/>
              </a:rPr>
              <a:t>when </a:t>
            </a:r>
            <a:r>
              <a:rPr lang="en-US" sz="2400" b="1" u="heavy" dirty="0" smtClean="0">
                <a:solidFill>
                  <a:srgbClr val="FF0000"/>
                </a:solidFill>
                <a:uFill>
                  <a:solidFill>
                    <a:srgbClr val="FF0000"/>
                  </a:solidFill>
                </a:uFill>
                <a:latin typeface="Times New Roman" pitchFamily="18" charset="0"/>
                <a:cs typeface="Times New Roman" pitchFamily="18" charset="0"/>
              </a:rPr>
              <a:t>the soil </a:t>
            </a:r>
            <a:r>
              <a:rPr lang="en-US" sz="2400" b="1" u="heavy" spc="-5" dirty="0" smtClean="0">
                <a:solidFill>
                  <a:srgbClr val="FF0000"/>
                </a:solidFill>
                <a:uFill>
                  <a:solidFill>
                    <a:srgbClr val="FF0000"/>
                  </a:solidFill>
                </a:uFill>
                <a:latin typeface="Times New Roman" pitchFamily="18" charset="0"/>
                <a:cs typeface="Times New Roman" pitchFamily="18" charset="0"/>
              </a:rPr>
              <a:t>moisture content is low </a:t>
            </a:r>
            <a:r>
              <a:rPr lang="en-US" sz="2400" b="1" u="heavy" dirty="0" smtClean="0">
                <a:solidFill>
                  <a:srgbClr val="FF0000"/>
                </a:solidFill>
                <a:uFill>
                  <a:solidFill>
                    <a:srgbClr val="FF0000"/>
                  </a:solidFill>
                </a:uFill>
                <a:latin typeface="Times New Roman" pitchFamily="18" charset="0"/>
                <a:cs typeface="Times New Roman" pitchFamily="18" charset="0"/>
              </a:rPr>
              <a:t>and the </a:t>
            </a:r>
            <a:r>
              <a:rPr lang="en-US" sz="2400" b="1" u="heavy" spc="5" dirty="0" smtClean="0">
                <a:solidFill>
                  <a:srgbClr val="FF0000"/>
                </a:solidFill>
                <a:uFill>
                  <a:solidFill>
                    <a:srgbClr val="FF0000"/>
                  </a:solidFill>
                </a:uFill>
                <a:latin typeface="Times New Roman" pitchFamily="18" charset="0"/>
                <a:cs typeface="Times New Roman" pitchFamily="18" charset="0"/>
              </a:rPr>
              <a:t>groundwater </a:t>
            </a:r>
            <a:r>
              <a:rPr lang="en-US" sz="2400" b="1" u="heavy" spc="-5" dirty="0" smtClean="0">
                <a:solidFill>
                  <a:srgbClr val="FF0000"/>
                </a:solidFill>
                <a:uFill>
                  <a:solidFill>
                    <a:srgbClr val="FF0000"/>
                  </a:solidFill>
                </a:uFill>
                <a:latin typeface="Times New Roman" pitchFamily="18" charset="0"/>
                <a:cs typeface="Times New Roman" pitchFamily="18" charset="0"/>
              </a:rPr>
              <a:t>table is</a:t>
            </a:r>
            <a:r>
              <a:rPr lang="en-US" sz="2400" b="1" u="heavy" spc="40" dirty="0" smtClean="0">
                <a:solidFill>
                  <a:srgbClr val="FF0000"/>
                </a:solidFill>
                <a:uFill>
                  <a:solidFill>
                    <a:srgbClr val="FF0000"/>
                  </a:solidFill>
                </a:uFill>
                <a:latin typeface="Times New Roman" pitchFamily="18" charset="0"/>
                <a:cs typeface="Times New Roman" pitchFamily="18" charset="0"/>
              </a:rPr>
              <a:t> </a:t>
            </a:r>
            <a:r>
              <a:rPr lang="en-US" sz="2400" b="1" u="heavy" spc="5" dirty="0" smtClean="0">
                <a:solidFill>
                  <a:srgbClr val="FF0000"/>
                </a:solidFill>
                <a:uFill>
                  <a:solidFill>
                    <a:srgbClr val="FF0000"/>
                  </a:solidFill>
                </a:uFill>
                <a:latin typeface="Times New Roman" pitchFamily="18" charset="0"/>
                <a:cs typeface="Times New Roman" pitchFamily="18" charset="0"/>
              </a:rPr>
              <a:t>deep.</a:t>
            </a:r>
            <a:r>
              <a:rPr lang="en-US" sz="2400" u="heavy" dirty="0" smtClean="0">
                <a:solidFill>
                  <a:srgbClr val="FF0000"/>
                </a:solidFill>
                <a:uFill>
                  <a:solidFill>
                    <a:srgbClr val="FF0000"/>
                  </a:solidFill>
                </a:uFill>
                <a:latin typeface="Times New Roman" pitchFamily="18" charset="0"/>
                <a:cs typeface="Times New Roman" pitchFamily="18" charset="0"/>
              </a:rPr>
              <a:t> </a:t>
            </a:r>
            <a:r>
              <a:rPr lang="en-US" sz="2400" u="heavy" spc="35" dirty="0" smtClean="0">
                <a:solidFill>
                  <a:srgbClr val="FF0000"/>
                </a:solidFill>
                <a:uFill>
                  <a:solidFill>
                    <a:srgbClr val="FF0000"/>
                  </a:solidFill>
                </a:uFill>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55600" marR="30480" indent="-342900" algn="just">
              <a:lnSpc>
                <a:spcPct val="100000"/>
              </a:lnSpc>
              <a:spcBef>
                <a:spcPts val="10"/>
              </a:spcBef>
              <a:buFont typeface="Arial" pitchFamily="34" charset="0"/>
              <a:buChar char="•"/>
            </a:pPr>
            <a:r>
              <a:rPr lang="en-US" sz="2400" spc="-5" dirty="0">
                <a:latin typeface="Times New Roman" pitchFamily="18" charset="0"/>
                <a:cs typeface="Times New Roman" pitchFamily="18" charset="0"/>
              </a:rPr>
              <a:t>L</a:t>
            </a:r>
            <a:r>
              <a:rPr lang="en-US" sz="2400" dirty="0" smtClean="0">
                <a:latin typeface="Times New Roman" pitchFamily="18" charset="0"/>
                <a:cs typeface="Times New Roman" pitchFamily="18" charset="0"/>
              </a:rPr>
              <a:t>eaching is best accomplished  </a:t>
            </a:r>
            <a:r>
              <a:rPr lang="en-US" sz="2400" b="1" spc="-5" dirty="0" smtClean="0">
                <a:solidFill>
                  <a:srgbClr val="0000CC"/>
                </a:solidFill>
                <a:latin typeface="Times New Roman" pitchFamily="18" charset="0"/>
                <a:cs typeface="Times New Roman" pitchFamily="18" charset="0"/>
              </a:rPr>
              <a:t>during the summer months </a:t>
            </a:r>
            <a:r>
              <a:rPr lang="en-US" sz="2400" dirty="0" smtClean="0">
                <a:latin typeface="Times New Roman" pitchFamily="18" charset="0"/>
                <a:cs typeface="Times New Roman" pitchFamily="18" charset="0"/>
              </a:rPr>
              <a:t>because </a:t>
            </a:r>
            <a:r>
              <a:rPr lang="en-US" sz="2400" spc="-5" dirty="0" smtClean="0">
                <a:latin typeface="Times New Roman" pitchFamily="18" charset="0"/>
                <a:cs typeface="Times New Roman" pitchFamily="18" charset="0"/>
              </a:rPr>
              <a:t>this is the time when the water </a:t>
            </a:r>
            <a:r>
              <a:rPr lang="en-US" sz="2400" b="1" spc="-5" dirty="0" smtClean="0">
                <a:solidFill>
                  <a:srgbClr val="0000CC"/>
                </a:solidFill>
                <a:latin typeface="Times New Roman" pitchFamily="18" charset="0"/>
                <a:cs typeface="Times New Roman" pitchFamily="18" charset="0"/>
              </a:rPr>
              <a:t>table  is deepest </a:t>
            </a:r>
            <a:r>
              <a:rPr lang="en-US" sz="2400" dirty="0" smtClean="0">
                <a:latin typeface="Times New Roman" pitchFamily="18" charset="0"/>
                <a:cs typeface="Times New Roman" pitchFamily="18" charset="0"/>
              </a:rPr>
              <a:t>and </a:t>
            </a:r>
            <a:r>
              <a:rPr lang="en-US" sz="2400" spc="-5"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soil is dry. This </a:t>
            </a:r>
            <a:r>
              <a:rPr lang="en-US" sz="2400" spc="-5" dirty="0" smtClean="0">
                <a:latin typeface="Times New Roman" pitchFamily="18" charset="0"/>
                <a:cs typeface="Times New Roman" pitchFamily="18" charset="0"/>
              </a:rPr>
              <a:t>is </a:t>
            </a:r>
            <a:r>
              <a:rPr lang="en-US" sz="2400" dirty="0" smtClean="0">
                <a:latin typeface="Times New Roman" pitchFamily="18" charset="0"/>
                <a:cs typeface="Times New Roman" pitchFamily="18" charset="0"/>
              </a:rPr>
              <a:t>also </a:t>
            </a:r>
            <a:r>
              <a:rPr lang="en-US" sz="2400" spc="-5" dirty="0" smtClean="0">
                <a:latin typeface="Times New Roman" pitchFamily="18" charset="0"/>
                <a:cs typeface="Times New Roman" pitchFamily="18" charset="0"/>
              </a:rPr>
              <a:t>the </a:t>
            </a:r>
            <a:r>
              <a:rPr lang="en-US" sz="2400" dirty="0" smtClean="0">
                <a:latin typeface="Times New Roman" pitchFamily="18" charset="0"/>
                <a:cs typeface="Times New Roman" pitchFamily="18" charset="0"/>
              </a:rPr>
              <a:t>only </a:t>
            </a:r>
            <a:r>
              <a:rPr lang="en-US" sz="2400" spc="-5" dirty="0" smtClean="0">
                <a:latin typeface="Times New Roman" pitchFamily="18" charset="0"/>
                <a:cs typeface="Times New Roman" pitchFamily="18" charset="0"/>
              </a:rPr>
              <a:t>time when large quantities  of fresh water </a:t>
            </a:r>
            <a:r>
              <a:rPr lang="en-US" sz="2400" dirty="0" smtClean="0">
                <a:latin typeface="Times New Roman" pitchFamily="18" charset="0"/>
                <a:cs typeface="Times New Roman" pitchFamily="18" charset="0"/>
              </a:rPr>
              <a:t>can be diverted </a:t>
            </a:r>
            <a:r>
              <a:rPr lang="en-US" sz="2400" spc="-5" dirty="0" smtClean="0">
                <a:latin typeface="Times New Roman" pitchFamily="18" charset="0"/>
                <a:cs typeface="Times New Roman" pitchFamily="18" charset="0"/>
              </a:rPr>
              <a:t>for reclamation </a:t>
            </a:r>
            <a:r>
              <a:rPr lang="en-US" sz="2400" dirty="0" smtClean="0">
                <a:latin typeface="Times New Roman" pitchFamily="18" charset="0"/>
                <a:cs typeface="Times New Roman" pitchFamily="18" charset="0"/>
              </a:rPr>
              <a:t>purposes.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1194591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76</TotalTime>
  <Words>1229</Words>
  <Application>Microsoft Office PowerPoint</Application>
  <PresentationFormat>On-screen Show (4:3)</PresentationFormat>
  <Paragraphs>124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Adjacency</vt:lpstr>
      <vt:lpstr>Reclamation and management of saline soils</vt:lpstr>
      <vt:lpstr>Reclamation of Saline soil</vt:lpstr>
      <vt:lpstr>Salt Balance</vt:lpstr>
      <vt:lpstr>PowerPoint Presentation</vt:lpstr>
      <vt:lpstr>PowerPoint Presentation</vt:lpstr>
      <vt:lpstr>PowerPoint Presentation</vt:lpstr>
      <vt:lpstr>PowerPoint Presentation</vt:lpstr>
      <vt:lpstr>PowerPoint Presentation</vt:lpstr>
      <vt:lpstr>PowerPoint Presentation</vt:lpstr>
      <vt:lpstr>Various management practices based on reducing the salt zone for  seed germination and seedling establishment</vt:lpstr>
      <vt:lpstr>PowerPoint Presentation</vt:lpstr>
      <vt:lpstr>PowerPoint Presentation</vt:lpstr>
      <vt:lpstr>Sloping beds may be slightly better on highly saline soils because seed  can be planted on the slope below the zone of salt accumulation.</vt:lpstr>
      <vt:lpstr>Certain modifications of the furrow irrigation method including planting in  single/double rows or on sloping beds, are helpful in getting better stands under  saline conditions. With double beds, most of the salts accumulate in the centre of  the bed leaving the edges relatively free of salts.</vt:lpstr>
      <vt:lpstr>PowerPoint Presentation</vt:lpstr>
      <vt:lpstr>PowerPoint Presentation</vt:lpstr>
      <vt:lpstr>PowerPoint Presentation</vt:lpstr>
      <vt:lpstr>Conservative farming practices to control soil salinity</vt:lpstr>
      <vt:lpstr>Irrigation reduces salinity</vt:lpstr>
      <vt:lpstr>Proposed land shaping technologies</vt:lpstr>
      <vt:lpstr>Tolerance of some crops to saline conditions. Salinity expressed as EC.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dc:title>
  <cp:lastModifiedBy>hp</cp:lastModifiedBy>
  <cp:revision>10</cp:revision>
  <dcterms:created xsi:type="dcterms:W3CDTF">2020-03-10T15:41:20Z</dcterms:created>
  <dcterms:modified xsi:type="dcterms:W3CDTF">2020-03-11T17:07:15Z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2014-01-08T00:00:00Z</vt:filetime>
  </property>
  <property fmtid="{D5CDD505-2E9C-101B-9397-08002B2CF9AE}" pid="3" name="Creator">
    <vt:lpwstr>pdftk 1.44 - www.pdftk.com</vt:lpwstr>
  </property>
  <property fmtid="{D5CDD505-2E9C-101B-9397-08002B2CF9AE}" pid="4" name="LastSaved">
    <vt:filetime>2020-03-10T00:00:00Z</vt:filetime>
  </property>
</Properties>
</file>