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5" r:id="rId4"/>
    <p:sldId id="264" r:id="rId5"/>
    <p:sldId id="266" r:id="rId6"/>
    <p:sldId id="269" r:id="rId7"/>
    <p:sldId id="268" r:id="rId8"/>
    <p:sldId id="267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4"/>
    <p:restoredTop sz="94579"/>
  </p:normalViewPr>
  <p:slideViewPr>
    <p:cSldViewPr snapToGrid="0" snapToObjects="1">
      <p:cViewPr varScale="1">
        <p:scale>
          <a:sx n="74" d="100"/>
          <a:sy n="74" d="100"/>
        </p:scale>
        <p:origin x="-52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8F08A-FD55-6B46-8729-4DC6FFAF698F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AD343-43CE-3144-991D-0A708E5F37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3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5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9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5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6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0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4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8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C2C25-1C32-6C42-BE17-96D8CB74D6D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2227683" y="3273742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Introduction to Animal Husbandry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418183" y="4041842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18183" y="3235337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2"/>
          <p:cNvSpPr txBox="1">
            <a:spLocks noChangeArrowheads="1"/>
          </p:cNvSpPr>
          <p:nvPr/>
        </p:nvSpPr>
        <p:spPr bwMode="auto">
          <a:xfrm>
            <a:off x="1437349" y="812262"/>
            <a:ext cx="93864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of Animal Sciences, UOS 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1901108" y="2101943"/>
            <a:ext cx="85961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Bull &amp; Cow Reproductive Systems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863" y="266046"/>
            <a:ext cx="733425" cy="4857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324253" y="6296439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431431" y="241251"/>
            <a:ext cx="161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Blackletter686 BT" panose="03040802020608040804" pitchFamily="66" charset="0"/>
                <a:cs typeface="Times New Roman" panose="02020603050405020304" pitchFamily="18" charset="0"/>
              </a:rPr>
              <a:t>DAS</a:t>
            </a:r>
            <a:endParaRPr lang="en-GB" sz="2800" dirty="0">
              <a:latin typeface="Blackletter686 BT" panose="030408020206080408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156117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Parts and Functions of Female Reproductive System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199" y="1907177"/>
            <a:ext cx="10918371" cy="4950822"/>
          </a:xfrm>
        </p:spPr>
        <p:txBody>
          <a:bodyPr>
            <a:normAutofit/>
          </a:bodyPr>
          <a:lstStyle/>
          <a:p>
            <a:r>
              <a:rPr lang="en-US" dirty="0"/>
              <a:t>Vulva</a:t>
            </a:r>
          </a:p>
          <a:p>
            <a:pPr lvl="1"/>
            <a:r>
              <a:rPr lang="en-US" dirty="0"/>
              <a:t>The </a:t>
            </a:r>
            <a:r>
              <a:rPr lang="en-US" b="1" dirty="0"/>
              <a:t>vulva</a:t>
            </a:r>
            <a:r>
              <a:rPr lang="en-US" dirty="0"/>
              <a:t> is the outer part of the cow’s genitals</a:t>
            </a:r>
          </a:p>
          <a:p>
            <a:endParaRPr lang="en-US" dirty="0"/>
          </a:p>
          <a:p>
            <a:r>
              <a:rPr lang="en-US" dirty="0"/>
              <a:t>Cervix</a:t>
            </a:r>
          </a:p>
          <a:p>
            <a:pPr lvl="1"/>
            <a:r>
              <a:rPr lang="en-US" dirty="0"/>
              <a:t>The narrow neck-like passage forming the lower end of the uterus</a:t>
            </a:r>
          </a:p>
          <a:p>
            <a:pPr lvl="1"/>
            <a:r>
              <a:rPr lang="en-US" dirty="0"/>
              <a:t>It opens only in case of estrus cycle, calving or any infection</a:t>
            </a:r>
          </a:p>
          <a:p>
            <a:endParaRPr lang="en-US" dirty="0"/>
          </a:p>
          <a:p>
            <a:r>
              <a:rPr lang="en-US" dirty="0"/>
              <a:t>Vagina</a:t>
            </a:r>
          </a:p>
          <a:p>
            <a:pPr lvl="1"/>
            <a:r>
              <a:rPr lang="en-US" dirty="0"/>
              <a:t>Allows entry of sperm</a:t>
            </a:r>
          </a:p>
          <a:p>
            <a:pPr lvl="1"/>
            <a:r>
              <a:rPr lang="en-US" dirty="0"/>
              <a:t>Lined with cells that produces mucus that serves to protect against pathogens</a:t>
            </a:r>
          </a:p>
          <a:p>
            <a:pPr lvl="1"/>
            <a:r>
              <a:rPr lang="en-US" dirty="0"/>
              <a:t>Exit of baby at birth</a:t>
            </a:r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156117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Conti…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199" y="1907177"/>
            <a:ext cx="10918371" cy="4950822"/>
          </a:xfrm>
        </p:spPr>
        <p:txBody>
          <a:bodyPr>
            <a:normAutofit/>
          </a:bodyPr>
          <a:lstStyle/>
          <a:p>
            <a:r>
              <a:rPr lang="en-US" dirty="0"/>
              <a:t>Ovary</a:t>
            </a:r>
          </a:p>
          <a:p>
            <a:pPr lvl="1"/>
            <a:r>
              <a:rPr lang="en-US" dirty="0"/>
              <a:t>Produces the eggs and hormones (estrogen, progesterone)</a:t>
            </a:r>
          </a:p>
          <a:p>
            <a:endParaRPr lang="en-US" dirty="0"/>
          </a:p>
          <a:p>
            <a:r>
              <a:rPr lang="en-US" dirty="0"/>
              <a:t>Fallopian Tube / Oviduct</a:t>
            </a:r>
          </a:p>
          <a:p>
            <a:pPr lvl="1"/>
            <a:r>
              <a:rPr lang="en-US" dirty="0"/>
              <a:t>Catch the egg after it is released from the ovary</a:t>
            </a:r>
          </a:p>
          <a:p>
            <a:pPr lvl="1"/>
            <a:r>
              <a:rPr lang="en-US" dirty="0"/>
              <a:t>The egg is either died or fertilized here</a:t>
            </a:r>
          </a:p>
          <a:p>
            <a:endParaRPr lang="en-US" dirty="0"/>
          </a:p>
          <a:p>
            <a:r>
              <a:rPr lang="en-US" dirty="0"/>
              <a:t>Uterus</a:t>
            </a:r>
          </a:p>
          <a:p>
            <a:pPr lvl="1"/>
            <a:r>
              <a:rPr lang="en-US" dirty="0"/>
              <a:t>Embryo implants here and develops into fetus</a:t>
            </a:r>
          </a:p>
          <a:p>
            <a:pPr lvl="1"/>
            <a:r>
              <a:rPr lang="en-US" dirty="0"/>
              <a:t>Has a lining (</a:t>
            </a:r>
            <a:r>
              <a:rPr lang="en-US" b="1" dirty="0" err="1"/>
              <a:t>endometrium</a:t>
            </a:r>
            <a:r>
              <a:rPr lang="en-US" dirty="0"/>
              <a:t>) enriched with blood vessels to nourish the embryo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3" name="Picture 2" descr="FEMALEI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457200"/>
            <a:ext cx="11484429" cy="58674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209266" y="6324600"/>
            <a:ext cx="2908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Reproductive System of Cow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Reproductive System of Bull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The reproductive tract of a bull has two parts – </a:t>
            </a:r>
          </a:p>
          <a:p>
            <a:r>
              <a:rPr lang="en-US" dirty="0"/>
              <a:t>1. The </a:t>
            </a:r>
            <a:r>
              <a:rPr lang="en-US" u="sng" dirty="0"/>
              <a:t>testicles</a:t>
            </a:r>
            <a:r>
              <a:rPr lang="en-US" dirty="0"/>
              <a:t>, including</a:t>
            </a:r>
          </a:p>
          <a:p>
            <a:pPr lvl="1"/>
            <a:r>
              <a:rPr lang="en-US" dirty="0"/>
              <a:t>Seminiferous Tubules  (made up of </a:t>
            </a:r>
            <a:r>
              <a:rPr lang="en-US" dirty="0" err="1"/>
              <a:t>Leydig</a:t>
            </a:r>
            <a:r>
              <a:rPr lang="en-US" dirty="0"/>
              <a:t> cells and </a:t>
            </a:r>
            <a:r>
              <a:rPr lang="en-US" dirty="0" err="1"/>
              <a:t>Sertoli</a:t>
            </a:r>
            <a:r>
              <a:rPr lang="en-US" dirty="0"/>
              <a:t> cells)</a:t>
            </a:r>
          </a:p>
          <a:p>
            <a:r>
              <a:rPr lang="en-US" dirty="0"/>
              <a:t>2. The </a:t>
            </a:r>
            <a:r>
              <a:rPr lang="en-US" u="sng" dirty="0"/>
              <a:t>secondary sex organs</a:t>
            </a:r>
            <a:r>
              <a:rPr lang="en-US" dirty="0"/>
              <a:t>, including…</a:t>
            </a:r>
          </a:p>
          <a:p>
            <a:pPr lvl="1"/>
            <a:r>
              <a:rPr lang="en-US" dirty="0" err="1"/>
              <a:t>Epididymis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Vas Deferens</a:t>
            </a:r>
          </a:p>
          <a:p>
            <a:pPr lvl="1"/>
            <a:r>
              <a:rPr lang="en-US" dirty="0"/>
              <a:t>Seminal Vesicle</a:t>
            </a:r>
          </a:p>
          <a:p>
            <a:pPr lvl="1"/>
            <a:r>
              <a:rPr lang="en-US" dirty="0"/>
              <a:t>Prostate Gland</a:t>
            </a:r>
          </a:p>
          <a:p>
            <a:pPr lvl="1"/>
            <a:r>
              <a:rPr lang="en-US" dirty="0"/>
              <a:t>Cowper’s Gland</a:t>
            </a:r>
          </a:p>
          <a:p>
            <a:pPr lvl="1"/>
            <a:r>
              <a:rPr lang="en-US" dirty="0"/>
              <a:t>Urethra and Penis</a:t>
            </a:r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Conti…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err="1"/>
              <a:t>Seminiferous</a:t>
            </a:r>
            <a:r>
              <a:rPr lang="en-US" b="1" dirty="0"/>
              <a:t> tubules, </a:t>
            </a:r>
            <a:r>
              <a:rPr lang="en-US" b="1" dirty="0" err="1"/>
              <a:t>Sertoli</a:t>
            </a:r>
            <a:r>
              <a:rPr lang="en-US" b="1" dirty="0"/>
              <a:t> Cells &amp; </a:t>
            </a:r>
            <a:r>
              <a:rPr lang="en-US" b="1" dirty="0" err="1"/>
              <a:t>Leydig</a:t>
            </a:r>
            <a:r>
              <a:rPr lang="en-US" b="1" dirty="0"/>
              <a:t> cells</a:t>
            </a:r>
          </a:p>
          <a:p>
            <a:r>
              <a:rPr lang="en-US" dirty="0"/>
              <a:t>Each testis is comprised of long, coiling structures called </a:t>
            </a:r>
            <a:r>
              <a:rPr lang="en-US" dirty="0" err="1"/>
              <a:t>Seminiferous</a:t>
            </a:r>
            <a:r>
              <a:rPr lang="en-US" dirty="0"/>
              <a:t> Tubules </a:t>
            </a:r>
          </a:p>
          <a:p>
            <a:r>
              <a:rPr lang="en-US" dirty="0"/>
              <a:t>Each </a:t>
            </a:r>
            <a:r>
              <a:rPr lang="en-US" dirty="0" err="1"/>
              <a:t>seminiferous</a:t>
            </a:r>
            <a:r>
              <a:rPr lang="en-US" dirty="0"/>
              <a:t> tubule is comprised of connected </a:t>
            </a:r>
            <a:r>
              <a:rPr lang="en-US" dirty="0" err="1"/>
              <a:t>Sertoli</a:t>
            </a:r>
            <a:r>
              <a:rPr lang="en-US" dirty="0"/>
              <a:t> cells</a:t>
            </a:r>
          </a:p>
          <a:p>
            <a:r>
              <a:rPr lang="en-US" dirty="0"/>
              <a:t>The </a:t>
            </a:r>
            <a:r>
              <a:rPr lang="en-US" dirty="0" err="1"/>
              <a:t>Sertoli</a:t>
            </a:r>
            <a:r>
              <a:rPr lang="en-US" dirty="0"/>
              <a:t> cells are what produce and encourage developing sperm</a:t>
            </a:r>
          </a:p>
          <a:p>
            <a:r>
              <a:rPr lang="en-US" dirty="0" err="1"/>
              <a:t>Leydig</a:t>
            </a:r>
            <a:r>
              <a:rPr lang="en-US" dirty="0"/>
              <a:t> cells/interstitial cells are dispersed throughout the testes and produce  male hormones (androgens)</a:t>
            </a:r>
          </a:p>
          <a:p>
            <a:r>
              <a:rPr lang="en-US" dirty="0"/>
              <a:t>Male Hormones are necessary for:</a:t>
            </a:r>
          </a:p>
          <a:p>
            <a:pPr lvl="1"/>
            <a:r>
              <a:rPr lang="en-US" dirty="0"/>
              <a:t>Onset and maintenance of sperm production</a:t>
            </a:r>
          </a:p>
          <a:p>
            <a:pPr lvl="1"/>
            <a:r>
              <a:rPr lang="en-US" dirty="0"/>
              <a:t>Development and maintenance of secondary sex characteristics (organs and features) </a:t>
            </a:r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Conti…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199" y="1825625"/>
            <a:ext cx="10905309" cy="4718866"/>
          </a:xfrm>
        </p:spPr>
        <p:txBody>
          <a:bodyPr>
            <a:normAutofit/>
          </a:bodyPr>
          <a:lstStyle/>
          <a:p>
            <a:r>
              <a:rPr lang="en-US" b="1" dirty="0"/>
              <a:t>Testis</a:t>
            </a:r>
          </a:p>
          <a:p>
            <a:pPr lvl="1"/>
            <a:r>
              <a:rPr lang="en-US" dirty="0"/>
              <a:t>located outside the body cavity</a:t>
            </a:r>
          </a:p>
          <a:p>
            <a:pPr lvl="1"/>
            <a:r>
              <a:rPr lang="en-US" dirty="0"/>
              <a:t>Produces sperm and </a:t>
            </a:r>
            <a:r>
              <a:rPr lang="en-US" dirty="0" err="1"/>
              <a:t>testosteron</a:t>
            </a:r>
            <a:endParaRPr lang="en-US" dirty="0"/>
          </a:p>
          <a:p>
            <a:r>
              <a:rPr lang="en-US" b="1" dirty="0"/>
              <a:t>Scrotum</a:t>
            </a:r>
          </a:p>
          <a:p>
            <a:pPr lvl="1"/>
            <a:r>
              <a:rPr lang="en-US" dirty="0"/>
              <a:t>A pouch of skin containing testicles</a:t>
            </a:r>
          </a:p>
          <a:p>
            <a:pPr lvl="1"/>
            <a:r>
              <a:rPr lang="en-US" dirty="0"/>
              <a:t>Kept the temperature of testis optimum (35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n-US" dirty="0"/>
              <a:t>)</a:t>
            </a:r>
          </a:p>
          <a:p>
            <a:r>
              <a:rPr lang="en-US" b="1" dirty="0" err="1"/>
              <a:t>Epididymis</a:t>
            </a:r>
            <a:endParaRPr lang="en-US" b="1" dirty="0"/>
          </a:p>
          <a:p>
            <a:pPr lvl="1"/>
            <a:r>
              <a:rPr lang="en-US" dirty="0"/>
              <a:t>Matures and stores sperms, </a:t>
            </a:r>
            <a:r>
              <a:rPr lang="en-US" b="1" dirty="0"/>
              <a:t>Vas </a:t>
            </a:r>
            <a:r>
              <a:rPr lang="en-US" b="1" dirty="0" err="1"/>
              <a:t>Deferense</a:t>
            </a:r>
            <a:r>
              <a:rPr lang="en-US" b="1" dirty="0"/>
              <a:t> (</a:t>
            </a:r>
            <a:r>
              <a:rPr lang="en-US" dirty="0"/>
              <a:t>Extension,</a:t>
            </a:r>
            <a:r>
              <a:rPr lang="en-US" b="1" dirty="0"/>
              <a:t> </a:t>
            </a:r>
            <a:r>
              <a:rPr lang="en-US" dirty="0"/>
              <a:t>leading towards urethra</a:t>
            </a:r>
            <a:r>
              <a:rPr lang="en-US" b="1" dirty="0"/>
              <a:t>)</a:t>
            </a:r>
          </a:p>
          <a:p>
            <a:r>
              <a:rPr lang="en-US" b="1" dirty="0"/>
              <a:t>Sperm duct</a:t>
            </a:r>
          </a:p>
          <a:p>
            <a:pPr lvl="1"/>
            <a:r>
              <a:rPr lang="en-US" dirty="0"/>
              <a:t>Carries sperm from the </a:t>
            </a:r>
            <a:r>
              <a:rPr lang="en-US" dirty="0" err="1"/>
              <a:t>epididymis</a:t>
            </a:r>
            <a:r>
              <a:rPr lang="en-US" dirty="0"/>
              <a:t> to urethra</a:t>
            </a:r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Reproductive System of Bull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515291"/>
            <a:ext cx="10515600" cy="512064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/>
              <a:t>Urethra</a:t>
            </a:r>
          </a:p>
          <a:p>
            <a:pPr lvl="1" algn="just"/>
            <a:r>
              <a:rPr lang="en-US" dirty="0"/>
              <a:t>Allows the passage of either urine or semen</a:t>
            </a:r>
          </a:p>
          <a:p>
            <a:pPr algn="just"/>
            <a:r>
              <a:rPr lang="en-US" b="1" dirty="0"/>
              <a:t>Penis</a:t>
            </a:r>
          </a:p>
          <a:p>
            <a:pPr lvl="1" algn="just"/>
            <a:r>
              <a:rPr lang="en-US" dirty="0"/>
              <a:t>Bull’s reproductive organ that place the semen inside the cow’s body</a:t>
            </a:r>
          </a:p>
          <a:p>
            <a:pPr algn="just"/>
            <a:r>
              <a:rPr lang="en-US" b="1" dirty="0"/>
              <a:t>Seminal vesicles, </a:t>
            </a:r>
            <a:r>
              <a:rPr lang="en-US" b="1" dirty="0" err="1"/>
              <a:t>cowper’s</a:t>
            </a:r>
            <a:r>
              <a:rPr lang="en-US" b="1" dirty="0"/>
              <a:t> glands and prostate glands</a:t>
            </a:r>
          </a:p>
          <a:p>
            <a:pPr lvl="1" algn="just"/>
            <a:r>
              <a:rPr lang="en-US" dirty="0"/>
              <a:t>Produces seminal fluids which feeds the sperms and allow them to swim</a:t>
            </a:r>
          </a:p>
          <a:p>
            <a:pPr lvl="1" algn="just"/>
            <a:r>
              <a:rPr lang="en-US" dirty="0"/>
              <a:t>Sperm and seminal fluids are collectively called as semen</a:t>
            </a:r>
          </a:p>
          <a:p>
            <a:pPr algn="just"/>
            <a:r>
              <a:rPr lang="en-US" dirty="0" err="1"/>
              <a:t>Ampullae</a:t>
            </a:r>
            <a:r>
              <a:rPr lang="en-US" dirty="0"/>
              <a:t> of </a:t>
            </a:r>
            <a:r>
              <a:rPr lang="en-US" dirty="0" err="1"/>
              <a:t>Henle</a:t>
            </a:r>
            <a:r>
              <a:rPr lang="en-US" dirty="0"/>
              <a:t> </a:t>
            </a:r>
          </a:p>
          <a:p>
            <a:pPr lvl="1" algn="just"/>
            <a:r>
              <a:rPr lang="en-US" dirty="0"/>
              <a:t>The vas deferens enlarges inside the pelvis to form the </a:t>
            </a:r>
            <a:r>
              <a:rPr lang="en-US" dirty="0" err="1"/>
              <a:t>ampullae</a:t>
            </a:r>
            <a:endParaRPr lang="en-US" dirty="0"/>
          </a:p>
          <a:p>
            <a:pPr lvl="1" algn="just"/>
            <a:r>
              <a:rPr lang="en-US" dirty="0"/>
              <a:t>Where spermatozoa are stored and mixed with a nutritive substance</a:t>
            </a:r>
          </a:p>
          <a:p>
            <a:pPr algn="just"/>
            <a:r>
              <a:rPr lang="en-US" dirty="0"/>
              <a:t>FSH and LH are important in stimulating the testes to produce spermatozoa and testosterone.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3" name="Picture 2" descr="BWMALEI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228600"/>
            <a:ext cx="11408229" cy="6172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381000" y="6400800"/>
            <a:ext cx="2857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Reproductive System of Bull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793</Words>
  <Application>Microsoft Office PowerPoint</Application>
  <PresentationFormat>Custom</PresentationFormat>
  <Paragraphs>280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Parts and Functions of Female Reproductive System</vt:lpstr>
      <vt:lpstr>Conti…</vt:lpstr>
      <vt:lpstr>PowerPoint Presentation</vt:lpstr>
      <vt:lpstr>Reproductive System of Bull</vt:lpstr>
      <vt:lpstr>Conti…</vt:lpstr>
      <vt:lpstr>Conti…</vt:lpstr>
      <vt:lpstr>Reproductive System of Bull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Kiran</dc:creator>
  <cp:lastModifiedBy>kahlon</cp:lastModifiedBy>
  <cp:revision>30</cp:revision>
  <dcterms:created xsi:type="dcterms:W3CDTF">2016-12-10T05:11:52Z</dcterms:created>
  <dcterms:modified xsi:type="dcterms:W3CDTF">2020-04-14T08:23:54Z</dcterms:modified>
</cp:coreProperties>
</file>