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58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45D6-7F51-4878-81C0-90C703D5BF74}" type="datetimeFigureOut">
              <a:rPr lang="zh-CN" altLang="en-US" smtClean="0"/>
              <a:t>2019/3/19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ABE3-5972-4051-BBE1-44E6E24970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208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45D6-7F51-4878-81C0-90C703D5BF74}" type="datetimeFigureOut">
              <a:rPr lang="zh-CN" altLang="en-US" smtClean="0"/>
              <a:t>2019/3/19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ABE3-5972-4051-BBE1-44E6E24970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954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45D6-7F51-4878-81C0-90C703D5BF74}" type="datetimeFigureOut">
              <a:rPr lang="zh-CN" altLang="en-US" smtClean="0"/>
              <a:t>2019/3/19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ABE3-5972-4051-BBE1-44E6E24970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8381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45D6-7F51-4878-81C0-90C703D5BF74}" type="datetimeFigureOut">
              <a:rPr lang="zh-CN" altLang="en-US" smtClean="0"/>
              <a:t>2019/3/19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ABE3-5972-4051-BBE1-44E6E24970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023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45D6-7F51-4878-81C0-90C703D5BF74}" type="datetimeFigureOut">
              <a:rPr lang="zh-CN" altLang="en-US" smtClean="0"/>
              <a:t>2019/3/19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ABE3-5972-4051-BBE1-44E6E24970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160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45D6-7F51-4878-81C0-90C703D5BF74}" type="datetimeFigureOut">
              <a:rPr lang="zh-CN" altLang="en-US" smtClean="0"/>
              <a:t>2019/3/19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ABE3-5972-4051-BBE1-44E6E24970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278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45D6-7F51-4878-81C0-90C703D5BF74}" type="datetimeFigureOut">
              <a:rPr lang="zh-CN" altLang="en-US" smtClean="0"/>
              <a:t>2019/3/19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ABE3-5972-4051-BBE1-44E6E24970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416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45D6-7F51-4878-81C0-90C703D5BF74}" type="datetimeFigureOut">
              <a:rPr lang="zh-CN" altLang="en-US" smtClean="0"/>
              <a:t>2019/3/19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ABE3-5972-4051-BBE1-44E6E24970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438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45D6-7F51-4878-81C0-90C703D5BF74}" type="datetimeFigureOut">
              <a:rPr lang="zh-CN" altLang="en-US" smtClean="0"/>
              <a:t>2019/3/19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ABE3-5972-4051-BBE1-44E6E24970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3609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45D6-7F51-4878-81C0-90C703D5BF74}" type="datetimeFigureOut">
              <a:rPr lang="zh-CN" altLang="en-US" smtClean="0"/>
              <a:t>2019/3/19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ABE3-5972-4051-BBE1-44E6E24970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54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45D6-7F51-4878-81C0-90C703D5BF74}" type="datetimeFigureOut">
              <a:rPr lang="zh-CN" altLang="en-US" smtClean="0"/>
              <a:t>2019/3/19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ABE3-5972-4051-BBE1-44E6E24970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84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545D6-7F51-4878-81C0-90C703D5BF74}" type="datetimeFigureOut">
              <a:rPr lang="zh-CN" altLang="en-US" smtClean="0"/>
              <a:t>2019/3/19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9ABE3-5972-4051-BBE1-44E6E24970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948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Corocoro_United_Copper_Mines" TargetMode="External"/><Relationship Id="rId3" Type="http://schemas.openxmlformats.org/officeDocument/2006/relationships/hyperlink" Target="https://en.wikipedia.org/wiki/Quartz" TargetMode="External"/><Relationship Id="rId7" Type="http://schemas.openxmlformats.org/officeDocument/2006/relationships/hyperlink" Target="https://en.wikipedia.org/wiki/Native_copper" TargetMode="External"/><Relationship Id="rId2" Type="http://schemas.openxmlformats.org/officeDocument/2006/relationships/hyperlink" Target="https://en.wikipedia.org/wiki/Sili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rystal_twinning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s://en.wikipedia.org/wiki/Aragonite" TargetMode="External"/><Relationship Id="rId10" Type="http://schemas.openxmlformats.org/officeDocument/2006/relationships/hyperlink" Target="https://en.wikipedia.org/wiki/Bolivia" TargetMode="External"/><Relationship Id="rId4" Type="http://schemas.openxmlformats.org/officeDocument/2006/relationships/hyperlink" Target="https://en.wikipedia.org/wiki/Petrified_wood" TargetMode="External"/><Relationship Id="rId9" Type="http://schemas.openxmlformats.org/officeDocument/2006/relationships/hyperlink" Target="https://en.wikipedia.org/wiki/Coro_Coro,_Bolivia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nglesite" TargetMode="External"/><Relationship Id="rId2" Type="http://schemas.openxmlformats.org/officeDocument/2006/relationships/hyperlink" Target="https://en.wikipedia.org/wiki/Galen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ediaa.com/difference-between-molar-mass-and-molecular-weight/#Molar%20Mas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Isomorphism, polymorphism and </a:t>
            </a:r>
            <a:r>
              <a:rPr lang="en-US" altLang="zh-CN" b="1" dirty="0" err="1" smtClean="0"/>
              <a:t>pseudomorphism</a:t>
            </a:r>
            <a:endParaRPr lang="zh-CN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There </a:t>
            </a:r>
            <a:r>
              <a:rPr lang="en-US" altLang="zh-CN" dirty="0"/>
              <a:t>are three </a:t>
            </a:r>
            <a:r>
              <a:rPr lang="en-US" altLang="zh-CN" dirty="0" smtClean="0"/>
              <a:t>word</a:t>
            </a:r>
          </a:p>
          <a:p>
            <a:pPr marL="0" indent="0">
              <a:buNone/>
            </a:pPr>
            <a:r>
              <a:rPr lang="en-US" altLang="zh-CN" b="1" dirty="0" err="1" smtClean="0"/>
              <a:t>Iso</a:t>
            </a:r>
            <a:r>
              <a:rPr lang="en-US" altLang="zh-CN" dirty="0" smtClean="0"/>
              <a:t> = same, </a:t>
            </a:r>
            <a:r>
              <a:rPr lang="en-US" altLang="zh-CN" dirty="0" err="1"/>
              <a:t>mor</a:t>
            </a:r>
            <a:r>
              <a:rPr lang="en-US" altLang="zh-CN" dirty="0"/>
              <a:t>= shape and </a:t>
            </a:r>
            <a:r>
              <a:rPr lang="en-US" altLang="zh-CN" dirty="0" err="1"/>
              <a:t>phism</a:t>
            </a:r>
            <a:r>
              <a:rPr lang="en-US" altLang="zh-CN" dirty="0"/>
              <a:t> = </a:t>
            </a:r>
            <a:r>
              <a:rPr lang="en-US" altLang="zh-CN" dirty="0" smtClean="0"/>
              <a:t>process</a:t>
            </a:r>
          </a:p>
          <a:p>
            <a:pPr marL="0" indent="0">
              <a:buNone/>
            </a:pPr>
            <a:r>
              <a:rPr lang="en-US" altLang="zh-CN" b="1" dirty="0" smtClean="0"/>
              <a:t>ploy</a:t>
            </a:r>
            <a:r>
              <a:rPr lang="en-US" altLang="zh-CN" dirty="0" smtClean="0"/>
              <a:t> = many, </a:t>
            </a:r>
            <a:r>
              <a:rPr lang="en-US" altLang="zh-CN" dirty="0" err="1" smtClean="0"/>
              <a:t>mor</a:t>
            </a:r>
            <a:r>
              <a:rPr lang="en-US" altLang="zh-CN" dirty="0" smtClean="0"/>
              <a:t>= shape and </a:t>
            </a:r>
            <a:r>
              <a:rPr lang="en-US" altLang="zh-CN" dirty="0" err="1" smtClean="0"/>
              <a:t>phism</a:t>
            </a:r>
            <a:r>
              <a:rPr lang="en-US" altLang="zh-CN" dirty="0" smtClean="0"/>
              <a:t> = process</a:t>
            </a:r>
          </a:p>
          <a:p>
            <a:pPr marL="0" indent="0">
              <a:buNone/>
            </a:pPr>
            <a:r>
              <a:rPr lang="en-US" altLang="zh-CN" b="1" dirty="0" smtClean="0"/>
              <a:t>Pseudo</a:t>
            </a:r>
            <a:r>
              <a:rPr lang="en-US" altLang="zh-CN" dirty="0" smtClean="0"/>
              <a:t> </a:t>
            </a:r>
            <a:r>
              <a:rPr lang="en-US" altLang="zh-CN" dirty="0" smtClean="0"/>
              <a:t>=</a:t>
            </a:r>
            <a:r>
              <a:rPr lang="en-US" altLang="zh-CN" dirty="0" smtClean="0"/>
              <a:t> false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mor</a:t>
            </a:r>
            <a:r>
              <a:rPr lang="en-US" altLang="zh-CN" dirty="0" smtClean="0"/>
              <a:t>= shape and </a:t>
            </a:r>
            <a:r>
              <a:rPr lang="en-US" altLang="zh-CN" dirty="0" err="1" smtClean="0"/>
              <a:t>phism</a:t>
            </a:r>
            <a:r>
              <a:rPr lang="en-US" altLang="zh-CN" dirty="0" smtClean="0"/>
              <a:t> = process</a:t>
            </a:r>
          </a:p>
          <a:p>
            <a:pPr marL="0" indent="0">
              <a:buNone/>
            </a:pPr>
            <a:r>
              <a:rPr lang="en-US" altLang="zh-CN" dirty="0" smtClean="0"/>
              <a:t> </a:t>
            </a:r>
            <a:endParaRPr lang="zh-CN" altLang="en-US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0567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632" y="914400"/>
            <a:ext cx="11266716" cy="5393192"/>
          </a:xfrm>
        </p:spPr>
        <p:txBody>
          <a:bodyPr/>
          <a:lstStyle/>
          <a:p>
            <a:r>
              <a:rPr lang="en-US" altLang="zh-CN" dirty="0"/>
              <a:t>An example of this process is the replacement of wood by </a:t>
            </a:r>
            <a:r>
              <a:rPr lang="en-US" altLang="zh-CN" dirty="0" smtClean="0">
                <a:hlinkClick r:id="rId2" tooltip="Silica"/>
              </a:rPr>
              <a:t>silica</a:t>
            </a:r>
            <a:r>
              <a:rPr lang="en-US" altLang="zh-CN" dirty="0" smtClean="0"/>
              <a:t>(</a:t>
            </a:r>
            <a:r>
              <a:rPr lang="en-US" altLang="zh-CN" dirty="0" smtClean="0">
                <a:hlinkClick r:id="rId3" tooltip="Quartz"/>
              </a:rPr>
              <a:t>quartz</a:t>
            </a:r>
            <a:r>
              <a:rPr lang="en-US" altLang="zh-CN" dirty="0" smtClean="0"/>
              <a:t>) </a:t>
            </a:r>
            <a:r>
              <a:rPr lang="en-US" altLang="zh-CN" dirty="0"/>
              <a:t>to form </a:t>
            </a:r>
            <a:r>
              <a:rPr lang="en-US" altLang="zh-CN" dirty="0">
                <a:hlinkClick r:id="rId4" tooltip="Petrified wood"/>
              </a:rPr>
              <a:t>petrified wood</a:t>
            </a:r>
            <a:r>
              <a:rPr lang="en-US" altLang="zh-CN" dirty="0"/>
              <a:t> in which the substitution may be so perfect as to retain the original cellular structure of the wood</a:t>
            </a:r>
            <a:r>
              <a:rPr lang="en-US" altLang="zh-CN" dirty="0" smtClean="0"/>
              <a:t>.</a:t>
            </a:r>
          </a:p>
          <a:p>
            <a:endParaRPr lang="en-US" altLang="zh-CN" dirty="0" smtClean="0"/>
          </a:p>
          <a:p>
            <a:r>
              <a:rPr lang="en-US" altLang="zh-CN" dirty="0"/>
              <a:t> mineral-to-mineral substitution is replacement of </a:t>
            </a:r>
            <a:r>
              <a:rPr lang="en-US" altLang="zh-CN" dirty="0">
                <a:hlinkClick r:id="rId5" tooltip="Aragonite"/>
              </a:rPr>
              <a:t>aragonite</a:t>
            </a:r>
            <a:r>
              <a:rPr lang="en-US" altLang="zh-CN" dirty="0"/>
              <a:t> </a:t>
            </a:r>
            <a:r>
              <a:rPr lang="en-US" altLang="zh-CN" dirty="0">
                <a:hlinkClick r:id="rId6" tooltip="Crystal twinning"/>
              </a:rPr>
              <a:t>twin</a:t>
            </a:r>
            <a:r>
              <a:rPr lang="en-US" altLang="zh-CN" dirty="0"/>
              <a:t> crystals by </a:t>
            </a:r>
            <a:r>
              <a:rPr lang="en-US" altLang="zh-CN" dirty="0">
                <a:hlinkClick r:id="rId7" tooltip="Native copper"/>
              </a:rPr>
              <a:t>native copper</a:t>
            </a:r>
            <a:r>
              <a:rPr lang="en-US" altLang="zh-CN" dirty="0"/>
              <a:t>, as occurs at the </a:t>
            </a:r>
            <a:r>
              <a:rPr lang="en-US" altLang="zh-CN" dirty="0" err="1">
                <a:hlinkClick r:id="rId8" tooltip="Corocoro United Copper Mines"/>
              </a:rPr>
              <a:t>Corocoro</a:t>
            </a:r>
            <a:r>
              <a:rPr lang="en-US" altLang="zh-CN" dirty="0">
                <a:hlinkClick r:id="rId8" tooltip="Corocoro United Copper Mines"/>
              </a:rPr>
              <a:t> United Copper Mines</a:t>
            </a:r>
            <a:r>
              <a:rPr lang="en-US" altLang="zh-CN" dirty="0"/>
              <a:t> of </a:t>
            </a:r>
            <a:r>
              <a:rPr lang="en-US" altLang="zh-CN" dirty="0">
                <a:hlinkClick r:id="rId9" tooltip="Coro Coro, Bolivia"/>
              </a:rPr>
              <a:t>Coro </a:t>
            </a:r>
            <a:r>
              <a:rPr lang="en-US" altLang="zh-CN" dirty="0" err="1">
                <a:hlinkClick r:id="rId9" tooltip="Coro Coro, Bolivia"/>
              </a:rPr>
              <a:t>Coro</a:t>
            </a:r>
            <a:r>
              <a:rPr lang="en-US" altLang="zh-CN" dirty="0"/>
              <a:t>, </a:t>
            </a:r>
            <a:r>
              <a:rPr lang="en-US" altLang="zh-CN" dirty="0">
                <a:hlinkClick r:id="rId10" tooltip="Bolivia"/>
              </a:rPr>
              <a:t>Bolivia</a:t>
            </a:r>
            <a:r>
              <a:rPr lang="en-US" altLang="zh-CN" dirty="0" smtClean="0"/>
              <a:t>.</a:t>
            </a:r>
          </a:p>
          <a:p>
            <a:endParaRPr lang="zh-CN" altLang="en-US" dirty="0"/>
          </a:p>
        </p:txBody>
      </p:sp>
      <p:pic>
        <p:nvPicPr>
          <p:cNvPr id="3074" name="Picture 2" descr="https://upload.wikimedia.org/wikipedia/commons/thumb/7/79/Native_copper_pseudomorph_after_aragonite%2C_western_Bolivia.jpg/220px-Native_copper_pseudomorph_after_aragonite%2C_western_Bolivia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584" y="4103914"/>
            <a:ext cx="2245179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20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5414"/>
            <a:ext cx="10515600" cy="5311549"/>
          </a:xfrm>
        </p:spPr>
        <p:txBody>
          <a:bodyPr/>
          <a:lstStyle/>
          <a:p>
            <a:r>
              <a:rPr lang="en-US" altLang="zh-CN" dirty="0"/>
              <a:t>A variety of infiltration or substitution </a:t>
            </a:r>
            <a:r>
              <a:rPr lang="en-US" altLang="zh-CN" dirty="0" err="1"/>
              <a:t>pseudomorphism</a:t>
            </a:r>
            <a:r>
              <a:rPr lang="en-US" altLang="zh-CN" dirty="0"/>
              <a:t> is called </a:t>
            </a:r>
            <a:r>
              <a:rPr lang="en-US" altLang="zh-CN" b="1" dirty="0" smtClean="0"/>
              <a:t>alteration.</a:t>
            </a:r>
          </a:p>
          <a:p>
            <a:r>
              <a:rPr lang="en-US" altLang="zh-CN" dirty="0"/>
              <a:t>An example is a change from </a:t>
            </a:r>
            <a:r>
              <a:rPr lang="en-US" altLang="zh-CN" dirty="0">
                <a:hlinkClick r:id="rId2" tooltip="Galena"/>
              </a:rPr>
              <a:t>galena</a:t>
            </a:r>
            <a:r>
              <a:rPr lang="en-US" altLang="zh-CN" dirty="0"/>
              <a:t> (lead sulfide) to </a:t>
            </a:r>
            <a:r>
              <a:rPr lang="en-US" altLang="zh-CN" dirty="0">
                <a:hlinkClick r:id="rId3" tooltip="Anglesite"/>
              </a:rPr>
              <a:t>anglesite</a:t>
            </a:r>
            <a:r>
              <a:rPr lang="en-US" altLang="zh-CN" dirty="0"/>
              <a:t>(lead sulfate). The resulting </a:t>
            </a:r>
            <a:r>
              <a:rPr lang="en-US" altLang="zh-CN" dirty="0" err="1"/>
              <a:t>pseudomorph</a:t>
            </a:r>
            <a:r>
              <a:rPr lang="en-US" altLang="zh-CN" dirty="0"/>
              <a:t> may contain an unaltered core of galena surrounded by anglesite that has the cubic crystal shape of galena.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509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Isomorphism</a:t>
            </a:r>
            <a:endParaRPr lang="zh-CN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Isomorphism</a:t>
            </a:r>
            <a:r>
              <a:rPr lang="en-US" altLang="zh-CN" dirty="0"/>
              <a:t> is the similarity in the crystal structure of different </a:t>
            </a:r>
            <a:r>
              <a:rPr lang="en-US" altLang="zh-CN" dirty="0" smtClean="0"/>
              <a:t>compounds.</a:t>
            </a:r>
          </a:p>
          <a:p>
            <a:r>
              <a:rPr lang="en-US" altLang="zh-CN" dirty="0"/>
              <a:t>These compounds are called </a:t>
            </a:r>
            <a:r>
              <a:rPr lang="en-US" altLang="zh-CN" dirty="0" err="1">
                <a:solidFill>
                  <a:srgbClr val="FF0000"/>
                </a:solidFill>
              </a:rPr>
              <a:t>isomorphous</a:t>
            </a:r>
            <a:r>
              <a:rPr lang="en-US" altLang="zh-CN" dirty="0">
                <a:solidFill>
                  <a:srgbClr val="FF0000"/>
                </a:solidFill>
              </a:rPr>
              <a:t> substances</a:t>
            </a:r>
            <a:r>
              <a:rPr lang="en-US" altLang="zh-CN" dirty="0" smtClean="0"/>
              <a:t>.</a:t>
            </a:r>
          </a:p>
          <a:p>
            <a:r>
              <a:rPr lang="en-US" altLang="zh-CN" dirty="0" err="1"/>
              <a:t>Isomorphous</a:t>
            </a:r>
            <a:r>
              <a:rPr lang="en-US" altLang="zh-CN" dirty="0"/>
              <a:t> substances are comprised of the </a:t>
            </a:r>
            <a:r>
              <a:rPr lang="en-US" altLang="zh-CN" dirty="0">
                <a:solidFill>
                  <a:srgbClr val="FF0000"/>
                </a:solidFill>
              </a:rPr>
              <a:t>same atomic ratio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Therefore, the</a:t>
            </a:r>
            <a:r>
              <a:rPr lang="en-US" altLang="zh-CN" dirty="0">
                <a:solidFill>
                  <a:srgbClr val="FF0000"/>
                </a:solidFill>
              </a:rPr>
              <a:t> empirical </a:t>
            </a:r>
            <a:r>
              <a:rPr lang="en-US" altLang="zh-CN" dirty="0" smtClean="0">
                <a:solidFill>
                  <a:srgbClr val="FF0000"/>
                </a:solidFill>
              </a:rPr>
              <a:t>formulas </a:t>
            </a:r>
            <a:r>
              <a:rPr lang="en-US" altLang="zh-CN" dirty="0" smtClean="0"/>
              <a:t>of </a:t>
            </a:r>
            <a:r>
              <a:rPr lang="en-US" altLang="zh-CN" dirty="0"/>
              <a:t>these </a:t>
            </a:r>
            <a:r>
              <a:rPr lang="en-US" altLang="zh-CN" dirty="0" err="1"/>
              <a:t>isomorphous</a:t>
            </a:r>
            <a:r>
              <a:rPr lang="en-US" altLang="zh-CN" dirty="0"/>
              <a:t> substances are the same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physical properties of </a:t>
            </a:r>
            <a:r>
              <a:rPr lang="en-US" altLang="zh-CN" dirty="0" err="1"/>
              <a:t>isomorphous</a:t>
            </a:r>
            <a:r>
              <a:rPr lang="en-US" altLang="zh-CN" dirty="0"/>
              <a:t> substances </a:t>
            </a:r>
            <a:r>
              <a:rPr lang="en-US" altLang="zh-CN" dirty="0" smtClean="0"/>
              <a:t>may be </a:t>
            </a:r>
            <a:r>
              <a:rPr lang="en-US" altLang="zh-CN" dirty="0"/>
              <a:t>different from each </a:t>
            </a:r>
            <a:r>
              <a:rPr lang="en-US" altLang="zh-CN" dirty="0" smtClean="0"/>
              <a:t>other, such </a:t>
            </a:r>
            <a:r>
              <a:rPr lang="en-US" altLang="zh-CN" dirty="0"/>
              <a:t>properties include mass, density, chemical reactivity, </a:t>
            </a:r>
            <a:r>
              <a:rPr lang="en-US" altLang="zh-CN" dirty="0" smtClean="0"/>
              <a:t>etc.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865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8457"/>
            <a:ext cx="10515600" cy="5458506"/>
          </a:xfrm>
        </p:spPr>
        <p:txBody>
          <a:bodyPr/>
          <a:lstStyle/>
          <a:p>
            <a:pPr fontAlgn="base"/>
            <a:endParaRPr lang="en-US" altLang="zh-CN" b="1" dirty="0" smtClean="0"/>
          </a:p>
          <a:p>
            <a:pPr fontAlgn="base"/>
            <a:r>
              <a:rPr lang="en-US" altLang="zh-CN" b="1" dirty="0" smtClean="0"/>
              <a:t>CaCO</a:t>
            </a:r>
            <a:r>
              <a:rPr lang="en-US" altLang="zh-CN" b="1" baseline="-25000" dirty="0" smtClean="0"/>
              <a:t>3</a:t>
            </a:r>
            <a:r>
              <a:rPr lang="en-US" altLang="zh-CN" b="1" dirty="0"/>
              <a:t> and </a:t>
            </a:r>
            <a:r>
              <a:rPr lang="en-US" altLang="zh-CN" b="1" dirty="0" smtClean="0"/>
              <a:t>NaNO</a:t>
            </a:r>
            <a:r>
              <a:rPr lang="en-US" altLang="zh-CN" b="1" baseline="-25000" dirty="0" smtClean="0"/>
              <a:t>3</a:t>
            </a:r>
          </a:p>
          <a:p>
            <a:pPr marL="0" indent="0" fontAlgn="base">
              <a:buNone/>
            </a:pPr>
            <a:endParaRPr lang="en-US" altLang="zh-CN" dirty="0"/>
          </a:p>
          <a:p>
            <a:pPr fontAlgn="base"/>
            <a:r>
              <a:rPr lang="en-US" altLang="zh-CN" dirty="0"/>
              <a:t>Both these substances exist in </a:t>
            </a:r>
            <a:r>
              <a:rPr lang="en-US" altLang="zh-CN" dirty="0">
                <a:solidFill>
                  <a:srgbClr val="FF0000"/>
                </a:solidFill>
              </a:rPr>
              <a:t>trigonal shape</a:t>
            </a:r>
            <a:r>
              <a:rPr lang="en-US" altLang="zh-CN" dirty="0"/>
              <a:t>. The atomic ratio of these </a:t>
            </a:r>
            <a:r>
              <a:rPr lang="en-US" altLang="zh-CN" dirty="0" err="1"/>
              <a:t>isomorphous</a:t>
            </a:r>
            <a:r>
              <a:rPr lang="en-US" altLang="zh-CN" dirty="0"/>
              <a:t> substances is the same (1: 1: 3).</a:t>
            </a:r>
          </a:p>
          <a:p>
            <a:pPr fontAlgn="base"/>
            <a:r>
              <a:rPr lang="en-US" altLang="zh-CN" dirty="0"/>
              <a:t>But the physical and chemical properties are different. For example, the </a:t>
            </a:r>
            <a:r>
              <a:rPr lang="en-US" altLang="zh-CN" dirty="0">
                <a:hlinkClick r:id="rId2"/>
              </a:rPr>
              <a:t>molar mass</a:t>
            </a:r>
            <a:r>
              <a:rPr lang="en-US" altLang="zh-CN" dirty="0"/>
              <a:t> of CaCO3 is 100 g/</a:t>
            </a:r>
            <a:r>
              <a:rPr lang="en-US" altLang="zh-CN" dirty="0" err="1"/>
              <a:t>mol</a:t>
            </a:r>
            <a:r>
              <a:rPr lang="en-US" altLang="zh-CN" dirty="0"/>
              <a:t> whereas the molar mass of NaNO3 is about 85 g/mol.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204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Polymorphism</a:t>
            </a:r>
            <a:endParaRPr lang="zh-CN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solidFill>
                  <a:srgbClr val="FF0000"/>
                </a:solidFill>
              </a:rPr>
              <a:t>Polymorphism</a:t>
            </a:r>
            <a:r>
              <a:rPr lang="en-US" altLang="zh-CN" dirty="0" smtClean="0"/>
              <a:t> </a:t>
            </a:r>
            <a:r>
              <a:rPr lang="en-US" altLang="zh-CN" dirty="0"/>
              <a:t>is the presence of different crystalline forms of the same compound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In other words, if a particular compound can be found in different shapes, this phenomenon is called polymorphism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The compound showing polymorphism is called a </a:t>
            </a:r>
            <a:r>
              <a:rPr lang="en-US" altLang="zh-CN" dirty="0">
                <a:solidFill>
                  <a:srgbClr val="FF0000"/>
                </a:solidFill>
              </a:rPr>
              <a:t>polymorphic substance.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4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3964"/>
            <a:ext cx="10515600" cy="5482999"/>
          </a:xfrm>
        </p:spPr>
        <p:txBody>
          <a:bodyPr/>
          <a:lstStyle/>
          <a:p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solidFill>
                  <a:srgbClr val="FF0000"/>
                </a:solidFill>
              </a:rPr>
              <a:t>chemical </a:t>
            </a:r>
            <a:r>
              <a:rPr lang="en-US" altLang="zh-CN" dirty="0">
                <a:solidFill>
                  <a:srgbClr val="FF0000"/>
                </a:solidFill>
              </a:rPr>
              <a:t>properties </a:t>
            </a:r>
            <a:r>
              <a:rPr lang="en-US" altLang="zh-CN" dirty="0" smtClean="0"/>
              <a:t>of </a:t>
            </a:r>
            <a:r>
              <a:rPr lang="en-US" altLang="zh-CN" dirty="0"/>
              <a:t>polymorphic form of a particular substance is the </a:t>
            </a:r>
            <a:r>
              <a:rPr lang="en-US" altLang="zh-CN" dirty="0">
                <a:solidFill>
                  <a:srgbClr val="FF0000"/>
                </a:solidFill>
              </a:rPr>
              <a:t>same</a:t>
            </a:r>
            <a:r>
              <a:rPr lang="en-US" altLang="zh-CN" dirty="0"/>
              <a:t>, but </a:t>
            </a:r>
            <a:r>
              <a:rPr lang="en-US" altLang="zh-CN" dirty="0">
                <a:solidFill>
                  <a:srgbClr val="FF0000"/>
                </a:solidFill>
              </a:rPr>
              <a:t>physical properties can be different</a:t>
            </a:r>
            <a:r>
              <a:rPr lang="en-US" altLang="zh-CN" dirty="0" smtClean="0"/>
              <a:t>.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/>
              <a:t> the </a:t>
            </a:r>
            <a:r>
              <a:rPr lang="en-US" altLang="zh-CN" dirty="0">
                <a:solidFill>
                  <a:srgbClr val="FF0000"/>
                </a:solidFill>
              </a:rPr>
              <a:t>chemical formulas </a:t>
            </a:r>
            <a:r>
              <a:rPr lang="en-US" altLang="zh-CN" dirty="0"/>
              <a:t>of polymorphic forms are the </a:t>
            </a:r>
            <a:r>
              <a:rPr lang="en-US" altLang="zh-CN" dirty="0">
                <a:solidFill>
                  <a:srgbClr val="FF0000"/>
                </a:solidFill>
              </a:rPr>
              <a:t>same</a:t>
            </a:r>
            <a:r>
              <a:rPr lang="en-US" altLang="zh-CN" dirty="0"/>
              <a:t> since it is the same compound. For example, the </a:t>
            </a:r>
            <a:r>
              <a:rPr lang="en-US" altLang="zh-CN" dirty="0">
                <a:solidFill>
                  <a:srgbClr val="FF0000"/>
                </a:solidFill>
              </a:rPr>
              <a:t>CaCO</a:t>
            </a:r>
            <a:r>
              <a:rPr lang="en-US" altLang="zh-CN" baseline="-25000" dirty="0">
                <a:solidFill>
                  <a:srgbClr val="FF0000"/>
                </a:solidFill>
              </a:rPr>
              <a:t>3</a:t>
            </a:r>
            <a:r>
              <a:rPr lang="en-US" altLang="zh-CN" dirty="0"/>
              <a:t> compound may exist either in </a:t>
            </a:r>
            <a:r>
              <a:rPr lang="en-US" altLang="zh-CN" dirty="0">
                <a:solidFill>
                  <a:srgbClr val="FF0000"/>
                </a:solidFill>
              </a:rPr>
              <a:t>orthorhombic form </a:t>
            </a:r>
            <a:r>
              <a:rPr lang="en-US" altLang="zh-CN" dirty="0"/>
              <a:t>or in </a:t>
            </a:r>
            <a:r>
              <a:rPr lang="en-US" altLang="zh-CN" dirty="0">
                <a:solidFill>
                  <a:srgbClr val="FF0000"/>
                </a:solidFill>
              </a:rPr>
              <a:t>hexagonal form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8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5221"/>
            <a:ext cx="10515600" cy="5221742"/>
          </a:xfrm>
        </p:spPr>
        <p:txBody>
          <a:bodyPr/>
          <a:lstStyle/>
          <a:p>
            <a:r>
              <a:rPr lang="en-US" altLang="zh-CN" dirty="0"/>
              <a:t>When an element show polymorphism, it is called </a:t>
            </a:r>
            <a:r>
              <a:rPr lang="en-US" altLang="zh-CN" dirty="0" smtClean="0">
                <a:solidFill>
                  <a:srgbClr val="FF0000"/>
                </a:solidFill>
              </a:rPr>
              <a:t>allotropy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When an element is found in different forms of arrangements, those compounds are called </a:t>
            </a:r>
            <a:r>
              <a:rPr lang="en-US" altLang="zh-CN" dirty="0" smtClean="0">
                <a:solidFill>
                  <a:srgbClr val="FF0000"/>
                </a:solidFill>
              </a:rPr>
              <a:t>allotropes</a:t>
            </a:r>
            <a:r>
              <a:rPr lang="en-US" altLang="zh-CN" dirty="0" smtClean="0"/>
              <a:t>.</a:t>
            </a:r>
          </a:p>
          <a:p>
            <a:endParaRPr lang="en-US" altLang="zh-CN" dirty="0"/>
          </a:p>
          <a:p>
            <a:r>
              <a:rPr lang="en-US" altLang="zh-CN" dirty="0"/>
              <a:t>For example, </a:t>
            </a:r>
            <a:r>
              <a:rPr lang="en-US" altLang="zh-CN" dirty="0">
                <a:solidFill>
                  <a:srgbClr val="FF0000"/>
                </a:solidFill>
              </a:rPr>
              <a:t>carbon</a:t>
            </a:r>
            <a:r>
              <a:rPr lang="en-US" altLang="zh-CN" dirty="0"/>
              <a:t> can be found as either </a:t>
            </a:r>
            <a:r>
              <a:rPr lang="en-US" altLang="zh-CN" dirty="0">
                <a:solidFill>
                  <a:srgbClr val="FF0000"/>
                </a:solidFill>
              </a:rPr>
              <a:t>diamond or graphite</a:t>
            </a:r>
            <a:r>
              <a:rPr lang="en-US" altLang="zh-CN" dirty="0"/>
              <a:t>. </a:t>
            </a:r>
            <a:endParaRPr lang="en-US" altLang="zh-CN" dirty="0" smtClean="0"/>
          </a:p>
          <a:p>
            <a:r>
              <a:rPr lang="en-US" altLang="zh-CN" dirty="0"/>
              <a:t>They have </a:t>
            </a:r>
            <a:r>
              <a:rPr lang="en-US" altLang="zh-CN" dirty="0">
                <a:solidFill>
                  <a:srgbClr val="FF0000"/>
                </a:solidFill>
              </a:rPr>
              <a:t>different chemical and physical properties </a:t>
            </a:r>
            <a:r>
              <a:rPr lang="en-US" altLang="zh-CN" dirty="0"/>
              <a:t>but are composed only of </a:t>
            </a:r>
            <a:r>
              <a:rPr lang="en-US" altLang="zh-CN" dirty="0">
                <a:solidFill>
                  <a:srgbClr val="FF0000"/>
                </a:solidFill>
              </a:rPr>
              <a:t>carbon atoms</a:t>
            </a:r>
            <a:r>
              <a:rPr lang="en-US" altLang="zh-C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408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ain Difference - Isomorphism vs Polymorphism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579" y="459581"/>
            <a:ext cx="5079546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552182" y="5734442"/>
            <a:ext cx="2525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1" dirty="0" smtClean="0">
                <a:solidFill>
                  <a:srgbClr val="0070C0"/>
                </a:solidFill>
                <a:effectLst/>
                <a:latin typeface="Open Sans"/>
              </a:rPr>
              <a:t>Allotropes of Carbon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25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fference Between Isomorphism and Polymorphism - Comparison Summar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978" y="285750"/>
            <a:ext cx="5804807" cy="6495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4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err="1" smtClean="0"/>
              <a:t>Pseudomorphism</a:t>
            </a:r>
            <a:endParaRPr lang="zh-CN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Pseudo= false, </a:t>
            </a:r>
            <a:r>
              <a:rPr lang="en-US" altLang="zh-CN" dirty="0" err="1"/>
              <a:t>mor</a:t>
            </a:r>
            <a:r>
              <a:rPr lang="en-US" altLang="zh-CN" dirty="0"/>
              <a:t>= shape and </a:t>
            </a:r>
            <a:r>
              <a:rPr lang="en-US" altLang="zh-CN" dirty="0" err="1"/>
              <a:t>phism</a:t>
            </a:r>
            <a:r>
              <a:rPr lang="en-US" altLang="zh-CN" dirty="0"/>
              <a:t> = process</a:t>
            </a:r>
            <a:r>
              <a:rPr lang="en-US" altLang="zh-CN" dirty="0" smtClean="0"/>
              <a:t>,</a:t>
            </a:r>
          </a:p>
          <a:p>
            <a:r>
              <a:rPr lang="en-US" altLang="zh-CN" dirty="0" smtClean="0"/>
              <a:t>A </a:t>
            </a:r>
            <a:r>
              <a:rPr lang="en-US" altLang="zh-CN" dirty="0"/>
              <a:t>mineral can replaced by another mineral without any change in the external from, such replacement are called </a:t>
            </a:r>
            <a:r>
              <a:rPr lang="en-US" altLang="zh-CN" dirty="0" err="1">
                <a:solidFill>
                  <a:srgbClr val="FF0000"/>
                </a:solidFill>
              </a:rPr>
              <a:t>pseudomorhous</a:t>
            </a:r>
            <a:r>
              <a:rPr lang="en-US" altLang="zh-CN" dirty="0"/>
              <a:t> and process is known as </a:t>
            </a:r>
            <a:r>
              <a:rPr lang="en-US" altLang="zh-CN" dirty="0" err="1">
                <a:solidFill>
                  <a:srgbClr val="FF0000"/>
                </a:solidFill>
              </a:rPr>
              <a:t>pesudomorpism</a:t>
            </a:r>
            <a:r>
              <a:rPr lang="en-US" altLang="zh-CN" dirty="0"/>
              <a:t>. This process the cavity of mineral is present and filled with another </a:t>
            </a:r>
            <a:r>
              <a:rPr lang="en-US" altLang="zh-CN" dirty="0" smtClean="0"/>
              <a:t>mineral.</a:t>
            </a:r>
          </a:p>
          <a:p>
            <a:endParaRPr lang="en-US" altLang="zh-CN" dirty="0" smtClean="0"/>
          </a:p>
          <a:p>
            <a:r>
              <a:rPr lang="en-US" altLang="zh-CN" dirty="0"/>
              <a:t>In mineralogy, a </a:t>
            </a:r>
            <a:r>
              <a:rPr lang="en-US" altLang="zh-CN" dirty="0" err="1"/>
              <a:t>pseudomorph</a:t>
            </a:r>
            <a:r>
              <a:rPr lang="en-US" altLang="zh-CN" dirty="0"/>
              <a:t> is a mineral or mineral compound that appears in </a:t>
            </a:r>
            <a:r>
              <a:rPr lang="en-US" altLang="zh-CN" dirty="0" smtClean="0"/>
              <a:t>a typical </a:t>
            </a:r>
            <a:r>
              <a:rPr lang="en-US" altLang="zh-CN" dirty="0"/>
              <a:t>form (crystal system), resulting from a substitution process in which the appearance and dimensions remain constant, but the original mineral is replaced by another.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071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304</Words>
  <Application>Microsoft Office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Open Sans</vt:lpstr>
      <vt:lpstr>宋体</vt:lpstr>
      <vt:lpstr>Arial</vt:lpstr>
      <vt:lpstr>Calibri</vt:lpstr>
      <vt:lpstr>Calibri Light</vt:lpstr>
      <vt:lpstr>Office Theme</vt:lpstr>
      <vt:lpstr>Isomorphism, polymorphism and pseudomorphism</vt:lpstr>
      <vt:lpstr>Isomorphism</vt:lpstr>
      <vt:lpstr>PowerPoint Presentation</vt:lpstr>
      <vt:lpstr>Polymorphism</vt:lpstr>
      <vt:lpstr>PowerPoint Presentation</vt:lpstr>
      <vt:lpstr>PowerPoint Presentation</vt:lpstr>
      <vt:lpstr>PowerPoint Presentation</vt:lpstr>
      <vt:lpstr>PowerPoint Presentation</vt:lpstr>
      <vt:lpstr>Pseudomorphism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Isomorphism, polymorphism and pseudomorphism</dc:title>
  <dc:creator>Shamim Akhtar Dr</dc:creator>
  <cp:lastModifiedBy>Shamim Akhtar Dr</cp:lastModifiedBy>
  <cp:revision>8</cp:revision>
  <dcterms:created xsi:type="dcterms:W3CDTF">2019-03-19T04:23:28Z</dcterms:created>
  <dcterms:modified xsi:type="dcterms:W3CDTF">2019-03-19T07:44:17Z</dcterms:modified>
</cp:coreProperties>
</file>